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Roboto" panose="020B0604020202020204" charset="0"/>
      <p:regular r:id="rId10"/>
      <p:bold r:id="rId11"/>
      <p:italic r:id="rId12"/>
      <p:boldItalic r:id="rId13"/>
    </p:embeddedFont>
    <p:embeddedFont>
      <p:font typeface="Roboto Slab" panose="020B0604020202020204" charset="0"/>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2870607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4751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1997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64201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58179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18458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20968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4705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1524800" y="672605"/>
            <a:ext cx="1081625" cy="1124949"/>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sp>
        <p:nvSpPr>
          <p:cNvPr id="11" name="Shape 11"/>
          <p:cNvSpPr/>
          <p:nvPr/>
        </p:nvSpPr>
        <p:spPr>
          <a:xfrm rot="10800000">
            <a:off x="6537562" y="33429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cxnSp>
        <p:nvCxnSpPr>
          <p:cNvPr id="12" name="Shape 12"/>
          <p:cNvCxnSpPr/>
          <p:nvPr/>
        </p:nvCxnSpPr>
        <p:spPr>
          <a:xfrm>
            <a:off x="4359601" y="2817463"/>
            <a:ext cx="424800" cy="0"/>
          </a:xfrm>
          <a:prstGeom prst="straightConnector1">
            <a:avLst/>
          </a:prstGeom>
          <a:noFill/>
          <a:ln w="38100" cap="flat" cmpd="sng">
            <a:solidFill>
              <a:schemeClr val="accent4"/>
            </a:solidFill>
            <a:prstDash val="solid"/>
            <a:round/>
            <a:headEnd type="none" w="med" len="med"/>
            <a:tailEnd type="none" w="med" len="med"/>
          </a:ln>
        </p:spPr>
      </p:cxnSp>
      <p:sp>
        <p:nvSpPr>
          <p:cNvPr id="13" name="Shape 13"/>
          <p:cNvSpPr txBox="1">
            <a:spLocks noGrp="1"/>
          </p:cNvSpPr>
          <p:nvPr>
            <p:ph type="ctrTitle"/>
          </p:nvPr>
        </p:nvSpPr>
        <p:spPr>
          <a:xfrm>
            <a:off x="1680301" y="1188925"/>
            <a:ext cx="5783400" cy="1457399"/>
          </a:xfrm>
          <a:prstGeom prst="rect">
            <a:avLst/>
          </a:prstGeom>
        </p:spPr>
        <p:txBody>
          <a:bodyPr lIns="91425" tIns="91425" rIns="91425" bIns="91425" anchor="b" anchorCtr="0"/>
          <a:lstStyle>
            <a:lvl1pPr lvl="0" algn="ctr">
              <a:spcBef>
                <a:spcPts val="0"/>
              </a:spcBef>
              <a:buSzPct val="100000"/>
              <a:defRPr sz="4000"/>
            </a:lvl1pPr>
            <a:lvl2pPr lvl="1" algn="ctr">
              <a:spcBef>
                <a:spcPts val="0"/>
              </a:spcBef>
              <a:buSzPct val="100000"/>
              <a:defRPr sz="4000"/>
            </a:lvl2pPr>
            <a:lvl3pPr lvl="2" algn="ctr">
              <a:spcBef>
                <a:spcPts val="0"/>
              </a:spcBef>
              <a:buSzPct val="100000"/>
              <a:defRPr sz="4000"/>
            </a:lvl3pPr>
            <a:lvl4pPr lvl="3" algn="ctr">
              <a:spcBef>
                <a:spcPts val="0"/>
              </a:spcBef>
              <a:buSzPct val="100000"/>
              <a:defRPr sz="4000"/>
            </a:lvl4pPr>
            <a:lvl5pPr lvl="4" algn="ctr">
              <a:spcBef>
                <a:spcPts val="0"/>
              </a:spcBef>
              <a:buSzPct val="100000"/>
              <a:defRPr sz="4000"/>
            </a:lvl5pPr>
            <a:lvl6pPr lvl="5" algn="ctr">
              <a:spcBef>
                <a:spcPts val="0"/>
              </a:spcBef>
              <a:buSzPct val="100000"/>
              <a:defRPr sz="4000"/>
            </a:lvl6pPr>
            <a:lvl7pPr lvl="6" algn="ctr">
              <a:spcBef>
                <a:spcPts val="0"/>
              </a:spcBef>
              <a:buSzPct val="100000"/>
              <a:defRPr sz="4000"/>
            </a:lvl7pPr>
            <a:lvl8pPr lvl="7" algn="ctr">
              <a:spcBef>
                <a:spcPts val="0"/>
              </a:spcBef>
              <a:buSzPct val="100000"/>
              <a:defRPr sz="4000"/>
            </a:lvl8pPr>
            <a:lvl9pPr lvl="8" algn="ctr">
              <a:spcBef>
                <a:spcPts val="0"/>
              </a:spcBef>
              <a:buSzPct val="100000"/>
              <a:defRPr sz="4000"/>
            </a:lvl9pPr>
          </a:lstStyle>
          <a:p>
            <a:endParaRPr/>
          </a:p>
        </p:txBody>
      </p:sp>
      <p:sp>
        <p:nvSpPr>
          <p:cNvPr id="14" name="Shape 14"/>
          <p:cNvSpPr txBox="1">
            <a:spLocks noGrp="1"/>
          </p:cNvSpPr>
          <p:nvPr>
            <p:ph type="subTitle" idx="1"/>
          </p:nvPr>
        </p:nvSpPr>
        <p:spPr>
          <a:xfrm>
            <a:off x="1680301" y="3049450"/>
            <a:ext cx="5783400" cy="9090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
        <p:cNvGrpSpPr/>
        <p:nvPr/>
      </p:nvGrpSpPr>
      <p:grpSpPr>
        <a:xfrm>
          <a:off x="0" y="0"/>
          <a:ext cx="0" cy="0"/>
          <a:chOff x="0" y="0"/>
          <a:chExt cx="0" cy="0"/>
        </a:xfrm>
      </p:grpSpPr>
      <p:cxnSp>
        <p:nvCxnSpPr>
          <p:cNvPr id="17" name="Shape 17"/>
          <p:cNvCxnSpPr/>
          <p:nvPr/>
        </p:nvCxnSpPr>
        <p:spPr>
          <a:xfrm>
            <a:off x="4359601" y="2817463"/>
            <a:ext cx="424800" cy="0"/>
          </a:xfrm>
          <a:prstGeom prst="straightConnector1">
            <a:avLst/>
          </a:prstGeom>
          <a:noFill/>
          <a:ln w="38100" cap="flat" cmpd="sng">
            <a:solidFill>
              <a:schemeClr val="accent4"/>
            </a:solidFill>
            <a:prstDash val="solid"/>
            <a:round/>
            <a:headEnd type="none" w="med" len="med"/>
            <a:tailEnd type="none" w="med" len="med"/>
          </a:ln>
        </p:spPr>
      </p:cxnSp>
      <p:sp>
        <p:nvSpPr>
          <p:cNvPr id="18" name="Shape 18"/>
          <p:cNvSpPr txBox="1">
            <a:spLocks noGrp="1"/>
          </p:cNvSpPr>
          <p:nvPr>
            <p:ph type="title"/>
          </p:nvPr>
        </p:nvSpPr>
        <p:spPr>
          <a:xfrm>
            <a:off x="480750" y="1764950"/>
            <a:ext cx="8222100" cy="9075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cxnSp>
        <p:nvCxnSpPr>
          <p:cNvPr id="21" name="Shape 21"/>
          <p:cNvCxnSpPr/>
          <p:nvPr/>
        </p:nvCxnSpPr>
        <p:spPr>
          <a:xfrm>
            <a:off x="492562" y="1260283"/>
            <a:ext cx="424800" cy="0"/>
          </a:xfrm>
          <a:prstGeom prst="straightConnector1">
            <a:avLst/>
          </a:prstGeom>
          <a:noFill/>
          <a:ln w="38100" cap="flat" cmpd="sng">
            <a:solidFill>
              <a:schemeClr val="accent4"/>
            </a:solidFill>
            <a:prstDash val="solid"/>
            <a:round/>
            <a:headEnd type="none" w="med" len="med"/>
            <a:tailEnd type="none" w="med" len="med"/>
          </a:ln>
        </p:spPr>
      </p:cxnSp>
      <p:sp>
        <p:nvSpPr>
          <p:cNvPr id="22" name="Shape 22"/>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87900" y="1489824"/>
            <a:ext cx="8368200" cy="30789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cxnSp>
        <p:nvCxnSpPr>
          <p:cNvPr id="26" name="Shape 26"/>
          <p:cNvCxnSpPr/>
          <p:nvPr/>
        </p:nvCxnSpPr>
        <p:spPr>
          <a:xfrm>
            <a:off x="492562" y="1260283"/>
            <a:ext cx="424800" cy="0"/>
          </a:xfrm>
          <a:prstGeom prst="straightConnector1">
            <a:avLst/>
          </a:prstGeom>
          <a:noFill/>
          <a:ln w="38100" cap="flat" cmpd="sng">
            <a:solidFill>
              <a:schemeClr val="accent4"/>
            </a:solidFill>
            <a:prstDash val="solid"/>
            <a:round/>
            <a:headEnd type="none" w="med" len="med"/>
            <a:tailEnd type="none" w="med" len="med"/>
          </a:ln>
        </p:spPr>
      </p:cxnSp>
      <p:sp>
        <p:nvSpPr>
          <p:cNvPr id="27" name="Shape 27"/>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87900" y="1489825"/>
            <a:ext cx="3999900" cy="3078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756200" y="1489825"/>
            <a:ext cx="3999900" cy="3078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3" name="Shape 3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4"/>
        <p:cNvGrpSpPr/>
        <p:nvPr/>
      </p:nvGrpSpPr>
      <p:grpSpPr>
        <a:xfrm>
          <a:off x="0" y="0"/>
          <a:ext cx="0" cy="0"/>
          <a:chOff x="0" y="0"/>
          <a:chExt cx="0" cy="0"/>
        </a:xfrm>
      </p:grpSpPr>
      <p:cxnSp>
        <p:nvCxnSpPr>
          <p:cNvPr id="35" name="Shape 35"/>
          <p:cNvCxnSpPr/>
          <p:nvPr/>
        </p:nvCxnSpPr>
        <p:spPr>
          <a:xfrm>
            <a:off x="489218" y="1412276"/>
            <a:ext cx="331500" cy="0"/>
          </a:xfrm>
          <a:prstGeom prst="straightConnector1">
            <a:avLst/>
          </a:prstGeom>
          <a:noFill/>
          <a:ln w="38100" cap="flat" cmpd="sng">
            <a:solidFill>
              <a:schemeClr val="accent4"/>
            </a:solidFill>
            <a:prstDash val="solid"/>
            <a:round/>
            <a:headEnd type="none" w="med" len="med"/>
            <a:tailEnd type="none" w="med" len="med"/>
          </a:ln>
        </p:spPr>
      </p:cxnSp>
      <p:sp>
        <p:nvSpPr>
          <p:cNvPr id="36" name="Shape 36"/>
          <p:cNvSpPr txBox="1">
            <a:spLocks noGrp="1"/>
          </p:cNvSpPr>
          <p:nvPr>
            <p:ph type="title"/>
          </p:nvPr>
        </p:nvSpPr>
        <p:spPr>
          <a:xfrm>
            <a:off x="3879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7" name="Shape 37"/>
          <p:cNvSpPr txBox="1">
            <a:spLocks noGrp="1"/>
          </p:cNvSpPr>
          <p:nvPr>
            <p:ph type="body" idx="1"/>
          </p:nvPr>
        </p:nvSpPr>
        <p:spPr>
          <a:xfrm>
            <a:off x="387900" y="1594025"/>
            <a:ext cx="2808000" cy="26811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8" name="Shape 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1" name="Shape 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2"/>
        <p:cNvGrpSpPr/>
        <p:nvPr/>
      </p:nvGrpSpPr>
      <p:grpSpPr>
        <a:xfrm>
          <a:off x="0" y="0"/>
          <a:ext cx="0" cy="0"/>
          <a:chOff x="0" y="0"/>
          <a:chExt cx="0" cy="0"/>
        </a:xfrm>
      </p:grpSpPr>
      <p:sp>
        <p:nvSpPr>
          <p:cNvPr id="43" name="Shape 43"/>
          <p:cNvSpPr/>
          <p:nvPr/>
        </p:nvSpPr>
        <p:spPr>
          <a:xfrm>
            <a:off x="4572000" y="-75"/>
            <a:ext cx="4572000" cy="5143500"/>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cxnSp>
        <p:nvCxnSpPr>
          <p:cNvPr id="44" name="Shape 44"/>
          <p:cNvCxnSpPr/>
          <p:nvPr/>
        </p:nvCxnSpPr>
        <p:spPr>
          <a:xfrm>
            <a:off x="5029675" y="4495503"/>
            <a:ext cx="540900" cy="0"/>
          </a:xfrm>
          <a:prstGeom prst="straightConnector1">
            <a:avLst/>
          </a:prstGeom>
          <a:noFill/>
          <a:ln w="38100" cap="flat" cmpd="sng">
            <a:solidFill>
              <a:schemeClr val="accent5"/>
            </a:solidFill>
            <a:prstDash val="solid"/>
            <a:round/>
            <a:headEnd type="none" w="med" len="med"/>
            <a:tailEnd type="none" w="med" len="med"/>
          </a:ln>
        </p:spPr>
      </p:cxnSp>
      <p:sp>
        <p:nvSpPr>
          <p:cNvPr id="45" name="Shape 45"/>
          <p:cNvSpPr txBox="1">
            <a:spLocks noGrp="1"/>
          </p:cNvSpPr>
          <p:nvPr>
            <p:ph type="title"/>
          </p:nvPr>
        </p:nvSpPr>
        <p:spPr>
          <a:xfrm>
            <a:off x="265500" y="1209075"/>
            <a:ext cx="4045200" cy="1506300"/>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6" name="Shape 46"/>
          <p:cNvSpPr txBox="1">
            <a:spLocks noGrp="1"/>
          </p:cNvSpPr>
          <p:nvPr>
            <p:ph type="subTitle" idx="1"/>
          </p:nvPr>
        </p:nvSpPr>
        <p:spPr>
          <a:xfrm>
            <a:off x="265500" y="2769000"/>
            <a:ext cx="4045200" cy="13455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None/>
              <a:defRPr sz="2100">
                <a:solidFill>
                  <a:schemeClr val="accent5"/>
                </a:solidFill>
              </a:defRPr>
            </a:lvl1pPr>
            <a:lvl2pPr lvl="1" algn="ctr">
              <a:lnSpc>
                <a:spcPct val="100000"/>
              </a:lnSpc>
              <a:spcBef>
                <a:spcPts val="0"/>
              </a:spcBef>
              <a:spcAft>
                <a:spcPts val="0"/>
              </a:spcAft>
              <a:buClr>
                <a:schemeClr val="accent5"/>
              </a:buClr>
              <a:buSzPct val="100000"/>
              <a:buNone/>
              <a:defRPr sz="2100">
                <a:solidFill>
                  <a:schemeClr val="accent5"/>
                </a:solidFill>
              </a:defRPr>
            </a:lvl2pPr>
            <a:lvl3pPr lvl="2" algn="ctr">
              <a:lnSpc>
                <a:spcPct val="100000"/>
              </a:lnSpc>
              <a:spcBef>
                <a:spcPts val="0"/>
              </a:spcBef>
              <a:spcAft>
                <a:spcPts val="0"/>
              </a:spcAft>
              <a:buClr>
                <a:schemeClr val="accent5"/>
              </a:buClr>
              <a:buSzPct val="100000"/>
              <a:buNone/>
              <a:defRPr sz="2100">
                <a:solidFill>
                  <a:schemeClr val="accent5"/>
                </a:solidFill>
              </a:defRPr>
            </a:lvl3pPr>
            <a:lvl4pPr lvl="3" algn="ctr">
              <a:lnSpc>
                <a:spcPct val="100000"/>
              </a:lnSpc>
              <a:spcBef>
                <a:spcPts val="0"/>
              </a:spcBef>
              <a:spcAft>
                <a:spcPts val="0"/>
              </a:spcAft>
              <a:buClr>
                <a:schemeClr val="accent5"/>
              </a:buClr>
              <a:buSzPct val="100000"/>
              <a:buNone/>
              <a:defRPr sz="2100">
                <a:solidFill>
                  <a:schemeClr val="accent5"/>
                </a:solidFill>
              </a:defRPr>
            </a:lvl4pPr>
            <a:lvl5pPr lvl="4" algn="ctr">
              <a:lnSpc>
                <a:spcPct val="100000"/>
              </a:lnSpc>
              <a:spcBef>
                <a:spcPts val="0"/>
              </a:spcBef>
              <a:spcAft>
                <a:spcPts val="0"/>
              </a:spcAft>
              <a:buClr>
                <a:schemeClr val="accent5"/>
              </a:buClr>
              <a:buSzPct val="100000"/>
              <a:buNone/>
              <a:defRPr sz="2100">
                <a:solidFill>
                  <a:schemeClr val="accent5"/>
                </a:solidFill>
              </a:defRPr>
            </a:lvl5pPr>
            <a:lvl6pPr lvl="5" algn="ctr">
              <a:lnSpc>
                <a:spcPct val="100000"/>
              </a:lnSpc>
              <a:spcBef>
                <a:spcPts val="0"/>
              </a:spcBef>
              <a:spcAft>
                <a:spcPts val="0"/>
              </a:spcAft>
              <a:buClr>
                <a:schemeClr val="accent5"/>
              </a:buClr>
              <a:buSzPct val="100000"/>
              <a:buNone/>
              <a:defRPr sz="2100">
                <a:solidFill>
                  <a:schemeClr val="accent5"/>
                </a:solidFill>
              </a:defRPr>
            </a:lvl6pPr>
            <a:lvl7pPr lvl="6" algn="ctr">
              <a:lnSpc>
                <a:spcPct val="100000"/>
              </a:lnSpc>
              <a:spcBef>
                <a:spcPts val="0"/>
              </a:spcBef>
              <a:spcAft>
                <a:spcPts val="0"/>
              </a:spcAft>
              <a:buClr>
                <a:schemeClr val="accent5"/>
              </a:buClr>
              <a:buSzPct val="100000"/>
              <a:buNone/>
              <a:defRPr sz="2100">
                <a:solidFill>
                  <a:schemeClr val="accent5"/>
                </a:solidFill>
              </a:defRPr>
            </a:lvl7pPr>
            <a:lvl8pPr lvl="7" algn="ctr">
              <a:lnSpc>
                <a:spcPct val="100000"/>
              </a:lnSpc>
              <a:spcBef>
                <a:spcPts val="0"/>
              </a:spcBef>
              <a:spcAft>
                <a:spcPts val="0"/>
              </a:spcAft>
              <a:buClr>
                <a:schemeClr val="accent5"/>
              </a:buClr>
              <a:buSzPct val="100000"/>
              <a:buNone/>
              <a:defRPr sz="2100">
                <a:solidFill>
                  <a:schemeClr val="accent5"/>
                </a:solidFill>
              </a:defRPr>
            </a:lvl8pPr>
            <a:lvl9pPr lvl="8" algn="ctr">
              <a:lnSpc>
                <a:spcPct val="100000"/>
              </a:lnSpc>
              <a:spcBef>
                <a:spcPts val="0"/>
              </a:spcBef>
              <a:spcAft>
                <a:spcPts val="0"/>
              </a:spcAft>
              <a:buClr>
                <a:schemeClr val="accent5"/>
              </a:buClr>
              <a:buSzPct val="100000"/>
              <a:buNone/>
              <a:defRPr sz="2100">
                <a:solidFill>
                  <a:schemeClr val="accent5"/>
                </a:solidFill>
              </a:defRPr>
            </a:lvl9pPr>
          </a:lstStyle>
          <a:p>
            <a:endParaRPr/>
          </a:p>
        </p:txBody>
      </p:sp>
      <p:sp>
        <p:nvSpPr>
          <p:cNvPr id="47" name="Shape 47"/>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319500" y="4233725"/>
            <a:ext cx="5998800" cy="598800"/>
          </a:xfrm>
          <a:prstGeom prst="rect">
            <a:avLst/>
          </a:prstGeom>
        </p:spPr>
        <p:txBody>
          <a:bodyPr lIns="91425" tIns="91425" rIns="91425" bIns="91425" anchor="ctr" anchorCtr="0"/>
          <a:lstStyle>
            <a:lvl1pPr lvl="0">
              <a:lnSpc>
                <a:spcPct val="100000"/>
              </a:lnSpc>
              <a:spcBef>
                <a:spcPts val="0"/>
              </a:spcBef>
              <a:spcAft>
                <a:spcPts val="0"/>
              </a:spcAft>
              <a:buFont typeface="Roboto Slab"/>
              <a:buNone/>
              <a:defRPr>
                <a:latin typeface="Roboto Slab"/>
                <a:ea typeface="Roboto Slab"/>
                <a:cs typeface="Roboto Slab"/>
                <a:sym typeface="Roboto Slab"/>
              </a:defRPr>
            </a:lvl1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2"/>
        <p:cNvGrpSpPr/>
        <p:nvPr/>
      </p:nvGrpSpPr>
      <p:grpSpPr>
        <a:xfrm>
          <a:off x="0" y="0"/>
          <a:ext cx="0" cy="0"/>
          <a:chOff x="0" y="0"/>
          <a:chExt cx="0" cy="0"/>
        </a:xfrm>
      </p:grpSpPr>
      <p:sp>
        <p:nvSpPr>
          <p:cNvPr id="53" name="Shape 53"/>
          <p:cNvSpPr/>
          <p:nvPr/>
        </p:nvSpPr>
        <p:spPr>
          <a:xfrm>
            <a:off x="150" y="5076825"/>
            <a:ext cx="9143700" cy="666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54" name="Shape 54"/>
          <p:cNvSpPr txBox="1">
            <a:spLocks noGrp="1"/>
          </p:cNvSpPr>
          <p:nvPr>
            <p:ph type="title"/>
          </p:nvPr>
        </p:nvSpPr>
        <p:spPr>
          <a:xfrm>
            <a:off x="387900" y="1152450"/>
            <a:ext cx="8368200" cy="1538400"/>
          </a:xfrm>
          <a:prstGeom prst="rect">
            <a:avLst/>
          </a:prstGeom>
        </p:spPr>
        <p:txBody>
          <a:bodyPr lIns="91425" tIns="91425" rIns="91425" bIns="91425" anchor="ctr" anchorCtr="0"/>
          <a:lstStyle>
            <a:lvl1pPr lvl="0" algn="ctr">
              <a:spcBef>
                <a:spcPts val="0"/>
              </a:spcBef>
              <a:buClr>
                <a:schemeClr val="accent5"/>
              </a:buClr>
              <a:buSzPct val="100000"/>
              <a:defRPr sz="13000">
                <a:solidFill>
                  <a:schemeClr val="accent5"/>
                </a:solidFill>
              </a:defRPr>
            </a:lvl1pPr>
            <a:lvl2pPr lvl="1" algn="ctr">
              <a:spcBef>
                <a:spcPts val="0"/>
              </a:spcBef>
              <a:buClr>
                <a:schemeClr val="accent5"/>
              </a:buClr>
              <a:buSzPct val="100000"/>
              <a:defRPr sz="13000">
                <a:solidFill>
                  <a:schemeClr val="accent5"/>
                </a:solidFill>
              </a:defRPr>
            </a:lvl2pPr>
            <a:lvl3pPr lvl="2" algn="ctr">
              <a:spcBef>
                <a:spcPts val="0"/>
              </a:spcBef>
              <a:buClr>
                <a:schemeClr val="accent5"/>
              </a:buClr>
              <a:buSzPct val="100000"/>
              <a:defRPr sz="13000">
                <a:solidFill>
                  <a:schemeClr val="accent5"/>
                </a:solidFill>
              </a:defRPr>
            </a:lvl3pPr>
            <a:lvl4pPr lvl="3" algn="ctr">
              <a:spcBef>
                <a:spcPts val="0"/>
              </a:spcBef>
              <a:buClr>
                <a:schemeClr val="accent5"/>
              </a:buClr>
              <a:buSzPct val="100000"/>
              <a:defRPr sz="13000">
                <a:solidFill>
                  <a:schemeClr val="accent5"/>
                </a:solidFill>
              </a:defRPr>
            </a:lvl4pPr>
            <a:lvl5pPr lvl="4" algn="ctr">
              <a:spcBef>
                <a:spcPts val="0"/>
              </a:spcBef>
              <a:buClr>
                <a:schemeClr val="accent5"/>
              </a:buClr>
              <a:buSzPct val="100000"/>
              <a:defRPr sz="13000">
                <a:solidFill>
                  <a:schemeClr val="accent5"/>
                </a:solidFill>
              </a:defRPr>
            </a:lvl5pPr>
            <a:lvl6pPr lvl="5" algn="ctr">
              <a:spcBef>
                <a:spcPts val="0"/>
              </a:spcBef>
              <a:buClr>
                <a:schemeClr val="accent5"/>
              </a:buClr>
              <a:buSzPct val="100000"/>
              <a:defRPr sz="13000">
                <a:solidFill>
                  <a:schemeClr val="accent5"/>
                </a:solidFill>
              </a:defRPr>
            </a:lvl6pPr>
            <a:lvl7pPr lvl="6" algn="ctr">
              <a:spcBef>
                <a:spcPts val="0"/>
              </a:spcBef>
              <a:buClr>
                <a:schemeClr val="accent5"/>
              </a:buClr>
              <a:buSzPct val="100000"/>
              <a:defRPr sz="13000">
                <a:solidFill>
                  <a:schemeClr val="accent5"/>
                </a:solidFill>
              </a:defRPr>
            </a:lvl7pPr>
            <a:lvl8pPr lvl="7" algn="ctr">
              <a:spcBef>
                <a:spcPts val="0"/>
              </a:spcBef>
              <a:buClr>
                <a:schemeClr val="accent5"/>
              </a:buClr>
              <a:buSzPct val="100000"/>
              <a:defRPr sz="13000">
                <a:solidFill>
                  <a:schemeClr val="accent5"/>
                </a:solidFill>
              </a:defRPr>
            </a:lvl8pPr>
            <a:lvl9pPr lvl="8" algn="ctr">
              <a:spcBef>
                <a:spcPts val="0"/>
              </a:spcBef>
              <a:buClr>
                <a:schemeClr val="accent5"/>
              </a:buClr>
              <a:buSzPct val="100000"/>
              <a:defRPr sz="13000">
                <a:solidFill>
                  <a:schemeClr val="accent5"/>
                </a:solidFill>
              </a:defRPr>
            </a:lvl9pPr>
          </a:lstStyle>
          <a:p>
            <a:endParaRPr/>
          </a:p>
        </p:txBody>
      </p:sp>
      <p:sp>
        <p:nvSpPr>
          <p:cNvPr id="55" name="Shape 55"/>
          <p:cNvSpPr txBox="1">
            <a:spLocks noGrp="1"/>
          </p:cNvSpPr>
          <p:nvPr>
            <p:ph type="body" idx="1"/>
          </p:nvPr>
        </p:nvSpPr>
        <p:spPr>
          <a:xfrm>
            <a:off x="387900" y="2919450"/>
            <a:ext cx="83682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6" name="Shape 5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87900" y="458025"/>
            <a:ext cx="8368200" cy="686100"/>
          </a:xfrm>
          <a:prstGeom prst="rect">
            <a:avLst/>
          </a:prstGeom>
          <a:noFill/>
          <a:ln>
            <a:noFill/>
          </a:ln>
        </p:spPr>
        <p:txBody>
          <a:bodyPr lIns="91425" tIns="91425" rIns="91425" bIns="91425" anchor="b" anchorCtr="0"/>
          <a:lstStyle>
            <a:lvl1pPr lvl="0">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1pPr>
            <a:lvl2pPr lvl="1">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2pPr>
            <a:lvl3pPr lvl="2">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3pPr>
            <a:lvl4pPr lvl="3">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4pPr>
            <a:lvl5pPr lvl="4">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5pPr>
            <a:lvl6pPr lvl="5">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6pPr>
            <a:lvl7pPr lvl="6">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7pPr>
            <a:lvl8pPr lvl="7">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8pPr>
            <a:lvl9pPr lvl="8">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387900" y="1489824"/>
            <a:ext cx="8368200" cy="30789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Roboto"/>
              <a:defRPr sz="1800">
                <a:solidFill>
                  <a:schemeClr val="dk1"/>
                </a:solidFill>
                <a:latin typeface="Roboto"/>
                <a:ea typeface="Roboto"/>
                <a:cs typeface="Roboto"/>
                <a:sym typeface="Roboto"/>
              </a:defRPr>
            </a:lvl1pPr>
            <a:lvl2pPr lvl="1">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2pPr>
            <a:lvl3pPr lvl="2">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3pPr>
            <a:lvl4pPr lvl="3">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4pPr>
            <a:lvl5pPr lvl="4">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5pPr>
            <a:lvl6pPr lvl="5">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6pPr>
            <a:lvl7pPr lvl="6">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7pPr>
            <a:lvl8pPr lvl="7">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8pPr>
            <a:lvl9pPr lvl="8">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Roboto"/>
                <a:ea typeface="Roboto"/>
                <a:cs typeface="Roboto"/>
                <a:sym typeface="Roboto"/>
              </a:rPr>
              <a:t>‹#›</a:t>
            </a:fld>
            <a:endParaRPr lang="en" sz="1000">
              <a:solidFill>
                <a:schemeClr val="dk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Oxidative_enzyme" TargetMode="External"/><Relationship Id="rId7" Type="http://schemas.openxmlformats.org/officeDocument/2006/relationships/hyperlink" Target="https://en.wikipedia.org/wiki/Luciferin"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en.wikipedia.org/wiki/Pigment" TargetMode="External"/><Relationship Id="rId5" Type="http://schemas.openxmlformats.org/officeDocument/2006/relationships/hyperlink" Target="https://en.wikipedia.org/wiki/Oxidation" TargetMode="External"/><Relationship Id="rId4" Type="http://schemas.openxmlformats.org/officeDocument/2006/relationships/hyperlink" Target="https://en.wikipedia.org/wiki/Lucifera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livescience.com/105-venus-flytrap-speed-secret-revealed.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1680301" y="1188925"/>
            <a:ext cx="5783400" cy="1457399"/>
          </a:xfrm>
          <a:prstGeom prst="rect">
            <a:avLst/>
          </a:prstGeom>
        </p:spPr>
        <p:txBody>
          <a:bodyPr lIns="91425" tIns="91425" rIns="91425" bIns="91425" anchor="b" anchorCtr="0">
            <a:noAutofit/>
          </a:bodyPr>
          <a:lstStyle/>
          <a:p>
            <a:pPr lvl="0">
              <a:spcBef>
                <a:spcPts val="0"/>
              </a:spcBef>
              <a:buNone/>
            </a:pPr>
            <a:r>
              <a:rPr lang="en"/>
              <a:t>Reproduction of venus flytraps and bitter oyster fungus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387900" y="458025"/>
            <a:ext cx="4069800" cy="881400"/>
          </a:xfrm>
          <a:prstGeom prst="rect">
            <a:avLst/>
          </a:prstGeom>
        </p:spPr>
        <p:txBody>
          <a:bodyPr lIns="91425" tIns="91425" rIns="91425" bIns="91425" anchor="b" anchorCtr="0">
            <a:noAutofit/>
          </a:bodyPr>
          <a:lstStyle/>
          <a:p>
            <a:pPr lvl="0" algn="ctr">
              <a:spcBef>
                <a:spcPts val="0"/>
              </a:spcBef>
              <a:buNone/>
            </a:pPr>
            <a:r>
              <a:rPr lang="en" sz="4000"/>
              <a:t>Venus Flytraps</a:t>
            </a:r>
          </a:p>
        </p:txBody>
      </p:sp>
      <p:sp>
        <p:nvSpPr>
          <p:cNvPr id="71" name="Shape 71"/>
          <p:cNvSpPr txBox="1">
            <a:spLocks noGrp="1"/>
          </p:cNvSpPr>
          <p:nvPr>
            <p:ph type="body" idx="1"/>
          </p:nvPr>
        </p:nvSpPr>
        <p:spPr>
          <a:xfrm>
            <a:off x="387900" y="1489825"/>
            <a:ext cx="2117100" cy="550500"/>
          </a:xfrm>
          <a:prstGeom prst="rect">
            <a:avLst/>
          </a:prstGeom>
        </p:spPr>
        <p:txBody>
          <a:bodyPr lIns="91425" tIns="91425" rIns="91425" bIns="91425" anchor="t" anchorCtr="0">
            <a:noAutofit/>
          </a:bodyPr>
          <a:lstStyle/>
          <a:p>
            <a:pPr lvl="0">
              <a:spcBef>
                <a:spcPts val="0"/>
              </a:spcBef>
              <a:buNone/>
            </a:pPr>
            <a:r>
              <a:rPr lang="en"/>
              <a:t>By Walter Coffin</a:t>
            </a:r>
          </a:p>
        </p:txBody>
      </p:sp>
      <p:sp>
        <p:nvSpPr>
          <p:cNvPr id="72" name="Shape 72"/>
          <p:cNvSpPr txBox="1"/>
          <p:nvPr/>
        </p:nvSpPr>
        <p:spPr>
          <a:xfrm>
            <a:off x="4547700" y="578625"/>
            <a:ext cx="4415400" cy="640200"/>
          </a:xfrm>
          <a:prstGeom prst="rect">
            <a:avLst/>
          </a:prstGeom>
          <a:noFill/>
          <a:ln>
            <a:noFill/>
          </a:ln>
        </p:spPr>
        <p:txBody>
          <a:bodyPr lIns="91425" tIns="91425" rIns="91425" bIns="91425" anchor="t" anchorCtr="0">
            <a:noAutofit/>
          </a:bodyPr>
          <a:lstStyle/>
          <a:p>
            <a:pPr lvl="0" rtl="0">
              <a:spcBef>
                <a:spcPts val="0"/>
              </a:spcBef>
              <a:buNone/>
            </a:pPr>
            <a:r>
              <a:rPr lang="en" sz="4000">
                <a:solidFill>
                  <a:schemeClr val="dk1"/>
                </a:solidFill>
                <a:latin typeface="Roboto Slab"/>
                <a:ea typeface="Roboto Slab"/>
                <a:cs typeface="Roboto Slab"/>
                <a:sym typeface="Roboto Slab"/>
              </a:rPr>
              <a:t>The Bitter Oyster</a:t>
            </a:r>
          </a:p>
        </p:txBody>
      </p:sp>
      <p:sp>
        <p:nvSpPr>
          <p:cNvPr id="73" name="Shape 73"/>
          <p:cNvSpPr txBox="1"/>
          <p:nvPr/>
        </p:nvSpPr>
        <p:spPr>
          <a:xfrm>
            <a:off x="4547700" y="1444975"/>
            <a:ext cx="3733800" cy="640200"/>
          </a:xfrm>
          <a:prstGeom prst="rect">
            <a:avLst/>
          </a:prstGeom>
          <a:noFill/>
          <a:ln>
            <a:noFill/>
          </a:ln>
        </p:spPr>
        <p:txBody>
          <a:bodyPr lIns="91425" tIns="91425" rIns="91425" bIns="91425" anchor="t" anchorCtr="0">
            <a:noAutofit/>
          </a:bodyPr>
          <a:lstStyle/>
          <a:p>
            <a:pPr lvl="0">
              <a:spcBef>
                <a:spcPts val="0"/>
              </a:spcBef>
              <a:buNone/>
            </a:pPr>
            <a:r>
              <a:rPr lang="en" sz="1800">
                <a:solidFill>
                  <a:srgbClr val="FFFFFF"/>
                </a:solidFill>
                <a:latin typeface="Roboto"/>
                <a:ea typeface="Roboto"/>
                <a:cs typeface="Roboto"/>
                <a:sym typeface="Roboto"/>
              </a:rPr>
              <a:t>By Bailey Jarisch</a:t>
            </a:r>
          </a:p>
        </p:txBody>
      </p:sp>
      <p:cxnSp>
        <p:nvCxnSpPr>
          <p:cNvPr id="74" name="Shape 74"/>
          <p:cNvCxnSpPr/>
          <p:nvPr/>
        </p:nvCxnSpPr>
        <p:spPr>
          <a:xfrm>
            <a:off x="4371975" y="419100"/>
            <a:ext cx="0" cy="3771900"/>
          </a:xfrm>
          <a:prstGeom prst="straightConnector1">
            <a:avLst/>
          </a:prstGeom>
          <a:noFill/>
          <a:ln w="9525" cap="flat" cmpd="sng">
            <a:solidFill>
              <a:srgbClr val="FFFFFF"/>
            </a:solidFill>
            <a:prstDash val="solid"/>
            <a:round/>
            <a:headEnd type="none" w="lg" len="lg"/>
            <a:tailEnd type="none" w="lg" len="lg"/>
          </a:ln>
        </p:spPr>
      </p:cxnSp>
      <p:pic>
        <p:nvPicPr>
          <p:cNvPr id="75" name="Shape 75"/>
          <p:cNvPicPr preferRelativeResize="0"/>
          <p:nvPr/>
        </p:nvPicPr>
        <p:blipFill>
          <a:blip r:embed="rId3">
            <a:alphaModFix/>
          </a:blip>
          <a:stretch>
            <a:fillRect/>
          </a:stretch>
        </p:blipFill>
        <p:spPr>
          <a:xfrm>
            <a:off x="5147537" y="1927775"/>
            <a:ext cx="3215724" cy="3215724"/>
          </a:xfrm>
          <a:prstGeom prst="rect">
            <a:avLst/>
          </a:prstGeom>
          <a:noFill/>
          <a:ln>
            <a:noFill/>
          </a:ln>
        </p:spPr>
      </p:pic>
      <p:pic>
        <p:nvPicPr>
          <p:cNvPr id="76" name="Shape 76"/>
          <p:cNvPicPr preferRelativeResize="0"/>
          <p:nvPr/>
        </p:nvPicPr>
        <p:blipFill>
          <a:blip r:embed="rId4">
            <a:alphaModFix/>
          </a:blip>
          <a:stretch>
            <a:fillRect/>
          </a:stretch>
        </p:blipFill>
        <p:spPr>
          <a:xfrm>
            <a:off x="387900" y="1885960"/>
            <a:ext cx="3733800" cy="3200389"/>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87900" y="334200"/>
            <a:ext cx="3783900" cy="686100"/>
          </a:xfrm>
          <a:prstGeom prst="rect">
            <a:avLst/>
          </a:prstGeom>
        </p:spPr>
        <p:txBody>
          <a:bodyPr lIns="91425" tIns="91425" rIns="91425" bIns="91425" anchor="b" anchorCtr="0">
            <a:noAutofit/>
          </a:bodyPr>
          <a:lstStyle/>
          <a:p>
            <a:pPr lvl="0">
              <a:spcBef>
                <a:spcPts val="0"/>
              </a:spcBef>
              <a:buNone/>
            </a:pPr>
            <a:r>
              <a:rPr lang="en" sz="1800"/>
              <a:t>What is a Venus Fly Trap?</a:t>
            </a:r>
          </a:p>
        </p:txBody>
      </p:sp>
      <p:sp>
        <p:nvSpPr>
          <p:cNvPr id="82" name="Shape 82"/>
          <p:cNvSpPr txBox="1">
            <a:spLocks noGrp="1"/>
          </p:cNvSpPr>
          <p:nvPr>
            <p:ph type="body" idx="1"/>
          </p:nvPr>
        </p:nvSpPr>
        <p:spPr>
          <a:xfrm>
            <a:off x="387900" y="1337425"/>
            <a:ext cx="3555600" cy="3078900"/>
          </a:xfrm>
          <a:prstGeom prst="rect">
            <a:avLst/>
          </a:prstGeom>
        </p:spPr>
        <p:txBody>
          <a:bodyPr lIns="91425" tIns="91425" rIns="91425" bIns="91425" anchor="t" anchorCtr="0">
            <a:noAutofit/>
          </a:bodyPr>
          <a:lstStyle/>
          <a:p>
            <a:pPr marL="457200" lvl="0" indent="-304800" rtl="0">
              <a:spcBef>
                <a:spcPts val="0"/>
              </a:spcBef>
              <a:buSzPct val="100000"/>
            </a:pPr>
            <a:r>
              <a:rPr lang="en" sz="1200"/>
              <a:t>Venus Fly Traps are a carnivorous plant native to North and South Carolina  </a:t>
            </a:r>
          </a:p>
          <a:p>
            <a:pPr marL="457200" lvl="0" indent="-304800" rtl="0">
              <a:spcBef>
                <a:spcPts val="0"/>
              </a:spcBef>
              <a:buSzPct val="100000"/>
            </a:pPr>
            <a:r>
              <a:rPr lang="en" sz="1200"/>
              <a:t>The traps are actually two leaves that have evolved to catch prey</a:t>
            </a:r>
          </a:p>
          <a:p>
            <a:pPr marL="457200" lvl="0" indent="-304800" rtl="0">
              <a:spcBef>
                <a:spcPts val="0"/>
              </a:spcBef>
              <a:buSzPct val="100000"/>
            </a:pPr>
            <a:r>
              <a:rPr lang="en" sz="1200"/>
              <a:t>Each trap has 2 to 5 trigger hairs, which, are the indicators for the plant to know when there is possible prey in the trap</a:t>
            </a:r>
          </a:p>
          <a:p>
            <a:pPr marL="457200" lvl="0" indent="-304800" rtl="0">
              <a:spcBef>
                <a:spcPts val="0"/>
              </a:spcBef>
              <a:buSzPct val="100000"/>
            </a:pPr>
            <a:r>
              <a:rPr lang="en" sz="1200">
                <a:latin typeface="Arial"/>
                <a:ea typeface="Arial"/>
                <a:cs typeface="Arial"/>
                <a:sym typeface="Arial"/>
              </a:rPr>
              <a:t>If two trigger hairs are touched or one trigger hair is touched twice within a short period of time (around 30 seconds or so), the trap will spring closed within a tenth of a second</a:t>
            </a:r>
          </a:p>
          <a:p>
            <a:pPr marL="457200" lvl="0" indent="-304800" rtl="0">
              <a:spcBef>
                <a:spcPts val="0"/>
              </a:spcBef>
              <a:buSzPct val="100000"/>
            </a:pPr>
            <a:r>
              <a:rPr lang="en" sz="1200"/>
              <a:t> The leaf has two primary regions: a broad flat typical leaf-like region called the </a:t>
            </a:r>
            <a:r>
              <a:rPr lang="en" sz="1200" b="1" i="1"/>
              <a:t>leaf-base</a:t>
            </a:r>
            <a:r>
              <a:rPr lang="en" sz="1200"/>
              <a:t> that is capable of carrying out photosynthesis and grows out of the ground, and the trapping mechanism, called the </a:t>
            </a:r>
            <a:r>
              <a:rPr lang="en" sz="1200" b="1" i="1"/>
              <a:t>leaf-blade</a:t>
            </a:r>
            <a:r>
              <a:rPr lang="en" sz="1200"/>
              <a:t> or </a:t>
            </a:r>
            <a:r>
              <a:rPr lang="en" sz="1200" b="1" i="1"/>
              <a:t>lamina</a:t>
            </a:r>
          </a:p>
          <a:p>
            <a:pPr lvl="0">
              <a:spcBef>
                <a:spcPts val="0"/>
              </a:spcBef>
              <a:buNone/>
            </a:pPr>
            <a:endParaRPr sz="1200"/>
          </a:p>
        </p:txBody>
      </p:sp>
      <p:sp>
        <p:nvSpPr>
          <p:cNvPr id="83" name="Shape 83"/>
          <p:cNvSpPr txBox="1"/>
          <p:nvPr/>
        </p:nvSpPr>
        <p:spPr>
          <a:xfrm>
            <a:off x="4410075" y="576225"/>
            <a:ext cx="4667400" cy="640200"/>
          </a:xfrm>
          <a:prstGeom prst="rect">
            <a:avLst/>
          </a:prstGeom>
          <a:noFill/>
          <a:ln>
            <a:noFill/>
          </a:ln>
        </p:spPr>
        <p:txBody>
          <a:bodyPr lIns="91425" tIns="91425" rIns="91425" bIns="91425" anchor="t" anchorCtr="0">
            <a:noAutofit/>
          </a:bodyPr>
          <a:lstStyle/>
          <a:p>
            <a:pPr lvl="0">
              <a:spcBef>
                <a:spcPts val="0"/>
              </a:spcBef>
              <a:buNone/>
            </a:pPr>
            <a:r>
              <a:rPr lang="en" sz="1800">
                <a:solidFill>
                  <a:srgbClr val="FFFFFF"/>
                </a:solidFill>
                <a:latin typeface="Roboto"/>
                <a:ea typeface="Roboto"/>
                <a:cs typeface="Roboto"/>
                <a:sym typeface="Roboto"/>
              </a:rPr>
              <a:t>What is a Bitter Oyster?</a:t>
            </a:r>
          </a:p>
        </p:txBody>
      </p:sp>
      <p:cxnSp>
        <p:nvCxnSpPr>
          <p:cNvPr id="84" name="Shape 84"/>
          <p:cNvCxnSpPr/>
          <p:nvPr/>
        </p:nvCxnSpPr>
        <p:spPr>
          <a:xfrm>
            <a:off x="4200525" y="676275"/>
            <a:ext cx="19200" cy="3914700"/>
          </a:xfrm>
          <a:prstGeom prst="straightConnector1">
            <a:avLst/>
          </a:prstGeom>
          <a:noFill/>
          <a:ln w="9525" cap="flat" cmpd="sng">
            <a:solidFill>
              <a:srgbClr val="FFFFFF"/>
            </a:solidFill>
            <a:prstDash val="solid"/>
            <a:round/>
            <a:headEnd type="none" w="lg" len="lg"/>
            <a:tailEnd type="none" w="lg" len="lg"/>
          </a:ln>
        </p:spPr>
      </p:cxnSp>
      <p:sp>
        <p:nvSpPr>
          <p:cNvPr id="85" name="Shape 85"/>
          <p:cNvSpPr txBox="1"/>
          <p:nvPr/>
        </p:nvSpPr>
        <p:spPr>
          <a:xfrm>
            <a:off x="4476750" y="1337425"/>
            <a:ext cx="4153200" cy="3270900"/>
          </a:xfrm>
          <a:prstGeom prst="rect">
            <a:avLst/>
          </a:prstGeom>
          <a:noFill/>
          <a:ln>
            <a:noFill/>
          </a:ln>
        </p:spPr>
        <p:txBody>
          <a:bodyPr lIns="91425" tIns="91425" rIns="91425" bIns="91425" anchor="t" anchorCtr="0">
            <a:noAutofit/>
          </a:bodyPr>
          <a:lstStyle/>
          <a:p>
            <a:pPr lvl="0">
              <a:spcBef>
                <a:spcPts val="0"/>
              </a:spcBef>
              <a:buNone/>
            </a:pPr>
            <a:r>
              <a:rPr lang="en">
                <a:solidFill>
                  <a:srgbClr val="FFFFFF"/>
                </a:solidFill>
              </a:rPr>
              <a:t>The bitter oyster is a mushroom that is part of the Mycenaceae familly and is in a group of mushrooms that display bioluminescent properties though it grows all over the globe, each area has a different genetic makeup to the point of them not being compatible with cross pollination. but mainly the american strand has bioluminescent properties. the luminescence is a dominant trait controlled by one allele. It grows in groups and  the diameter of the main cap of 3 cm and is a cinnamon yellow color to the main cap. It grows mainly on rotting hard woods.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387900" y="458025"/>
            <a:ext cx="3783900" cy="686100"/>
          </a:xfrm>
          <a:prstGeom prst="rect">
            <a:avLst/>
          </a:prstGeom>
        </p:spPr>
        <p:txBody>
          <a:bodyPr lIns="91425" tIns="91425" rIns="91425" bIns="91425" anchor="b" anchorCtr="0">
            <a:noAutofit/>
          </a:bodyPr>
          <a:lstStyle/>
          <a:p>
            <a:pPr lvl="0">
              <a:spcBef>
                <a:spcPts val="0"/>
              </a:spcBef>
              <a:buNone/>
            </a:pPr>
            <a:r>
              <a:rPr lang="en" sz="1800"/>
              <a:t>How Does A Venus Fly Trap Work?</a:t>
            </a:r>
          </a:p>
        </p:txBody>
      </p:sp>
      <p:sp>
        <p:nvSpPr>
          <p:cNvPr id="91" name="Shape 91"/>
          <p:cNvSpPr txBox="1">
            <a:spLocks noGrp="1"/>
          </p:cNvSpPr>
          <p:nvPr>
            <p:ph type="body" idx="1"/>
          </p:nvPr>
        </p:nvSpPr>
        <p:spPr>
          <a:xfrm>
            <a:off x="387900" y="1489825"/>
            <a:ext cx="3783900" cy="3510900"/>
          </a:xfrm>
          <a:prstGeom prst="rect">
            <a:avLst/>
          </a:prstGeom>
        </p:spPr>
        <p:txBody>
          <a:bodyPr lIns="91425" tIns="91425" rIns="91425" bIns="91425" anchor="t" anchorCtr="0">
            <a:noAutofit/>
          </a:bodyPr>
          <a:lstStyle/>
          <a:p>
            <a:pPr marL="457200" lvl="0" indent="-304800" rtl="0">
              <a:spcBef>
                <a:spcPts val="0"/>
              </a:spcBef>
              <a:buSzPct val="100000"/>
            </a:pPr>
            <a:r>
              <a:rPr lang="en" sz="1200"/>
              <a:t>If two of the trigger hairs are hit within 30 seconds, the trap snaps closed in less than a second</a:t>
            </a:r>
          </a:p>
          <a:p>
            <a:pPr marL="457200" lvl="0" indent="-304800">
              <a:spcBef>
                <a:spcPts val="0"/>
              </a:spcBef>
              <a:buSzPct val="100000"/>
            </a:pPr>
            <a:r>
              <a:rPr lang="en" sz="1200"/>
              <a:t> Nobody knows exactly how the sequential, mechanical stimulation of the trigger hairs translates into closing the trap. The prevailing hypothesis of the day is that:</a:t>
            </a:r>
            <a:br>
              <a:rPr lang="en" sz="1200"/>
            </a:br>
            <a:r>
              <a:rPr lang="en" sz="1200"/>
              <a:t>1)Cells in an inner layer of the leaf are very compressed. This creates tension in the plant tissue that holds the trap open.</a:t>
            </a:r>
            <a:br>
              <a:rPr lang="en" sz="1200"/>
            </a:br>
            <a:r>
              <a:rPr lang="en" sz="1200"/>
              <a:t>2)Mechanical movement of the trigger hairs puts into motion ATP-driven changes in water pressure within these cells.</a:t>
            </a:r>
            <a:br>
              <a:rPr lang="en" sz="1200"/>
            </a:br>
            <a:r>
              <a:rPr lang="en" sz="1200"/>
              <a:t>3)The cells are driven to expand by the increasing water pressure, and the trap closes as the plant tissue relaxes.</a:t>
            </a:r>
          </a:p>
        </p:txBody>
      </p:sp>
      <p:sp>
        <p:nvSpPr>
          <p:cNvPr id="92" name="Shape 92"/>
          <p:cNvSpPr txBox="1"/>
          <p:nvPr/>
        </p:nvSpPr>
        <p:spPr>
          <a:xfrm>
            <a:off x="4319475" y="404775"/>
            <a:ext cx="4752900" cy="640200"/>
          </a:xfrm>
          <a:prstGeom prst="rect">
            <a:avLst/>
          </a:prstGeom>
          <a:noFill/>
          <a:ln>
            <a:noFill/>
          </a:ln>
        </p:spPr>
        <p:txBody>
          <a:bodyPr lIns="91425" tIns="91425" rIns="91425" bIns="91425" anchor="t" anchorCtr="0">
            <a:noAutofit/>
          </a:bodyPr>
          <a:lstStyle/>
          <a:p>
            <a:pPr lvl="0">
              <a:spcBef>
                <a:spcPts val="0"/>
              </a:spcBef>
              <a:buNone/>
            </a:pPr>
            <a:r>
              <a:rPr lang="en" sz="1800">
                <a:solidFill>
                  <a:srgbClr val="FFFFFF"/>
                </a:solidFill>
                <a:latin typeface="Roboto"/>
                <a:ea typeface="Roboto"/>
                <a:cs typeface="Roboto"/>
                <a:sym typeface="Roboto"/>
              </a:rPr>
              <a:t>How and what Does A Bitter Oyster do?</a:t>
            </a:r>
          </a:p>
        </p:txBody>
      </p:sp>
      <p:cxnSp>
        <p:nvCxnSpPr>
          <p:cNvPr id="93" name="Shape 93"/>
          <p:cNvCxnSpPr/>
          <p:nvPr/>
        </p:nvCxnSpPr>
        <p:spPr>
          <a:xfrm flipH="1">
            <a:off x="4319475" y="503925"/>
            <a:ext cx="9600" cy="3990900"/>
          </a:xfrm>
          <a:prstGeom prst="straightConnector1">
            <a:avLst/>
          </a:prstGeom>
          <a:noFill/>
          <a:ln w="9525" cap="flat" cmpd="sng">
            <a:solidFill>
              <a:srgbClr val="FFFFFF"/>
            </a:solidFill>
            <a:prstDash val="solid"/>
            <a:round/>
            <a:headEnd type="none" w="lg" len="lg"/>
            <a:tailEnd type="none" w="lg" len="lg"/>
          </a:ln>
        </p:spPr>
      </p:cxnSp>
      <p:sp>
        <p:nvSpPr>
          <p:cNvPr id="94" name="Shape 94"/>
          <p:cNvSpPr txBox="1"/>
          <p:nvPr/>
        </p:nvSpPr>
        <p:spPr>
          <a:xfrm>
            <a:off x="4541800" y="1144125"/>
            <a:ext cx="4108200" cy="3714300"/>
          </a:xfrm>
          <a:prstGeom prst="rect">
            <a:avLst/>
          </a:prstGeom>
          <a:noFill/>
          <a:ln>
            <a:noFill/>
          </a:ln>
        </p:spPr>
        <p:txBody>
          <a:bodyPr lIns="91425" tIns="91425" rIns="91425" bIns="91425" anchor="t" anchorCtr="0">
            <a:noAutofit/>
          </a:bodyPr>
          <a:lstStyle/>
          <a:p>
            <a:pPr lvl="0">
              <a:spcBef>
                <a:spcPts val="0"/>
              </a:spcBef>
              <a:buNone/>
            </a:pPr>
            <a:r>
              <a:rPr lang="en">
                <a:solidFill>
                  <a:srgbClr val="FFFFFF"/>
                </a:solidFill>
              </a:rPr>
              <a:t>The bitter oyster mushroom can glow in the dark thanks to </a:t>
            </a:r>
            <a:r>
              <a:rPr lang="en">
                <a:solidFill>
                  <a:srgbClr val="FFFFFF"/>
                </a:solidFill>
                <a:hlinkClick r:id="rId3"/>
              </a:rPr>
              <a:t>oxidative enzymes</a:t>
            </a:r>
            <a:r>
              <a:rPr lang="en">
                <a:solidFill>
                  <a:srgbClr val="FFFFFF"/>
                </a:solidFill>
              </a:rPr>
              <a:t> known generically as </a:t>
            </a:r>
            <a:r>
              <a:rPr lang="en">
                <a:solidFill>
                  <a:srgbClr val="FFFFFF"/>
                </a:solidFill>
                <a:hlinkClick r:id="rId4"/>
              </a:rPr>
              <a:t>luciferases</a:t>
            </a:r>
            <a:r>
              <a:rPr lang="en">
                <a:solidFill>
                  <a:srgbClr val="FFFFFF"/>
                </a:solidFill>
              </a:rPr>
              <a:t>, produce light by </a:t>
            </a:r>
            <a:r>
              <a:rPr lang="en">
                <a:solidFill>
                  <a:srgbClr val="FFFFFF"/>
                </a:solidFill>
                <a:hlinkClick r:id="rId5"/>
              </a:rPr>
              <a:t>oxidizing</a:t>
            </a:r>
            <a:r>
              <a:rPr lang="en">
                <a:solidFill>
                  <a:srgbClr val="FFFFFF"/>
                </a:solidFill>
              </a:rPr>
              <a:t> a </a:t>
            </a:r>
            <a:r>
              <a:rPr lang="en">
                <a:solidFill>
                  <a:srgbClr val="FFFFFF"/>
                </a:solidFill>
                <a:hlinkClick r:id="rId6"/>
              </a:rPr>
              <a:t>pigment</a:t>
            </a:r>
            <a:r>
              <a:rPr lang="en">
                <a:solidFill>
                  <a:srgbClr val="FFFFFF"/>
                </a:solidFill>
              </a:rPr>
              <a:t> called a </a:t>
            </a:r>
            <a:r>
              <a:rPr lang="en">
                <a:solidFill>
                  <a:srgbClr val="FFFFFF"/>
                </a:solidFill>
                <a:hlinkClick r:id="rId7"/>
              </a:rPr>
              <a:t>luciferin</a:t>
            </a:r>
            <a:r>
              <a:rPr lang="en">
                <a:solidFill>
                  <a:srgbClr val="FFFFFF"/>
                </a:solidFill>
              </a:rPr>
              <a:t>. It can also detoxify its environment.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87900" y="277050"/>
            <a:ext cx="3879300" cy="686100"/>
          </a:xfrm>
          <a:prstGeom prst="rect">
            <a:avLst/>
          </a:prstGeom>
        </p:spPr>
        <p:txBody>
          <a:bodyPr lIns="91425" tIns="91425" rIns="91425" bIns="91425" anchor="b" anchorCtr="0">
            <a:noAutofit/>
          </a:bodyPr>
          <a:lstStyle/>
          <a:p>
            <a:pPr lvl="0">
              <a:spcBef>
                <a:spcPts val="0"/>
              </a:spcBef>
              <a:buNone/>
            </a:pPr>
            <a:r>
              <a:rPr lang="en" sz="1800"/>
              <a:t>How Does A Venus Fly Trap Eat?</a:t>
            </a:r>
          </a:p>
        </p:txBody>
      </p:sp>
      <p:sp>
        <p:nvSpPr>
          <p:cNvPr id="100" name="Shape 100"/>
          <p:cNvSpPr txBox="1">
            <a:spLocks noGrp="1"/>
          </p:cNvSpPr>
          <p:nvPr>
            <p:ph type="body" idx="1"/>
          </p:nvPr>
        </p:nvSpPr>
        <p:spPr>
          <a:xfrm>
            <a:off x="387900" y="963150"/>
            <a:ext cx="3879300" cy="4028100"/>
          </a:xfrm>
          <a:prstGeom prst="rect">
            <a:avLst/>
          </a:prstGeom>
        </p:spPr>
        <p:txBody>
          <a:bodyPr lIns="91425" tIns="91425" rIns="91425" bIns="91425" anchor="t" anchorCtr="0">
            <a:noAutofit/>
          </a:bodyPr>
          <a:lstStyle/>
          <a:p>
            <a:pPr lvl="0">
              <a:spcBef>
                <a:spcPts val="0"/>
              </a:spcBef>
              <a:buNone/>
            </a:pPr>
            <a:r>
              <a:rPr lang="en" sz="1100"/>
              <a:t>Once the trap has caught an insect, it begins to seal itself fully closed, and then digestion begins. The trap's reddish interior and small nectar-secreting glands along its rim trick the insects into thinking they have found a flower. </a:t>
            </a:r>
            <a:r>
              <a:rPr lang="en" sz="1100">
                <a:latin typeface="Arial"/>
                <a:ea typeface="Arial"/>
                <a:cs typeface="Arial"/>
                <a:sym typeface="Arial"/>
              </a:rPr>
              <a:t>The first time a hair is triggered, it creates an electrical signal that travels along the surface of the trap, much like the electrical signal that travels through an animal's nerve cell. The energy of that first signal is stored. When the second touch occurs, it also generates an electrical signal. Together, the energy from these two signals passes the threshold required for the trap to respond. </a:t>
            </a:r>
            <a:r>
              <a:rPr lang="en" sz="1100"/>
              <a:t>During the second signal, cells in the center of each leaf lose water along with the ions. This causes the cells to lose turgor, the water pressure that keeps a plant rigid. As a result, the leaves snap together. After </a:t>
            </a:r>
            <a:r>
              <a:rPr lang="en" sz="1100">
                <a:hlinkClick r:id="rId3"/>
              </a:rPr>
              <a:t>the trap has snapped shut</a:t>
            </a:r>
            <a:r>
              <a:rPr lang="en" sz="1100"/>
              <a:t>, the plant turns it into an external stomach, sealing the trap so no air gets in or out. Glands produce enzymes that digest the insect, first the exoskeleton made of chitin, then the nitrogen-rich blood, which is called hemolyph. The digestion takes several days depending on the size of the insect, and then the leaf re-opens. </a:t>
            </a:r>
          </a:p>
        </p:txBody>
      </p:sp>
      <p:sp>
        <p:nvSpPr>
          <p:cNvPr id="101" name="Shape 101"/>
          <p:cNvSpPr txBox="1"/>
          <p:nvPr/>
        </p:nvSpPr>
        <p:spPr>
          <a:xfrm>
            <a:off x="4943475" y="480975"/>
            <a:ext cx="3879300" cy="686100"/>
          </a:xfrm>
          <a:prstGeom prst="rect">
            <a:avLst/>
          </a:prstGeom>
          <a:noFill/>
          <a:ln>
            <a:noFill/>
          </a:ln>
        </p:spPr>
        <p:txBody>
          <a:bodyPr lIns="91425" tIns="91425" rIns="91425" bIns="91425" anchor="t" anchorCtr="0">
            <a:noAutofit/>
          </a:bodyPr>
          <a:lstStyle/>
          <a:p>
            <a:pPr lvl="0">
              <a:spcBef>
                <a:spcPts val="0"/>
              </a:spcBef>
              <a:buNone/>
            </a:pPr>
            <a:r>
              <a:rPr lang="en" sz="1800">
                <a:solidFill>
                  <a:srgbClr val="FFFFFF"/>
                </a:solidFill>
                <a:latin typeface="Roboto"/>
                <a:ea typeface="Roboto"/>
                <a:cs typeface="Roboto"/>
                <a:sym typeface="Roboto"/>
              </a:rPr>
              <a:t>How Does A Bitter Oyster Eat?</a:t>
            </a:r>
          </a:p>
        </p:txBody>
      </p:sp>
      <p:cxnSp>
        <p:nvCxnSpPr>
          <p:cNvPr id="102" name="Shape 102"/>
          <p:cNvCxnSpPr/>
          <p:nvPr/>
        </p:nvCxnSpPr>
        <p:spPr>
          <a:xfrm>
            <a:off x="4505325" y="352425"/>
            <a:ext cx="9600" cy="4638600"/>
          </a:xfrm>
          <a:prstGeom prst="straightConnector1">
            <a:avLst/>
          </a:prstGeom>
          <a:noFill/>
          <a:ln w="9525" cap="flat" cmpd="sng">
            <a:solidFill>
              <a:srgbClr val="FFFFFF"/>
            </a:solidFill>
            <a:prstDash val="solid"/>
            <a:round/>
            <a:headEnd type="none" w="lg" len="lg"/>
            <a:tailEnd type="none" w="lg" len="lg"/>
          </a:ln>
        </p:spPr>
      </p:cxnSp>
      <p:sp>
        <p:nvSpPr>
          <p:cNvPr id="103" name="Shape 103"/>
          <p:cNvSpPr txBox="1"/>
          <p:nvPr/>
        </p:nvSpPr>
        <p:spPr>
          <a:xfrm>
            <a:off x="4753050" y="963150"/>
            <a:ext cx="4031700" cy="4028100"/>
          </a:xfrm>
          <a:prstGeom prst="rect">
            <a:avLst/>
          </a:prstGeom>
          <a:noFill/>
          <a:ln>
            <a:noFill/>
          </a:ln>
        </p:spPr>
        <p:txBody>
          <a:bodyPr lIns="91425" tIns="91425" rIns="91425" bIns="91425" anchor="t" anchorCtr="0">
            <a:noAutofit/>
          </a:bodyPr>
          <a:lstStyle/>
          <a:p>
            <a:pPr lvl="0">
              <a:spcBef>
                <a:spcPts val="0"/>
              </a:spcBef>
              <a:buNone/>
            </a:pPr>
            <a:r>
              <a:rPr lang="en">
                <a:solidFill>
                  <a:srgbClr val="FFFFFF"/>
                </a:solidFill>
              </a:rPr>
              <a:t>It mainly eats and grows on decaying wood and hardwood, absorbing the nutrients through its mycelia. They can commonly hollow out the wood they are growing on with there mycelium.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87900" y="200850"/>
            <a:ext cx="3660300" cy="686100"/>
          </a:xfrm>
          <a:prstGeom prst="rect">
            <a:avLst/>
          </a:prstGeom>
        </p:spPr>
        <p:txBody>
          <a:bodyPr lIns="91425" tIns="91425" rIns="91425" bIns="91425" anchor="b" anchorCtr="0">
            <a:noAutofit/>
          </a:bodyPr>
          <a:lstStyle/>
          <a:p>
            <a:pPr lvl="0">
              <a:spcBef>
                <a:spcPts val="0"/>
              </a:spcBef>
              <a:buNone/>
            </a:pPr>
            <a:r>
              <a:rPr lang="en" sz="1400"/>
              <a:t>How Does A Venus Fly Trap Reproduce?</a:t>
            </a:r>
          </a:p>
        </p:txBody>
      </p:sp>
      <p:sp>
        <p:nvSpPr>
          <p:cNvPr id="109" name="Shape 109"/>
          <p:cNvSpPr txBox="1">
            <a:spLocks noGrp="1"/>
          </p:cNvSpPr>
          <p:nvPr>
            <p:ph type="body" idx="1"/>
          </p:nvPr>
        </p:nvSpPr>
        <p:spPr>
          <a:xfrm>
            <a:off x="387900" y="1323975"/>
            <a:ext cx="3660300" cy="3705300"/>
          </a:xfrm>
          <a:prstGeom prst="rect">
            <a:avLst/>
          </a:prstGeom>
        </p:spPr>
        <p:txBody>
          <a:bodyPr lIns="91425" tIns="91425" rIns="91425" bIns="91425" anchor="t" anchorCtr="0">
            <a:noAutofit/>
          </a:bodyPr>
          <a:lstStyle/>
          <a:p>
            <a:pPr lvl="0" rtl="0">
              <a:spcBef>
                <a:spcPts val="0"/>
              </a:spcBef>
              <a:buNone/>
            </a:pPr>
            <a:r>
              <a:rPr lang="en" sz="1200"/>
              <a:t>Venus flytraps are perennial plants, meaning that they bloom year after year. The flowers are white in color with green veins running from the base of the petal toward the edges. Pollinated flowers eventually give rise to seeds. But, they also use something called rhizomes. A rhizome is a continuously growing horizontal underground stem that puts out lateral shoots. If a leaf, still attached to the rhizome has fallen into the soil, it will grow into an entirely new plant. A Venus flytrap root system will eventually grow so large that rhizomes will begin to split off from the mother plant and grow into mature plants. A Venus flytrap only needs to be one or two years old in order to reproduce like this. They will continue flowering and spreading through rhizomes for the remainder of the life of the plant.</a:t>
            </a:r>
          </a:p>
          <a:p>
            <a:pPr lvl="0">
              <a:spcBef>
                <a:spcPts val="0"/>
              </a:spcBef>
              <a:buNone/>
            </a:pPr>
            <a:endParaRPr/>
          </a:p>
        </p:txBody>
      </p:sp>
      <p:sp>
        <p:nvSpPr>
          <p:cNvPr id="110" name="Shape 110"/>
          <p:cNvSpPr txBox="1"/>
          <p:nvPr/>
        </p:nvSpPr>
        <p:spPr>
          <a:xfrm>
            <a:off x="4400550" y="503925"/>
            <a:ext cx="4590900" cy="640200"/>
          </a:xfrm>
          <a:prstGeom prst="rect">
            <a:avLst/>
          </a:prstGeom>
          <a:noFill/>
          <a:ln>
            <a:noFill/>
          </a:ln>
        </p:spPr>
        <p:txBody>
          <a:bodyPr lIns="91425" tIns="91425" rIns="91425" bIns="91425" anchor="t" anchorCtr="0">
            <a:noAutofit/>
          </a:bodyPr>
          <a:lstStyle/>
          <a:p>
            <a:pPr lvl="0">
              <a:spcBef>
                <a:spcPts val="0"/>
              </a:spcBef>
              <a:buNone/>
            </a:pPr>
            <a:r>
              <a:rPr lang="en">
                <a:solidFill>
                  <a:srgbClr val="FFFFFF"/>
                </a:solidFill>
                <a:latin typeface="Roboto"/>
                <a:ea typeface="Roboto"/>
                <a:cs typeface="Roboto"/>
                <a:sym typeface="Roboto"/>
              </a:rPr>
              <a:t>How Does A Bitter Oyster Reproduce?</a:t>
            </a:r>
          </a:p>
        </p:txBody>
      </p:sp>
      <p:cxnSp>
        <p:nvCxnSpPr>
          <p:cNvPr id="111" name="Shape 111"/>
          <p:cNvCxnSpPr/>
          <p:nvPr/>
        </p:nvCxnSpPr>
        <p:spPr>
          <a:xfrm>
            <a:off x="4238625" y="333375"/>
            <a:ext cx="0" cy="4705500"/>
          </a:xfrm>
          <a:prstGeom prst="straightConnector1">
            <a:avLst/>
          </a:prstGeom>
          <a:noFill/>
          <a:ln w="9525" cap="flat" cmpd="sng">
            <a:solidFill>
              <a:srgbClr val="FFFFFF"/>
            </a:solidFill>
            <a:prstDash val="solid"/>
            <a:round/>
            <a:headEnd type="none" w="lg" len="lg"/>
            <a:tailEnd type="none" w="lg" len="lg"/>
          </a:ln>
        </p:spPr>
      </p:cxnSp>
      <p:sp>
        <p:nvSpPr>
          <p:cNvPr id="112" name="Shape 112"/>
          <p:cNvSpPr txBox="1"/>
          <p:nvPr/>
        </p:nvSpPr>
        <p:spPr>
          <a:xfrm>
            <a:off x="4410075" y="1371600"/>
            <a:ext cx="4590900" cy="3657600"/>
          </a:xfrm>
          <a:prstGeom prst="rect">
            <a:avLst/>
          </a:prstGeom>
          <a:noFill/>
          <a:ln>
            <a:noFill/>
          </a:ln>
        </p:spPr>
        <p:txBody>
          <a:bodyPr lIns="91425" tIns="91425" rIns="91425" bIns="91425" anchor="t" anchorCtr="0">
            <a:noAutofit/>
          </a:bodyPr>
          <a:lstStyle/>
          <a:p>
            <a:pPr lvl="0" rtl="0">
              <a:spcBef>
                <a:spcPts val="0"/>
              </a:spcBef>
              <a:buNone/>
            </a:pPr>
            <a:r>
              <a:rPr lang="en">
                <a:solidFill>
                  <a:srgbClr val="FFFFFF"/>
                </a:solidFill>
              </a:rPr>
              <a:t>Though the bitter oyster mushroom can reproduce just like a normal plant with pollen, this is reletivly uncommon, it normally reproduces asexualy. </a:t>
            </a:r>
          </a:p>
          <a:p>
            <a:pPr lvl="0" rtl="0">
              <a:spcBef>
                <a:spcPts val="0"/>
              </a:spcBef>
              <a:buNone/>
            </a:pPr>
            <a:endParaRPr>
              <a:solidFill>
                <a:srgbClr val="FFFFFF"/>
              </a:solidFill>
            </a:endParaRPr>
          </a:p>
          <a:p>
            <a:pPr lvl="0">
              <a:spcBef>
                <a:spcPts val="0"/>
              </a:spcBef>
              <a:buNone/>
            </a:pPr>
            <a:r>
              <a:rPr lang="en">
                <a:solidFill>
                  <a:srgbClr val="FFFFFF"/>
                </a:solidFill>
              </a:rPr>
              <a:t>https://www.youtube.com/watch?v=qDwgSWDqKoQ</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Shape 117"/>
          <p:cNvPicPr preferRelativeResize="0"/>
          <p:nvPr/>
        </p:nvPicPr>
        <p:blipFill>
          <a:blip r:embed="rId3">
            <a:alphaModFix/>
          </a:blip>
          <a:stretch>
            <a:fillRect/>
          </a:stretch>
        </p:blipFill>
        <p:spPr>
          <a:xfrm>
            <a:off x="0" y="0"/>
            <a:ext cx="4618359" cy="3078900"/>
          </a:xfrm>
          <a:prstGeom prst="rect">
            <a:avLst/>
          </a:prstGeom>
          <a:noFill/>
          <a:ln>
            <a:noFill/>
          </a:ln>
        </p:spPr>
      </p:pic>
      <p:pic>
        <p:nvPicPr>
          <p:cNvPr id="118" name="Shape 118"/>
          <p:cNvPicPr preferRelativeResize="0"/>
          <p:nvPr/>
        </p:nvPicPr>
        <p:blipFill>
          <a:blip r:embed="rId4">
            <a:alphaModFix/>
          </a:blip>
          <a:stretch>
            <a:fillRect/>
          </a:stretch>
        </p:blipFill>
        <p:spPr>
          <a:xfrm>
            <a:off x="0" y="3078899"/>
            <a:ext cx="3333749" cy="2064600"/>
          </a:xfrm>
          <a:prstGeom prst="rect">
            <a:avLst/>
          </a:prstGeom>
          <a:noFill/>
          <a:ln>
            <a:noFill/>
          </a:ln>
        </p:spPr>
      </p:pic>
      <p:pic>
        <p:nvPicPr>
          <p:cNvPr id="119" name="Shape 119"/>
          <p:cNvPicPr preferRelativeResize="0"/>
          <p:nvPr/>
        </p:nvPicPr>
        <p:blipFill>
          <a:blip r:embed="rId5">
            <a:alphaModFix/>
          </a:blip>
          <a:stretch>
            <a:fillRect/>
          </a:stretch>
        </p:blipFill>
        <p:spPr>
          <a:xfrm>
            <a:off x="3333741" y="3078899"/>
            <a:ext cx="3062158" cy="2064599"/>
          </a:xfrm>
          <a:prstGeom prst="rect">
            <a:avLst/>
          </a:prstGeom>
          <a:noFill/>
          <a:ln>
            <a:noFill/>
          </a:ln>
        </p:spPr>
      </p:pic>
      <p:pic>
        <p:nvPicPr>
          <p:cNvPr id="120" name="Shape 120"/>
          <p:cNvPicPr preferRelativeResize="0"/>
          <p:nvPr/>
        </p:nvPicPr>
        <p:blipFill>
          <a:blip r:embed="rId6">
            <a:alphaModFix/>
          </a:blip>
          <a:stretch>
            <a:fillRect/>
          </a:stretch>
        </p:blipFill>
        <p:spPr>
          <a:xfrm>
            <a:off x="4618350" y="0"/>
            <a:ext cx="4525650" cy="3078899"/>
          </a:xfrm>
          <a:prstGeom prst="rect">
            <a:avLst/>
          </a:prstGeom>
          <a:noFill/>
          <a:ln>
            <a:noFill/>
          </a:ln>
        </p:spPr>
      </p:pic>
      <p:pic>
        <p:nvPicPr>
          <p:cNvPr id="121" name="Shape 121"/>
          <p:cNvPicPr preferRelativeResize="0"/>
          <p:nvPr/>
        </p:nvPicPr>
        <p:blipFill>
          <a:blip r:embed="rId7">
            <a:alphaModFix/>
          </a:blip>
          <a:stretch>
            <a:fillRect/>
          </a:stretch>
        </p:blipFill>
        <p:spPr>
          <a:xfrm>
            <a:off x="6395900" y="3078901"/>
            <a:ext cx="2748100" cy="206460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847</Words>
  <Application>Microsoft Office PowerPoint</Application>
  <PresentationFormat>On-screen Show (16:9)</PresentationFormat>
  <Paragraphs>28</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Roboto</vt:lpstr>
      <vt:lpstr>Roboto Slab</vt:lpstr>
      <vt:lpstr>Arial</vt:lpstr>
      <vt:lpstr>marina</vt:lpstr>
      <vt:lpstr>Reproduction of venus flytraps and bitter oyster fungus</vt:lpstr>
      <vt:lpstr>Venus Flytraps</vt:lpstr>
      <vt:lpstr>What is a Venus Fly Trap?</vt:lpstr>
      <vt:lpstr>How Does A Venus Fly Trap Work?</vt:lpstr>
      <vt:lpstr>How Does A Venus Fly Trap Eat?</vt:lpstr>
      <vt:lpstr>How Does A Venus Fly Trap Reproduce?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Reproduction of venus flytraps and bitter oyster fungus</dc:title>
  <cp:lastModifiedBy>David Swart</cp:lastModifiedBy>
  <cp:revision>1</cp:revision>
  <dcterms:modified xsi:type="dcterms:W3CDTF">2016-04-06T18:22:15Z</dcterms:modified>
</cp:coreProperties>
</file>