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Proxima Nova" panose="020B060402020202020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272923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1443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6401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777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4702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747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hape 10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510450" y="3182312"/>
            <a:ext cx="8123100" cy="630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hape 15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0" name="Shape 4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ubTitle" idx="1"/>
          </p:nvPr>
        </p:nvSpPr>
        <p:spPr>
          <a:xfrm>
            <a:off x="265500" y="2769000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14000" b="1"/>
            </a:lvl1pPr>
            <a:lvl2pPr lvl="1" algn="ctr">
              <a:spcBef>
                <a:spcPts val="0"/>
              </a:spcBef>
              <a:buSzPct val="100000"/>
              <a:defRPr sz="14000" b="1"/>
            </a:lvl2pPr>
            <a:lvl3pPr lvl="2" algn="ctr">
              <a:spcBef>
                <a:spcPts val="0"/>
              </a:spcBef>
              <a:buSzPct val="100000"/>
              <a:defRPr sz="14000" b="1"/>
            </a:lvl3pPr>
            <a:lvl4pPr lvl="3" algn="ctr">
              <a:spcBef>
                <a:spcPts val="0"/>
              </a:spcBef>
              <a:buSzPct val="100000"/>
              <a:defRPr sz="14000" b="1"/>
            </a:lvl4pPr>
            <a:lvl5pPr lvl="4" algn="ctr">
              <a:spcBef>
                <a:spcPts val="0"/>
              </a:spcBef>
              <a:buSzPct val="100000"/>
              <a:defRPr sz="14000" b="1"/>
            </a:lvl5pPr>
            <a:lvl6pPr lvl="5" algn="ctr">
              <a:spcBef>
                <a:spcPts val="0"/>
              </a:spcBef>
              <a:buSzPct val="100000"/>
              <a:defRPr sz="14000" b="1"/>
            </a:lvl6pPr>
            <a:lvl7pPr lvl="6" algn="ctr">
              <a:spcBef>
                <a:spcPts val="0"/>
              </a:spcBef>
              <a:buSzPct val="100000"/>
              <a:defRPr sz="14000" b="1"/>
            </a:lvl7pPr>
            <a:lvl8pPr lvl="7" algn="ctr">
              <a:spcBef>
                <a:spcPts val="0"/>
              </a:spcBef>
              <a:buSzPct val="100000"/>
              <a:defRPr sz="14000" b="1"/>
            </a:lvl8pPr>
            <a:lvl9pPr lvl="8" algn="ctr">
              <a:spcBef>
                <a:spcPts val="0"/>
              </a:spcBef>
              <a:buSzPct val="100000"/>
              <a:defRPr sz="14000" b="1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ct val="100000"/>
              <a:buFont typeface="Proxima Nova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opossumsocietyus.org/general-opossum-information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janegoodall.ca/about-chimp-so-like-us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ctrTitle"/>
          </p:nvPr>
        </p:nvSpPr>
        <p:spPr>
          <a:xfrm>
            <a:off x="0" y="2140200"/>
            <a:ext cx="9144000" cy="8631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u="sng"/>
              <a:t>Opossum vs. Chimpanzee 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510450" y="0"/>
            <a:ext cx="8123100" cy="778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4800" u="sng"/>
              <a:t>Opossum</a:t>
            </a:r>
          </a:p>
        </p:txBody>
      </p:sp>
      <p:pic>
        <p:nvPicPr>
          <p:cNvPr id="66" name="Shape 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7750" y="778799"/>
            <a:ext cx="3246250" cy="219154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Shape 67"/>
          <p:cNvSpPr txBox="1"/>
          <p:nvPr/>
        </p:nvSpPr>
        <p:spPr>
          <a:xfrm>
            <a:off x="0" y="2951950"/>
            <a:ext cx="9144000" cy="219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23850" rtl="0">
              <a:spcBef>
                <a:spcPts val="0"/>
              </a:spcBef>
              <a:buClr>
                <a:schemeClr val="lt1"/>
              </a:buClr>
              <a:buSzPct val="100000"/>
              <a:buChar char="●"/>
            </a:pPr>
            <a:r>
              <a:rPr lang="en" sz="1500" b="1">
                <a:solidFill>
                  <a:schemeClr val="lt1"/>
                </a:solidFill>
              </a:rPr>
              <a:t>Opossums breed between december and october, and give birth from february to june.</a:t>
            </a:r>
          </a:p>
          <a:p>
            <a:pPr marL="457200" lvl="0" indent="-323850" rtl="0">
              <a:spcBef>
                <a:spcPts val="0"/>
              </a:spcBef>
              <a:buClr>
                <a:schemeClr val="lt1"/>
              </a:buClr>
              <a:buSzPct val="100000"/>
              <a:buChar char="●"/>
            </a:pPr>
            <a:r>
              <a:rPr lang="en" sz="1500" b="1">
                <a:solidFill>
                  <a:schemeClr val="lt1"/>
                </a:solidFill>
              </a:rPr>
              <a:t>This usually happens once a year, but can happen as many as three times.</a:t>
            </a:r>
          </a:p>
          <a:p>
            <a:pPr marL="457200" lvl="0" indent="-323850" rtl="0">
              <a:spcBef>
                <a:spcPts val="0"/>
              </a:spcBef>
              <a:buClr>
                <a:schemeClr val="lt1"/>
              </a:buClr>
              <a:buSzPct val="100000"/>
              <a:buChar char="●"/>
            </a:pPr>
            <a:r>
              <a:rPr lang="en" sz="1500" b="1">
                <a:solidFill>
                  <a:schemeClr val="lt1"/>
                </a:solidFill>
              </a:rPr>
              <a:t>Male opossums make clicking sounds with their mouths to attract a mate.</a:t>
            </a:r>
          </a:p>
          <a:p>
            <a:pPr marL="457200" lvl="0" indent="-323850" rtl="0">
              <a:spcBef>
                <a:spcPts val="0"/>
              </a:spcBef>
              <a:buClr>
                <a:schemeClr val="lt1"/>
              </a:buClr>
              <a:buSzPct val="100000"/>
              <a:buChar char="●"/>
            </a:pPr>
            <a:r>
              <a:rPr lang="en" sz="1500" b="1">
                <a:solidFill>
                  <a:schemeClr val="lt1"/>
                </a:solidFill>
              </a:rPr>
              <a:t>The female opossums ovulation lasts 28 days and is and is only estrus for 36 hours. </a:t>
            </a:r>
          </a:p>
          <a:p>
            <a:pPr marL="457200" lvl="0" indent="-323850" rtl="0">
              <a:spcBef>
                <a:spcPts val="0"/>
              </a:spcBef>
              <a:buClr>
                <a:schemeClr val="lt1"/>
              </a:buClr>
              <a:buSzPct val="100000"/>
              <a:buChar char="●"/>
            </a:pPr>
            <a:r>
              <a:rPr lang="en" sz="1500" b="1">
                <a:solidFill>
                  <a:schemeClr val="lt1"/>
                </a:solidFill>
              </a:rPr>
              <a:t>Up to 20  baby opossums will emerge 11-13 days later and will then crawl up and latch onto one of their mother’s teats in her pouch, (like a kangaroo pouch).</a:t>
            </a:r>
          </a:p>
          <a:p>
            <a:pPr marL="457200" lvl="0" indent="-323850" rtl="0">
              <a:spcBef>
                <a:spcPts val="0"/>
              </a:spcBef>
              <a:buClr>
                <a:schemeClr val="lt1"/>
              </a:buClr>
              <a:buSzPct val="100000"/>
              <a:buChar char="●"/>
            </a:pPr>
            <a:r>
              <a:rPr lang="en" sz="1500" b="1">
                <a:solidFill>
                  <a:schemeClr val="lt1"/>
                </a:solidFill>
              </a:rPr>
              <a:t>At 2½ months they come out of the pouch, and at 5 months they’re on their own. </a:t>
            </a:r>
          </a:p>
          <a:p>
            <a:pPr marL="457200" lvl="0" indent="-323850" rtl="0">
              <a:spcBef>
                <a:spcPts val="0"/>
              </a:spcBef>
              <a:buClr>
                <a:schemeClr val="lt1"/>
              </a:buClr>
              <a:buSzPct val="100000"/>
              <a:buChar char="●"/>
            </a:pPr>
            <a:r>
              <a:rPr lang="en" sz="1500" b="1">
                <a:solidFill>
                  <a:schemeClr val="lt1"/>
                </a:solidFill>
              </a:rPr>
              <a:t>The opossum sexually reproduces, and ready to reproduce at 8 months, they can live to 3 years old.</a:t>
            </a:r>
          </a:p>
        </p:txBody>
      </p:sp>
      <p:sp>
        <p:nvSpPr>
          <p:cNvPr id="68" name="Shape 68"/>
          <p:cNvSpPr txBox="1"/>
          <p:nvPr/>
        </p:nvSpPr>
        <p:spPr>
          <a:xfrm>
            <a:off x="0" y="2173200"/>
            <a:ext cx="5897700" cy="77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i="1">
                <a:solidFill>
                  <a:srgbClr val="FFFFFF"/>
                </a:solidFill>
              </a:rPr>
              <a:t>Opossum Reproduction</a:t>
            </a:r>
          </a:p>
        </p:txBody>
      </p:sp>
      <p:sp>
        <p:nvSpPr>
          <p:cNvPr id="69" name="Shape 69"/>
          <p:cNvSpPr txBox="1"/>
          <p:nvPr/>
        </p:nvSpPr>
        <p:spPr>
          <a:xfrm>
            <a:off x="0" y="778800"/>
            <a:ext cx="5897700" cy="139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68300" rtl="0">
              <a:spcBef>
                <a:spcPts val="0"/>
              </a:spcBef>
              <a:buClr>
                <a:schemeClr val="lt1"/>
              </a:buClr>
              <a:buSzPct val="100000"/>
              <a:buChar char="●"/>
            </a:pPr>
            <a:r>
              <a:rPr lang="en" sz="2200" b="1">
                <a:solidFill>
                  <a:schemeClr val="lt1"/>
                </a:solidFill>
              </a:rPr>
              <a:t>Gestation: Process of being carried in the womb from conception to birth. </a:t>
            </a:r>
          </a:p>
          <a:p>
            <a:pPr marL="457200" lvl="0" indent="-368300" rtl="0">
              <a:spcBef>
                <a:spcPts val="0"/>
              </a:spcBef>
              <a:buClr>
                <a:schemeClr val="lt1"/>
              </a:buClr>
              <a:buSzPct val="100000"/>
              <a:buChar char="●"/>
            </a:pPr>
            <a:r>
              <a:rPr lang="en" sz="2200" b="1">
                <a:solidFill>
                  <a:schemeClr val="lt1"/>
                </a:solidFill>
              </a:rPr>
              <a:t>Estrus: Time where eggs are fertile. </a:t>
            </a:r>
          </a:p>
          <a:p>
            <a:pPr lvl="0">
              <a:spcBef>
                <a:spcPts val="0"/>
              </a:spcBef>
              <a:buNone/>
            </a:pPr>
            <a:endParaRPr sz="1800" b="1">
              <a:solidFill>
                <a:schemeClr val="lt1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510450" y="0"/>
            <a:ext cx="8123100" cy="778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4800" u="sng"/>
              <a:t>Chimpanzee</a:t>
            </a:r>
            <a:r>
              <a:rPr lang="en" sz="4800"/>
              <a:t> </a:t>
            </a:r>
          </a:p>
        </p:txBody>
      </p:sp>
      <p:pic>
        <p:nvPicPr>
          <p:cNvPr id="75" name="Shape 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9125" y="778800"/>
            <a:ext cx="3804875" cy="218647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Shape 76"/>
          <p:cNvSpPr txBox="1"/>
          <p:nvPr/>
        </p:nvSpPr>
        <p:spPr>
          <a:xfrm>
            <a:off x="0" y="3016950"/>
            <a:ext cx="9144000" cy="206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23850" rtl="0">
              <a:spcBef>
                <a:spcPts val="0"/>
              </a:spcBef>
              <a:buClr>
                <a:srgbClr val="F3F3F3"/>
              </a:buClr>
              <a:buSzPct val="100000"/>
              <a:buChar char="●"/>
            </a:pPr>
            <a:r>
              <a:rPr lang="en" sz="1500" b="1">
                <a:solidFill>
                  <a:srgbClr val="F3F3F3"/>
                </a:solidFill>
              </a:rPr>
              <a:t>Chimpanzee’s reproductive category is sexual.</a:t>
            </a:r>
          </a:p>
          <a:p>
            <a:pPr marL="457200" lvl="0" indent="-323850" rtl="0">
              <a:spcBef>
                <a:spcPts val="0"/>
              </a:spcBef>
              <a:buClr>
                <a:srgbClr val="F3F3F3"/>
              </a:buClr>
              <a:buSzPct val="100000"/>
              <a:buChar char="●"/>
            </a:pPr>
            <a:r>
              <a:rPr lang="en" sz="1500" b="1">
                <a:solidFill>
                  <a:srgbClr val="F3F3F3"/>
                </a:solidFill>
              </a:rPr>
              <a:t>Usually only one offsprings during each reproductive cycle.</a:t>
            </a:r>
          </a:p>
          <a:p>
            <a:pPr marL="457200" lvl="0" indent="-323850" rtl="0">
              <a:spcBef>
                <a:spcPts val="0"/>
              </a:spcBef>
              <a:buClr>
                <a:srgbClr val="F3F3F3"/>
              </a:buClr>
              <a:buSzPct val="100000"/>
              <a:buChar char="●"/>
            </a:pPr>
            <a:r>
              <a:rPr lang="en" sz="1500" b="1">
                <a:solidFill>
                  <a:srgbClr val="F3F3F3"/>
                </a:solidFill>
              </a:rPr>
              <a:t>Frequency of reproductive cycle really depends on if a female is ready to mate or not.</a:t>
            </a:r>
          </a:p>
          <a:p>
            <a:pPr marL="457200" lvl="0" indent="-323850" rtl="0">
              <a:spcBef>
                <a:spcPts val="0"/>
              </a:spcBef>
              <a:buClr>
                <a:srgbClr val="F3F3F3"/>
              </a:buClr>
              <a:buSzPct val="100000"/>
              <a:buChar char="●"/>
            </a:pPr>
            <a:r>
              <a:rPr lang="en" sz="1500" b="1">
                <a:solidFill>
                  <a:srgbClr val="F3F3F3"/>
                </a:solidFill>
              </a:rPr>
              <a:t>Puberty in both sexes occurs around the age of 7. But females don’t give birth until 13 or 14.</a:t>
            </a:r>
          </a:p>
          <a:p>
            <a:pPr marL="457200" lvl="0" indent="-323850" rtl="0">
              <a:spcBef>
                <a:spcPts val="0"/>
              </a:spcBef>
              <a:buClr>
                <a:srgbClr val="F3F3F3"/>
              </a:buClr>
              <a:buSzPct val="100000"/>
              <a:buChar char="●"/>
            </a:pPr>
            <a:r>
              <a:rPr lang="en" sz="1500" b="1">
                <a:solidFill>
                  <a:srgbClr val="F3F3F3"/>
                </a:solidFill>
              </a:rPr>
              <a:t>Gestation period averages about 230 days.</a:t>
            </a:r>
          </a:p>
          <a:p>
            <a:pPr marL="457200" lvl="0" indent="-323850" rtl="0">
              <a:spcBef>
                <a:spcPts val="0"/>
              </a:spcBef>
              <a:buClr>
                <a:srgbClr val="F3F3F3"/>
              </a:buClr>
              <a:buSzPct val="100000"/>
              <a:buChar char="●"/>
            </a:pPr>
            <a:r>
              <a:rPr lang="en" sz="1500" b="1">
                <a:solidFill>
                  <a:srgbClr val="F3F3F3"/>
                </a:solidFill>
              </a:rPr>
              <a:t>The length of offsprings dependency is 3 to 4 years old but some depend on their mother a lot longer than that.</a:t>
            </a:r>
          </a:p>
          <a:p>
            <a:pPr marL="457200" lvl="0" indent="-323850" rtl="0">
              <a:spcBef>
                <a:spcPts val="0"/>
              </a:spcBef>
              <a:buClr>
                <a:srgbClr val="F3F3F3"/>
              </a:buClr>
              <a:buSzPct val="100000"/>
              <a:buChar char="●"/>
            </a:pPr>
            <a:r>
              <a:rPr lang="en" sz="1500" b="1">
                <a:solidFill>
                  <a:srgbClr val="F3F3F3"/>
                </a:solidFill>
              </a:rPr>
              <a:t>The life span is about 60 years old. </a:t>
            </a:r>
          </a:p>
        </p:txBody>
      </p:sp>
      <p:sp>
        <p:nvSpPr>
          <p:cNvPr id="77" name="Shape 77"/>
          <p:cNvSpPr txBox="1"/>
          <p:nvPr/>
        </p:nvSpPr>
        <p:spPr>
          <a:xfrm>
            <a:off x="0" y="2186475"/>
            <a:ext cx="5339100" cy="77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200" i="1">
                <a:solidFill>
                  <a:srgbClr val="FFFFFF"/>
                </a:solidFill>
              </a:rPr>
              <a:t>Chimpanzee Reproduction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78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400" u="sng"/>
              <a:t>Reproductions Similarities and Differences  </a:t>
            </a:r>
          </a:p>
        </p:txBody>
      </p:sp>
      <p:sp>
        <p:nvSpPr>
          <p:cNvPr id="83" name="Shape 83"/>
          <p:cNvSpPr txBox="1"/>
          <p:nvPr/>
        </p:nvSpPr>
        <p:spPr>
          <a:xfrm>
            <a:off x="0" y="778800"/>
            <a:ext cx="4568100" cy="219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200" i="1">
                <a:solidFill>
                  <a:schemeClr val="lt1"/>
                </a:solidFill>
              </a:rPr>
              <a:t>Opossum</a:t>
            </a:r>
          </a:p>
          <a:p>
            <a:pPr marL="457200" lvl="0" indent="-330200" rtl="0">
              <a:spcBef>
                <a:spcPts val="0"/>
              </a:spcBef>
              <a:buClr>
                <a:schemeClr val="lt1"/>
              </a:buClr>
              <a:buSzPct val="100000"/>
              <a:buChar char="●"/>
            </a:pPr>
            <a:r>
              <a:rPr lang="en" sz="1600">
                <a:solidFill>
                  <a:schemeClr val="lt1"/>
                </a:solidFill>
              </a:rPr>
              <a:t>They live until they're about 3 years old.</a:t>
            </a:r>
          </a:p>
          <a:p>
            <a:pPr marL="457200" lvl="0" indent="-330200" rtl="0">
              <a:spcBef>
                <a:spcPts val="0"/>
              </a:spcBef>
              <a:buClr>
                <a:schemeClr val="lt1"/>
              </a:buClr>
              <a:buSzPct val="100000"/>
              <a:buChar char="●"/>
            </a:pPr>
            <a:r>
              <a:rPr lang="en" sz="1600">
                <a:solidFill>
                  <a:schemeClr val="lt1"/>
                </a:solidFill>
              </a:rPr>
              <a:t>Gestation period is 11-13 days.</a:t>
            </a:r>
          </a:p>
          <a:p>
            <a:pPr marL="457200" lvl="0" indent="-330200" rtl="0">
              <a:spcBef>
                <a:spcPts val="0"/>
              </a:spcBef>
              <a:buClr>
                <a:schemeClr val="lt1"/>
              </a:buClr>
              <a:buSzPct val="100000"/>
              <a:buChar char="●"/>
            </a:pPr>
            <a:r>
              <a:rPr lang="en" sz="1600">
                <a:solidFill>
                  <a:schemeClr val="lt1"/>
                </a:solidFill>
              </a:rPr>
              <a:t>Have a pouch.</a:t>
            </a:r>
          </a:p>
        </p:txBody>
      </p:sp>
      <p:sp>
        <p:nvSpPr>
          <p:cNvPr id="84" name="Shape 84"/>
          <p:cNvSpPr txBox="1"/>
          <p:nvPr/>
        </p:nvSpPr>
        <p:spPr>
          <a:xfrm>
            <a:off x="4568100" y="778800"/>
            <a:ext cx="4568100" cy="219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200" i="1">
                <a:solidFill>
                  <a:schemeClr val="lt1"/>
                </a:solidFill>
              </a:rPr>
              <a:t>Chimpanzee</a:t>
            </a:r>
          </a:p>
          <a:p>
            <a:pPr marL="457200" lvl="0" indent="-330200" rtl="0">
              <a:spcBef>
                <a:spcPts val="0"/>
              </a:spcBef>
              <a:buClr>
                <a:schemeClr val="lt1"/>
              </a:buClr>
              <a:buSzPct val="100000"/>
              <a:buChar char="●"/>
            </a:pPr>
            <a:r>
              <a:rPr lang="en" sz="1600">
                <a:solidFill>
                  <a:schemeClr val="lt1"/>
                </a:solidFill>
              </a:rPr>
              <a:t>Live until they’re about 60 years old </a:t>
            </a:r>
          </a:p>
          <a:p>
            <a:pPr marL="457200" lvl="0" indent="-330200" rtl="0">
              <a:spcBef>
                <a:spcPts val="0"/>
              </a:spcBef>
              <a:buClr>
                <a:schemeClr val="lt1"/>
              </a:buClr>
              <a:buSzPct val="100000"/>
              <a:buChar char="●"/>
            </a:pPr>
            <a:r>
              <a:rPr lang="en" sz="1600">
                <a:solidFill>
                  <a:schemeClr val="lt1"/>
                </a:solidFill>
              </a:rPr>
              <a:t>Gestation period is about 230 days </a:t>
            </a:r>
          </a:p>
          <a:p>
            <a:pPr marL="457200" lvl="0" indent="-330200" rtl="0">
              <a:spcBef>
                <a:spcPts val="0"/>
              </a:spcBef>
              <a:buClr>
                <a:schemeClr val="lt1"/>
              </a:buClr>
              <a:buSzPct val="100000"/>
              <a:buChar char="●"/>
            </a:pPr>
            <a:r>
              <a:rPr lang="en" sz="1600">
                <a:solidFill>
                  <a:schemeClr val="lt1"/>
                </a:solidFill>
              </a:rPr>
              <a:t>Usually only a single offspring </a:t>
            </a:r>
          </a:p>
        </p:txBody>
      </p:sp>
      <p:sp>
        <p:nvSpPr>
          <p:cNvPr id="85" name="Shape 85"/>
          <p:cNvSpPr txBox="1"/>
          <p:nvPr/>
        </p:nvSpPr>
        <p:spPr>
          <a:xfrm>
            <a:off x="0" y="2968800"/>
            <a:ext cx="9144000" cy="217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200" i="1">
                <a:solidFill>
                  <a:schemeClr val="lt1"/>
                </a:solidFill>
              </a:rPr>
              <a:t>Both</a:t>
            </a:r>
          </a:p>
          <a:p>
            <a:pPr marL="457200" lvl="0" indent="-330200" rtl="0">
              <a:spcBef>
                <a:spcPts val="0"/>
              </a:spcBef>
              <a:buClr>
                <a:schemeClr val="lt1"/>
              </a:buClr>
              <a:buSzPct val="100000"/>
              <a:buChar char="●"/>
            </a:pPr>
            <a:r>
              <a:rPr lang="en" sz="1600" b="1">
                <a:solidFill>
                  <a:schemeClr val="lt1"/>
                </a:solidFill>
              </a:rPr>
              <a:t>Both sexually reproduce.</a:t>
            </a:r>
          </a:p>
          <a:p>
            <a:pPr marL="457200" lvl="0" indent="-330200" rtl="0">
              <a:spcBef>
                <a:spcPts val="0"/>
              </a:spcBef>
              <a:buClr>
                <a:schemeClr val="lt1"/>
              </a:buClr>
              <a:buSzPct val="100000"/>
              <a:buChar char="●"/>
            </a:pPr>
            <a:r>
              <a:rPr lang="en" sz="1600" b="1">
                <a:solidFill>
                  <a:schemeClr val="lt1"/>
                </a:solidFill>
              </a:rPr>
              <a:t>Live of of mother's milk for a time.	</a:t>
            </a:r>
          </a:p>
          <a:p>
            <a:pPr lvl="0" rtl="0">
              <a:spcBef>
                <a:spcPts val="0"/>
              </a:spcBef>
              <a:buNone/>
            </a:pPr>
            <a:endParaRPr sz="1600" b="1">
              <a:solidFill>
                <a:schemeClr val="lt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78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u="sng"/>
              <a:t>Sources</a:t>
            </a:r>
          </a:p>
        </p:txBody>
      </p:sp>
      <p:sp>
        <p:nvSpPr>
          <p:cNvPr id="91" name="Shape 91"/>
          <p:cNvSpPr txBox="1"/>
          <p:nvPr/>
        </p:nvSpPr>
        <p:spPr>
          <a:xfrm>
            <a:off x="0" y="778800"/>
            <a:ext cx="9144000" cy="216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200" i="1">
                <a:solidFill>
                  <a:schemeClr val="lt1"/>
                </a:solidFill>
              </a:rPr>
              <a:t>Opossum</a:t>
            </a:r>
          </a:p>
          <a:p>
            <a:pPr marL="457200" lvl="0" indent="-228600" rtl="0">
              <a:spcBef>
                <a:spcPts val="0"/>
              </a:spcBef>
              <a:buClr>
                <a:schemeClr val="lt1"/>
              </a:buClr>
              <a:buChar char="●"/>
            </a:pPr>
            <a:r>
              <a:rPr lang="en" u="sng">
                <a:solidFill>
                  <a:schemeClr val="lt1"/>
                </a:solidFill>
                <a:hlinkClick r:id="rId3"/>
              </a:rPr>
              <a:t>http://opossumsocietyus.org/general-opossum-information/</a:t>
            </a:r>
          </a:p>
          <a:p>
            <a:pPr marL="457200" lvl="0" indent="-228600" rtl="0">
              <a:spcBef>
                <a:spcPts val="0"/>
              </a:spcBef>
              <a:buClr>
                <a:schemeClr val="lt1"/>
              </a:buClr>
              <a:buChar char="●"/>
            </a:pPr>
            <a:r>
              <a:rPr lang="en" u="sng">
                <a:solidFill>
                  <a:schemeClr val="lt1"/>
                </a:solidFill>
              </a:rPr>
              <a:t>http://www.smu.edu/Orgs/Cats/FAQs/Opossum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chemeClr val="lt1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0" y="2945700"/>
            <a:ext cx="9144000" cy="2197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200" i="1">
                <a:solidFill>
                  <a:schemeClr val="lt1"/>
                </a:solidFill>
              </a:rPr>
              <a:t>Chimpanzee</a:t>
            </a:r>
          </a:p>
          <a:p>
            <a:pPr marL="457200" lvl="0" indent="-228600" rtl="0">
              <a:spcBef>
                <a:spcPts val="0"/>
              </a:spcBef>
              <a:buClr>
                <a:schemeClr val="lt1"/>
              </a:buClr>
              <a:buChar char="●"/>
            </a:pPr>
            <a:r>
              <a:rPr lang="en" u="sng">
                <a:solidFill>
                  <a:schemeClr val="lt1"/>
                </a:solidFill>
                <a:hlinkClick r:id="rId4"/>
              </a:rPr>
              <a:t>http://www.janegoodall.ca/about-chimp-so-like-us.php</a:t>
            </a:r>
          </a:p>
          <a:p>
            <a:pPr marL="457200" lvl="0" indent="-228600">
              <a:spcBef>
                <a:spcPts val="0"/>
              </a:spcBef>
              <a:buClr>
                <a:schemeClr val="lt1"/>
              </a:buClr>
              <a:buChar char="●"/>
            </a:pPr>
            <a:r>
              <a:rPr lang="en" u="sng">
                <a:solidFill>
                  <a:schemeClr val="lt1"/>
                </a:solidFill>
              </a:rPr>
              <a:t>http://pin.primate.wisc.edu/factsheets/entry/chimpanzee/behav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</Words>
  <Application>Microsoft Office PowerPoint</Application>
  <PresentationFormat>On-screen Show (16:9)</PresentationFormat>
  <Paragraphs>40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Proxima Nova</vt:lpstr>
      <vt:lpstr>spearmint</vt:lpstr>
      <vt:lpstr>Opossum vs. Chimpanzee </vt:lpstr>
      <vt:lpstr>Opossum</vt:lpstr>
      <vt:lpstr>Chimpanzee </vt:lpstr>
      <vt:lpstr>Reproductions Similarities and Differences  </vt:lpstr>
      <vt:lpstr>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Opossum vs. Chimpanzee </dc:title>
  <cp:lastModifiedBy>David Swart</cp:lastModifiedBy>
  <cp:revision>1</cp:revision>
  <dcterms:modified xsi:type="dcterms:W3CDTF">2016-04-06T19:03:40Z</dcterms:modified>
</cp:coreProperties>
</file>