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4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C4833-61D3-964D-89B5-808A7E62A041}" type="datetimeFigureOut">
              <a:rPr lang="en-US" smtClean="0"/>
              <a:t>6/11/15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781057-A766-5D4F-AD48-D4B5933307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653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FA9F7A3-31AC-A143-B1C8-AAD81F42500D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5F4B801-131C-1D41-92DF-98EABA33BB4B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53E7142-BD32-9E4C-B81C-CD925FFD4BAA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9506D21-1AEC-3B4E-B54A-13FC9D8241CE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373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339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B4231B1-351D-8641-A95D-61DB94D8BBD2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CD54E39-2584-A146-8CC2-E43A3090D139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577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435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055A42D-912C-594D-A964-9B89D0B69FD9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680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483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98E0527-7EAE-DC47-8C95-5B8681E27D73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782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531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1BEC645-2CA9-9E42-BA3F-C59FA6344F73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885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4579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7A35C99-8FAB-FB4D-B4A8-B81584014D9F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987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6627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1E197D2-DFF5-754D-B6A1-3B184CF26DCB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1E4649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260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040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0730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663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17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440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5998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3371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0563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117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51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1E4649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934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/>
            <a:r>
              <a:rPr lang="en-US">
                <a:solidFill>
                  <a:schemeClr val="tx1"/>
                </a:solidFill>
                <a:latin typeface="Arial" charset="0"/>
                <a:ea typeface="ＭＳ Ｐゴシック" charset="0"/>
              </a:rPr>
              <a:t>Living By Chemistry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743200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>
                <a:solidFill>
                  <a:srgbClr val="0079A8"/>
                </a:solidFill>
                <a:ea typeface="ＭＳ Ｐゴシック" charset="0"/>
              </a:rPr>
              <a:t>Unit 3: WEATHER</a:t>
            </a:r>
          </a:p>
          <a:p>
            <a:pPr marL="0" indent="0" eaLnBrk="1" hangingPunct="1"/>
            <a:r>
              <a:rPr lang="en-US">
                <a:solidFill>
                  <a:srgbClr val="0079A8"/>
                </a:solidFill>
                <a:ea typeface="ＭＳ Ｐゴシック" charset="0"/>
              </a:rPr>
              <a:t>Phase Changes and Behavior of Gases</a:t>
            </a:r>
            <a:endParaRPr lang="en-US" sz="200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033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Lesson 63: n is for Number</a:t>
            </a:r>
          </a:p>
        </p:txBody>
      </p:sp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Pressure and Number Density</a:t>
            </a:r>
          </a:p>
        </p:txBody>
      </p:sp>
    </p:spTree>
    <p:extLst>
      <p:ext uri="{BB962C8B-B14F-4D97-AF65-F5344CB8AC3E}">
        <p14:creationId xmlns:p14="http://schemas.microsoft.com/office/powerpoint/2010/main" val="601670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066800"/>
            <a:ext cx="7772400" cy="914400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pic>
        <p:nvPicPr>
          <p:cNvPr id="11266" name="Picture 5" descr="LBCTG_WEA_990_65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11"/>
          <a:stretch>
            <a:fillRect/>
          </a:stretch>
        </p:blipFill>
        <p:spPr bwMode="auto">
          <a:xfrm>
            <a:off x="4419600" y="1981200"/>
            <a:ext cx="4114800" cy="400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133600"/>
            <a:ext cx="3581400" cy="3886200"/>
          </a:xfrm>
        </p:spPr>
        <p:txBody>
          <a:bodyPr/>
          <a:lstStyle/>
          <a:p>
            <a:pPr marL="0" indent="0" eaLnBrk="1" hangingPunct="1"/>
            <a:r>
              <a:rPr lang="en-US" sz="2000" b="1" dirty="0" smtClean="0">
                <a:latin typeface="Palatino" charset="0"/>
                <a:ea typeface="ＭＳ Ｐゴシック" charset="0"/>
              </a:rPr>
              <a:t>Earth</a:t>
            </a:r>
            <a:r>
              <a:rPr lang="ja-JP" altLang="en-US" sz="2000" b="1" dirty="0" smtClean="0">
                <a:latin typeface="Palatino" charset="0"/>
                <a:ea typeface="ＭＳ Ｐゴシック" charset="0"/>
              </a:rPr>
              <a:t>’</a:t>
            </a:r>
            <a:r>
              <a:rPr lang="en-US" altLang="ja-JP" sz="2000" b="1" dirty="0" smtClean="0">
                <a:latin typeface="Palatino" charset="0"/>
                <a:ea typeface="ＭＳ Ｐゴシック" charset="0"/>
              </a:rPr>
              <a:t>s Atmosphere</a:t>
            </a:r>
            <a:endParaRPr lang="en-US" altLang="ja-JP" sz="2000" b="1" dirty="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000" dirty="0">
                <a:latin typeface="Palatino" charset="0"/>
                <a:ea typeface="ＭＳ Ｐゴシック" charset="0"/>
              </a:rPr>
              <a:t>Compare the atmosphere at sea level and at 34,000 </a:t>
            </a:r>
            <a:r>
              <a:rPr lang="en-US" sz="2000" dirty="0" err="1">
                <a:latin typeface="Palatino" charset="0"/>
                <a:ea typeface="ＭＳ Ｐゴシック" charset="0"/>
              </a:rPr>
              <a:t>ft</a:t>
            </a:r>
            <a:r>
              <a:rPr lang="en-US" sz="2000" dirty="0">
                <a:latin typeface="Palatino" charset="0"/>
                <a:ea typeface="ＭＳ Ｐゴシック" charset="0"/>
              </a:rPr>
              <a:t>, the altitude at which airplanes fly.</a:t>
            </a:r>
          </a:p>
          <a:p>
            <a:pPr marL="457200" lvl="1" indent="-342900" eaLnBrk="1" hangingPunct="1">
              <a:buFont typeface="Arial" charset="0"/>
              <a:buAutoNum type="arabicPeriod"/>
            </a:pPr>
            <a:r>
              <a:rPr lang="en-US" sz="2000" dirty="0">
                <a:latin typeface="Palatino" charset="0"/>
                <a:ea typeface="ＭＳ Ｐゴシック" charset="0"/>
              </a:rPr>
              <a:t>Describe at least three differences.</a:t>
            </a:r>
          </a:p>
          <a:p>
            <a:pPr marL="457200" lvl="1" indent="-342900" eaLnBrk="1" hangingPunct="1">
              <a:buFont typeface="Arial" charset="0"/>
              <a:buAutoNum type="arabicPeriod"/>
            </a:pPr>
            <a:r>
              <a:rPr lang="en-US" sz="2000" dirty="0">
                <a:latin typeface="Palatino" charset="0"/>
                <a:ea typeface="ＭＳ Ｐゴシック" charset="0"/>
              </a:rPr>
              <a:t>Explain why it is difficult to breathe at 34,000 ft.</a:t>
            </a:r>
            <a:endParaRPr lang="en-US" sz="2400" dirty="0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99397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is the number of gas molecules in a sample related to pressure?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012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define the number density of a gas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describe the number density of the atmosphere as it relates to altitude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explain the relationship between number density and gas pressure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describe one way to measure gas pressure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792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Lab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Work in groups of four.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Wear safety goggles at all times during the lab.</a:t>
            </a: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162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19458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553200" cy="3657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gas pressure increases as the number of gas molecules per unit of volume increases.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en-US" sz="2400" i="1">
                <a:latin typeface="Palatino" charset="0"/>
                <a:ea typeface="ＭＳ Ｐゴシック" charset="0"/>
              </a:rPr>
              <a:t>	P = k</a:t>
            </a:r>
            <a:r>
              <a:rPr lang="en-US" sz="2400">
                <a:latin typeface="Palatino" charset="0"/>
                <a:ea typeface="ＭＳ Ｐゴシック" charset="0"/>
              </a:rPr>
              <a:t>(	 )</a:t>
            </a:r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 b="1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 b="1">
                <a:latin typeface="Arial" charset="0"/>
                <a:ea typeface="ＭＳ Ｐゴシック" charset="0"/>
              </a:rPr>
              <a:t>Number density: </a:t>
            </a:r>
            <a:r>
              <a:rPr lang="en-US" sz="2400">
                <a:latin typeface="Arial" charset="0"/>
                <a:ea typeface="ＭＳ Ｐゴシック" charset="0"/>
              </a:rPr>
              <a:t>The number of gas particles per unit volume. Number density = </a:t>
            </a:r>
            <a:r>
              <a:rPr lang="en-US" sz="2400" i="1">
                <a:latin typeface="Arial" charset="0"/>
                <a:ea typeface="ＭＳ Ｐゴシック" charset="0"/>
              </a:rPr>
              <a:t>n</a:t>
            </a:r>
            <a:r>
              <a:rPr lang="en-US" sz="2400">
                <a:latin typeface="Arial" charset="0"/>
                <a:ea typeface="ＭＳ Ｐゴシック" charset="0"/>
              </a:rPr>
              <a:t>/</a:t>
            </a:r>
            <a:r>
              <a:rPr lang="en-US" sz="2400" i="1">
                <a:latin typeface="Arial" charset="0"/>
                <a:ea typeface="ＭＳ Ｐゴシック" charset="0"/>
              </a:rPr>
              <a:t>V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 i="1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height of the water levels in a U-tube indicates differences in pressure.</a:t>
            </a:r>
            <a:endParaRPr lang="en-US" sz="2000" b="1">
              <a:latin typeface="Palatino" charset="0"/>
              <a:ea typeface="ＭＳ Ｐゴシック" charset="0"/>
            </a:endParaRPr>
          </a:p>
        </p:txBody>
      </p:sp>
      <p:sp>
        <p:nvSpPr>
          <p:cNvPr id="19459" name="AutoShape 1028"/>
          <p:cNvSpPr>
            <a:spLocks noChangeArrowheads="1"/>
          </p:cNvSpPr>
          <p:nvPr/>
        </p:nvSpPr>
        <p:spPr bwMode="auto">
          <a:xfrm>
            <a:off x="1143000" y="3505200"/>
            <a:ext cx="6781800" cy="1066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460" name="Text Box 1029"/>
          <p:cNvSpPr txBox="1">
            <a:spLocks noChangeArrowheads="1"/>
          </p:cNvSpPr>
          <p:nvPr/>
        </p:nvSpPr>
        <p:spPr bwMode="auto">
          <a:xfrm>
            <a:off x="3048000" y="2743200"/>
            <a:ext cx="3048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i="1" u="sng" baseline="0">
                <a:solidFill>
                  <a:srgbClr val="000000"/>
                </a:solidFill>
                <a:latin typeface="Palatino" charset="0"/>
              </a:rPr>
              <a:t>n</a:t>
            </a:r>
            <a:br>
              <a:rPr lang="en-US" i="1" u="sng" baseline="0">
                <a:solidFill>
                  <a:srgbClr val="000000"/>
                </a:solidFill>
                <a:latin typeface="Palatino" charset="0"/>
              </a:rPr>
            </a:br>
            <a:r>
              <a:rPr lang="en-US" i="1" baseline="0">
                <a:solidFill>
                  <a:srgbClr val="000000"/>
                </a:solidFill>
                <a:latin typeface="Palatino" charset="0"/>
              </a:rPr>
              <a:t>V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930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21506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8580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In order to make the water levels uneven, it is necessary to seal off one end with a finger, a syringe, a cork, or a balloon.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000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3298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23554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8580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Air pressure can be determined by measuring the difference in height of a liquid.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000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95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25602" name="Text Box 1027"/>
          <p:cNvSpPr txBox="1">
            <a:spLocks noChangeArrowheads="1"/>
          </p:cNvSpPr>
          <p:nvPr/>
        </p:nvSpPr>
        <p:spPr bwMode="auto">
          <a:xfrm>
            <a:off x="1447800" y="1905000"/>
            <a:ext cx="6553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5603" name="Text Box 1028"/>
          <p:cNvSpPr txBox="1">
            <a:spLocks noChangeArrowheads="1"/>
          </p:cNvSpPr>
          <p:nvPr/>
        </p:nvSpPr>
        <p:spPr bwMode="auto">
          <a:xfrm>
            <a:off x="1295400" y="1828800"/>
            <a:ext cx="7239000" cy="44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indent="-3429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  <a:latin typeface="Palatino" charset="0"/>
              </a:rPr>
              <a:t>How is the number of gas molecules in a sample related to pressure?</a:t>
            </a:r>
          </a:p>
          <a:p>
            <a:pPr lvl="1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aseline="0">
                <a:solidFill>
                  <a:srgbClr val="000000"/>
                </a:solidFill>
                <a:latin typeface="Palatino" charset="0"/>
                <a:cs typeface="ＭＳ Ｐゴシック" charset="0"/>
              </a:rPr>
              <a:t>The composition of Earth</a:t>
            </a:r>
            <a:r>
              <a:rPr lang="ja-JP" altLang="en-US" baseline="0">
                <a:solidFill>
                  <a:srgbClr val="000000"/>
                </a:solidFill>
                <a:latin typeface="Palatino" charset="0"/>
                <a:cs typeface="ＭＳ Ｐゴシック" charset="0"/>
              </a:rPr>
              <a:t>’</a:t>
            </a:r>
            <a:r>
              <a:rPr lang="en-US" altLang="ja-JP" baseline="0">
                <a:solidFill>
                  <a:srgbClr val="000000"/>
                </a:solidFill>
                <a:latin typeface="Palatino" charset="0"/>
                <a:cs typeface="ＭＳ Ｐゴシック" charset="0"/>
              </a:rPr>
              <a:t>s atmosphere is not uniform. The density of the gas molecules in the air decreases with increasing altitude. This causes the pressure of the atmosphere to decrease with increasing altitude.</a:t>
            </a:r>
          </a:p>
          <a:p>
            <a:pPr lvl="1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aseline="0">
                <a:solidFill>
                  <a:srgbClr val="000000"/>
                </a:solidFill>
                <a:latin typeface="Palatino" charset="0"/>
                <a:cs typeface="ＭＳ Ｐゴシック" charset="0"/>
              </a:rPr>
              <a:t>The number density of a gas is the number of gas molecules per unit of volume, </a:t>
            </a:r>
            <a:r>
              <a:rPr lang="en-US" i="1" baseline="0">
                <a:solidFill>
                  <a:srgbClr val="000000"/>
                </a:solidFill>
                <a:latin typeface="Palatino" charset="0"/>
                <a:cs typeface="ＭＳ Ｐゴシック" charset="0"/>
              </a:rPr>
              <a:t>n/V.</a:t>
            </a:r>
          </a:p>
          <a:p>
            <a:pPr lvl="1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aseline="0">
                <a:solidFill>
                  <a:srgbClr val="000000"/>
                </a:solidFill>
                <a:latin typeface="Palatino" charset="0"/>
                <a:cs typeface="ＭＳ Ｐゴシック" charset="0"/>
              </a:rPr>
              <a:t>The pressure of a gas is directly proportional to the number of gas molecules per unit of volume. This relationship is written as </a:t>
            </a:r>
            <a:r>
              <a:rPr lang="en-US" i="1" baseline="0">
                <a:solidFill>
                  <a:srgbClr val="000000"/>
                </a:solidFill>
                <a:latin typeface="Palatino" charset="0"/>
                <a:cs typeface="ＭＳ Ｐゴシック" charset="0"/>
              </a:rPr>
              <a:t>P = k·</a:t>
            </a:r>
            <a:r>
              <a:rPr lang="en-US" baseline="0">
                <a:solidFill>
                  <a:srgbClr val="000000"/>
                </a:solidFill>
                <a:latin typeface="Palatino" charset="0"/>
                <a:cs typeface="ＭＳ Ｐゴシック" charset="0"/>
              </a:rPr>
              <a:t>(</a:t>
            </a:r>
            <a:r>
              <a:rPr lang="en-US" i="1" baseline="0">
                <a:solidFill>
                  <a:srgbClr val="000000"/>
                </a:solidFill>
                <a:latin typeface="Palatino" charset="0"/>
                <a:cs typeface="ＭＳ Ｐゴシック" charset="0"/>
              </a:rPr>
              <a:t>n/V</a:t>
            </a:r>
            <a:r>
              <a:rPr lang="en-US" baseline="0">
                <a:solidFill>
                  <a:srgbClr val="000000"/>
                </a:solidFill>
                <a:latin typeface="Palatino" charset="0"/>
                <a:cs typeface="ＭＳ Ｐゴシック" charset="0"/>
              </a:rPr>
              <a:t>)</a:t>
            </a:r>
            <a:r>
              <a:rPr lang="en-US" i="1" baseline="0">
                <a:solidFill>
                  <a:srgbClr val="000000"/>
                </a:solidFill>
                <a:latin typeface="Palatino" charset="0"/>
                <a:cs typeface="ＭＳ Ｐゴシック" charset="0"/>
              </a:rPr>
              <a:t>.</a:t>
            </a:r>
            <a:endParaRPr lang="en-US" baseline="0">
              <a:solidFill>
                <a:srgbClr val="000000"/>
              </a:solidFill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91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Check</a:t>
            </a:r>
            <a:r>
              <a:rPr lang="en-US" smtClean="0">
                <a:latin typeface="Arial" charset="0"/>
                <a:ea typeface="ＭＳ Ｐゴシック" charset="0"/>
              </a:rPr>
              <a:t>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276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A balloon is filled with helium, tied off, and then released. As it climbs into the air, its volume slowly increases.</a:t>
            </a: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Explain what is going on with the helium atoms inside the balloon and the air molecules outside the balloon in terms of number density and pressure.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428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390</Words>
  <Application>Microsoft Macintosh PowerPoint</Application>
  <PresentationFormat>On-screen Show (4:3)</PresentationFormat>
  <Paragraphs>52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Blank Presentation</vt:lpstr>
      <vt:lpstr>Living By Chemistry</vt:lpstr>
      <vt:lpstr>Lesson 63: n is for Number</vt:lpstr>
      <vt:lpstr>ChemCatalyst</vt:lpstr>
      <vt:lpstr>Key Question</vt:lpstr>
      <vt:lpstr>You will be able to:</vt:lpstr>
      <vt:lpstr>Prepare for the Lab</vt:lpstr>
      <vt:lpstr>Discussion Notes</vt:lpstr>
      <vt:lpstr>Discussion Notes (cont.)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Living By Chemistry</dc:title>
  <dc:creator>Matthew Belford</dc:creator>
  <cp:lastModifiedBy>Jeffrey Dowling</cp:lastModifiedBy>
  <cp:revision>5</cp:revision>
  <dcterms:created xsi:type="dcterms:W3CDTF">2014-12-05T22:17:36Z</dcterms:created>
  <dcterms:modified xsi:type="dcterms:W3CDTF">2015-06-11T17:21:41Z</dcterms:modified>
</cp:coreProperties>
</file>