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A328D-0C45-BE4F-99CD-9F3F2F2B5DAB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957C3-9E8C-AB4B-BF69-D1CE0AB4F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6A317D0-AEDB-3D49-9D1C-C1C8E3387C3A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54AD1C-85B2-5147-8B7E-8CFEC6AA73EF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749CD73-CA62-164B-8845-3B8C33673C9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5EC0E2C-1834-D944-8FC3-6BF0F92887BD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BEC35F1-D4A2-1E49-84A1-BC97FD6BBE80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4C6F6B7-5128-9445-ADC1-F2A0BE47DC7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5D358E0-8109-114D-9A91-FE4B5FA14F49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A30264D-5212-C648-A390-070BF02C2074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6AB540-29DA-7B43-81D6-E781D2B96D11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D4F643-640E-1148-AA9E-DC50B8030BA1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2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3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61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6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6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6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69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933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79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45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3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1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81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61: </a:t>
            </a:r>
            <a:r>
              <a:rPr lang="en-US" dirty="0">
                <a:latin typeface="Arial" charset="0"/>
                <a:ea typeface="ＭＳ Ｐゴシック" charset="0"/>
              </a:rPr>
              <a:t>What Goes Up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69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Combined Gas Law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20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290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weather balloon is inflated with helium to a volume of 125,000 L. When it is released, it rises high into the atmosphere, where both the pressure and the temperature are lower.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Explain why the balloon rises.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Will the balloon pop at a high altitude? Explain your thinking.</a:t>
            </a:r>
            <a:endParaRPr lang="en-US" sz="16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62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310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is the relationship among pressure, volume, and temperature for a sample of gas?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43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33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the combined gas law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solve gas law problems that involve changes in all three of the variables, </a:t>
            </a:r>
            <a:r>
              <a:rPr lang="en-US" sz="2400" i="1">
                <a:latin typeface="Palatino" charset="0"/>
                <a:ea typeface="ＭＳ Ｐゴシック" charset="0"/>
              </a:rPr>
              <a:t>P, V, </a:t>
            </a:r>
            <a:r>
              <a:rPr lang="en-US" sz="2400">
                <a:latin typeface="Palatino" charset="0"/>
                <a:ea typeface="ＭＳ Ｐゴシック" charset="0"/>
              </a:rPr>
              <a:t>and </a:t>
            </a:r>
            <a:r>
              <a:rPr lang="en-US" sz="2400" i="1">
                <a:latin typeface="Palatino" charset="0"/>
                <a:ea typeface="ＭＳ Ｐゴシック" charset="0"/>
              </a:rPr>
              <a:t>T</a:t>
            </a:r>
            <a:endParaRPr lang="en-US" i="1">
              <a:latin typeface="Arial" charset="0"/>
              <a:ea typeface="ＭＳ Ｐゴシック" charset="0"/>
            </a:endParaRPr>
          </a:p>
          <a:p>
            <a:pPr marL="457200" indent="-45720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456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35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125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372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533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relationship among the pressure, temperature, and volume of a gas is described by the combined gas law.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Combined Gas Law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  <p:sp>
        <p:nvSpPr>
          <p:cNvPr id="137219" name="Text Box 8"/>
          <p:cNvSpPr txBox="1">
            <a:spLocks noChangeArrowheads="1"/>
          </p:cNvSpPr>
          <p:nvPr/>
        </p:nvSpPr>
        <p:spPr bwMode="auto">
          <a:xfrm>
            <a:off x="2286000" y="4203700"/>
            <a:ext cx="14478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K = </a:t>
            </a:r>
            <a:r>
              <a:rPr lang="en-US" u="sng" baseline="0">
                <a:solidFill>
                  <a:srgbClr val="000000"/>
                </a:solidFill>
              </a:rPr>
              <a:t>PV</a:t>
            </a:r>
            <a:endParaRPr lang="en-US" baseline="0">
              <a:solidFill>
                <a:srgbClr val="000000"/>
              </a:solidFill>
            </a:endParaRPr>
          </a:p>
          <a:p>
            <a:pPr algn="ctr" defTabSz="914400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      T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7220" name="Text Box 11"/>
          <p:cNvSpPr txBox="1">
            <a:spLocks noChangeArrowheads="1"/>
          </p:cNvSpPr>
          <p:nvPr/>
        </p:nvSpPr>
        <p:spPr bwMode="auto">
          <a:xfrm>
            <a:off x="3962400" y="4038600"/>
            <a:ext cx="14478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P</a:t>
            </a:r>
            <a:r>
              <a:rPr lang="en-US">
                <a:solidFill>
                  <a:srgbClr val="000000"/>
                </a:solidFill>
              </a:rPr>
              <a:t>1</a:t>
            </a:r>
            <a:r>
              <a:rPr lang="en-US" baseline="0">
                <a:solidFill>
                  <a:srgbClr val="000000"/>
                </a:solidFill>
              </a:rPr>
              <a:t>V</a:t>
            </a:r>
            <a:r>
              <a:rPr lang="en-US">
                <a:solidFill>
                  <a:srgbClr val="000000"/>
                </a:solidFill>
              </a:rPr>
              <a:t>1</a:t>
            </a:r>
          </a:p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T</a:t>
            </a:r>
            <a:r>
              <a:rPr lang="en-US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7221" name="Line 12"/>
          <p:cNvSpPr>
            <a:spLocks noChangeShapeType="1"/>
          </p:cNvSpPr>
          <p:nvPr/>
        </p:nvSpPr>
        <p:spPr bwMode="auto">
          <a:xfrm>
            <a:off x="4343400" y="4495800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7222" name="Text Box 13"/>
          <p:cNvSpPr txBox="1">
            <a:spLocks noChangeArrowheads="1"/>
          </p:cNvSpPr>
          <p:nvPr/>
        </p:nvSpPr>
        <p:spPr bwMode="auto">
          <a:xfrm>
            <a:off x="5334000" y="4017963"/>
            <a:ext cx="1447800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P</a:t>
            </a:r>
            <a:r>
              <a:rPr lang="en-US">
                <a:solidFill>
                  <a:srgbClr val="000000"/>
                </a:solidFill>
              </a:rPr>
              <a:t>2</a:t>
            </a:r>
            <a:r>
              <a:rPr lang="en-US" baseline="0">
                <a:solidFill>
                  <a:srgbClr val="000000"/>
                </a:solidFill>
              </a:rPr>
              <a:t>V</a:t>
            </a:r>
            <a:r>
              <a:rPr lang="en-US">
                <a:solidFill>
                  <a:srgbClr val="000000"/>
                </a:solidFill>
              </a:rPr>
              <a:t>2</a:t>
            </a:r>
          </a:p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T</a:t>
            </a:r>
            <a:r>
              <a:rPr lang="en-US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7223" name="Line 14"/>
          <p:cNvSpPr>
            <a:spLocks noChangeShapeType="1"/>
          </p:cNvSpPr>
          <p:nvPr/>
        </p:nvSpPr>
        <p:spPr bwMode="auto">
          <a:xfrm>
            <a:off x="5715000" y="4475163"/>
            <a:ext cx="68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7224" name="Text Box 15"/>
          <p:cNvSpPr txBox="1">
            <a:spLocks noChangeArrowheads="1"/>
          </p:cNvSpPr>
          <p:nvPr/>
        </p:nvSpPr>
        <p:spPr bwMode="auto">
          <a:xfrm>
            <a:off x="3429000" y="4267200"/>
            <a:ext cx="914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or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7225" name="Text Box 16"/>
          <p:cNvSpPr txBox="1">
            <a:spLocks noChangeArrowheads="1"/>
          </p:cNvSpPr>
          <p:nvPr/>
        </p:nvSpPr>
        <p:spPr bwMode="auto">
          <a:xfrm>
            <a:off x="5029200" y="4267200"/>
            <a:ext cx="60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=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7226" name="AutoShape 17"/>
          <p:cNvSpPr>
            <a:spLocks noChangeArrowheads="1"/>
          </p:cNvSpPr>
          <p:nvPr/>
        </p:nvSpPr>
        <p:spPr bwMode="auto">
          <a:xfrm>
            <a:off x="1219200" y="3352800"/>
            <a:ext cx="6553200" cy="1752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4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80010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</a:rPr>
              <a:t>(cont.)</a:t>
            </a:r>
          </a:p>
        </p:txBody>
      </p:sp>
      <p:pic>
        <p:nvPicPr>
          <p:cNvPr id="139266" name="Picture 14" descr="LBCSE_941_03_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588" y="990600"/>
            <a:ext cx="281781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1510" name="Group 86"/>
          <p:cNvGraphicFramePr>
            <a:graphicFrameLocks noGrp="1"/>
          </p:cNvGraphicFramePr>
          <p:nvPr/>
        </p:nvGraphicFramePr>
        <p:xfrm>
          <a:off x="685800" y="2590800"/>
          <a:ext cx="4800600" cy="3581401"/>
        </p:xfrm>
        <a:graphic>
          <a:graphicData uri="http://schemas.openxmlformats.org/drawingml/2006/table">
            <a:tbl>
              <a:tblPr/>
              <a:tblGrid>
                <a:gridCol w="838200"/>
                <a:gridCol w="1143000"/>
                <a:gridCol w="1143000"/>
                <a:gridCol w="838200"/>
                <a:gridCol w="838200"/>
              </a:tblGrid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Altitude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Temperature 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Temperature (K)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Pressure (atm)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Volume (L)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40,000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–57°C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216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0.20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47,000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30,000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–45°C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228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0.30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33,000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25,000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–35°C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238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0.40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26,000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10,000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–5°C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268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0.70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17,000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5,000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278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0.80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15,000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 ft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17°C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290 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1.0 atm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12,500 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84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41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629400" cy="2362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weather balloon rises no matter what the outside conditions because the balloon is full of helium, and helium is less dense than air.</a:t>
            </a:r>
            <a:endParaRPr lang="en-US" sz="2400">
              <a:solidFill>
                <a:srgbClr val="0000FF"/>
              </a:solidFill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solidFill>
                <a:srgbClr val="0000FF"/>
              </a:solidFill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5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43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2390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is the relationship among pressure, volume, and temperature for a sample of gas?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If volume, temperature, and pressure all vary, then you can use the combined gas law to determine the effects of changing two variables on the third. (Amount of gas remains the same.)</a:t>
            </a:r>
          </a:p>
          <a:p>
            <a:pPr marL="800100" lvl="2" eaLnBrk="1" hangingPunct="1">
              <a:lnSpc>
                <a:spcPct val="90000"/>
              </a:lnSpc>
            </a:pPr>
            <a:r>
              <a:rPr lang="en-US" sz="2400" i="1">
                <a:latin typeface="Palatino" charset="0"/>
                <a:ea typeface="ＭＳ Ｐゴシック" charset="0"/>
              </a:rPr>
              <a:t>k = </a:t>
            </a:r>
            <a:endParaRPr lang="en-US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Air temperature and air pressure both decrease with increases in altitude.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Ultimately, for a weather balloon, gas pressure has a greater effect on gas volume than does gas temperature.</a:t>
            </a:r>
            <a:endParaRPr lang="en-US" sz="1000">
              <a:latin typeface="Palatino" charset="0"/>
              <a:ea typeface="ＭＳ Ｐゴシック" charset="0"/>
            </a:endParaRPr>
          </a:p>
        </p:txBody>
      </p:sp>
      <p:sp>
        <p:nvSpPr>
          <p:cNvPr id="143363" name="Rectangle 5"/>
          <p:cNvSpPr>
            <a:spLocks noChangeArrowheads="1"/>
          </p:cNvSpPr>
          <p:nvPr/>
        </p:nvSpPr>
        <p:spPr bwMode="auto">
          <a:xfrm>
            <a:off x="2346325" y="3749675"/>
            <a:ext cx="62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i="1" u="sng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PV</a:t>
            </a:r>
            <a:br>
              <a:rPr lang="en-US" sz="2400" i="1" u="sng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</a:br>
            <a:r>
              <a:rPr lang="en-US" sz="2400" i="1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51931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5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sample of neon gas occupies a volume of 1.0 L at 300 K and 1.0 atm.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Calculate the value of 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Suppose you increase the temperature to 600 K and decrease the pressure to 0.50 atm. Does the volume of the gas increase or decrease? Explain your answer.</a:t>
            </a:r>
          </a:p>
        </p:txBody>
      </p:sp>
    </p:spTree>
    <p:extLst>
      <p:ext uri="{BB962C8B-B14F-4D97-AF65-F5344CB8AC3E}">
        <p14:creationId xmlns:p14="http://schemas.microsoft.com/office/powerpoint/2010/main" val="232062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Microsoft Macintosh PowerPoint</Application>
  <PresentationFormat>On-screen Show (4:3)</PresentationFormat>
  <Paragraphs>89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61: What Goes Up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61: What Goes Up</dc:title>
  <dc:creator>Matthew Belford</dc:creator>
  <cp:lastModifiedBy>Jeffrey Dowling</cp:lastModifiedBy>
  <cp:revision>4</cp:revision>
  <dcterms:created xsi:type="dcterms:W3CDTF">2014-12-05T22:09:02Z</dcterms:created>
  <dcterms:modified xsi:type="dcterms:W3CDTF">2015-06-11T17:20:14Z</dcterms:modified>
</cp:coreProperties>
</file>