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6"/>
  </p:notesMasterIdLst>
  <p:sldIdLst>
    <p:sldId id="269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14" d="100"/>
          <a:sy n="114" d="100"/>
        </p:scale>
        <p:origin x="-496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interSettings" Target="printerSettings/printerSettings1.bin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CD561B-4F70-E44B-96E0-34309924A630}" type="datetimeFigureOut">
              <a:rPr lang="en-US" smtClean="0"/>
              <a:t>5/26/15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3E8866-8DB7-8448-BBB8-908A5F5EB5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92713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F75FBD45-9679-154F-8CFE-1A10DE992469}" type="slidenum">
              <a:rPr lang="en-US" sz="1200">
                <a:solidFill>
                  <a:prstClr val="black"/>
                </a:solidFill>
              </a:rPr>
              <a:pPr/>
              <a:t>1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96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DD211FA9-34AC-5244-97E5-13AF9F843C19}" type="slidenum">
              <a:rPr lang="en-US" sz="1200">
                <a:solidFill>
                  <a:prstClr val="black"/>
                </a:solidFill>
              </a:rPr>
              <a:pPr/>
              <a:t>2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218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271E805A-A9A5-B84C-B8A8-AAB88191DB95}" type="slidenum">
              <a:rPr lang="en-US" sz="1200">
                <a:solidFill>
                  <a:prstClr val="black"/>
                </a:solidFill>
              </a:rPr>
              <a:pPr/>
              <a:t>3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228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273E8D0A-38E8-8941-AB43-C0F5488B22DC}" type="slidenum">
              <a:rPr lang="en-US" sz="1200">
                <a:solidFill>
                  <a:prstClr val="black"/>
                </a:solidFill>
              </a:rPr>
              <a:pPr/>
              <a:t>4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239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84995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9F858B55-7B01-3540-8F09-D6602630E668}" type="slidenum">
              <a:rPr lang="en-US" sz="1200">
                <a:solidFill>
                  <a:prstClr val="black"/>
                </a:solidFill>
              </a:rPr>
              <a:pPr/>
              <a:t>5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249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8704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8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BEDC1BC5-ACAD-0448-9B1C-C504F5255ABA}" type="slidenum">
              <a:rPr lang="en-US" sz="1200">
                <a:solidFill>
                  <a:prstClr val="black"/>
                </a:solidFill>
              </a:rPr>
              <a:pPr/>
              <a:t>6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259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63FB79C6-DC5A-8041-A98C-3F0546B0A0DB}" type="slidenum">
              <a:rPr lang="en-US" sz="1200">
                <a:solidFill>
                  <a:prstClr val="black"/>
                </a:solidFill>
              </a:rPr>
              <a:pPr/>
              <a:t>7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269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113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997C4F00-B1DB-D54F-9EDA-F592A86ACDFC}" type="slidenum">
              <a:rPr lang="en-US" sz="1200">
                <a:solidFill>
                  <a:prstClr val="black"/>
                </a:solidFill>
              </a:rPr>
              <a:pPr/>
              <a:t>8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280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318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55737DE5-D14C-1840-AB49-F6EE452B6966}" type="slidenum">
              <a:rPr lang="en-US" sz="1200">
                <a:solidFill>
                  <a:prstClr val="black"/>
                </a:solidFill>
              </a:rPr>
              <a:pPr/>
              <a:t>9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290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5235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C422338A-4C60-F045-816B-65E4E8B8A286}" type="slidenum">
              <a:rPr lang="en-US" sz="1200">
                <a:solidFill>
                  <a:prstClr val="black"/>
                </a:solidFill>
              </a:rPr>
              <a:pPr/>
              <a:t>10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300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728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A94AAB2F-BD9C-264E-A6DF-4CA03AD16E1D}" type="slidenum">
              <a:rPr lang="en-US" sz="1200">
                <a:solidFill>
                  <a:prstClr val="black"/>
                </a:solidFill>
              </a:rPr>
              <a:pPr/>
              <a:t>11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310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933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4D5F8316-AAA9-B144-90EC-0B1B4A67F947}" type="slidenum">
              <a:rPr lang="en-US" sz="1200">
                <a:solidFill>
                  <a:prstClr val="black"/>
                </a:solidFill>
              </a:rPr>
              <a:pPr/>
              <a:t>12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32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0A822618-4091-454E-9E85-5821CAE6F3E5}" type="slidenum">
              <a:rPr lang="en-US" sz="1200">
                <a:solidFill>
                  <a:prstClr val="black"/>
                </a:solidFill>
              </a:rPr>
              <a:pPr/>
              <a:t>13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33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0342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76092D02-124E-E24F-A22A-B41FBB571A7E}" type="slidenum">
              <a:rPr lang="en-US" sz="1200">
                <a:solidFill>
                  <a:prstClr val="black"/>
                </a:solidFill>
              </a:rPr>
              <a:pPr/>
              <a:t>14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34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05475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1E4649"/>
          </a:solidFill>
          <a:ln>
            <a:noFill/>
          </a:ln>
          <a:extLst/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AutoShape 3">
            <a:hlinkClick r:id="" action="ppaction://hlinkshowjump?jump=nextslide" highlightClick="1"/>
          </p:cNvPr>
          <p:cNvSpPr>
            <a:spLocks noChangeArrowheads="1"/>
          </p:cNvSpPr>
          <p:nvPr userDrawn="1"/>
        </p:nvSpPr>
        <p:spPr bwMode="auto">
          <a:xfrm rot="5400000">
            <a:off x="8382000" y="6553200"/>
            <a:ext cx="152400" cy="152400"/>
          </a:xfrm>
          <a:prstGeom prst="triangle">
            <a:avLst>
              <a:gd name="adj" fmla="val 47912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" name="AutoShape 4">
            <a:hlinkClick r:id="" action="ppaction://hlinkshowjump?jump=previousslide" highlightClick="1"/>
          </p:cNvPr>
          <p:cNvSpPr>
            <a:spLocks noChangeArrowheads="1"/>
          </p:cNvSpPr>
          <p:nvPr userDrawn="1"/>
        </p:nvSpPr>
        <p:spPr bwMode="auto">
          <a:xfrm rot="16200000">
            <a:off x="80772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2297" name="Rectangle 9"/>
          <p:cNvSpPr>
            <a:spLocks noGrp="1" noChangeArrowheads="1"/>
          </p:cNvSpPr>
          <p:nvPr>
            <p:ph type="ctrTitle" sz="quarter"/>
          </p:nvPr>
        </p:nvSpPr>
        <p:spPr>
          <a:xfrm>
            <a:off x="1371600" y="1295400"/>
            <a:ext cx="7543800" cy="1600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12298" name="Rectangle 1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048000"/>
            <a:ext cx="6400800" cy="609600"/>
          </a:xfr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8" name="Rounded Rectangle 10"/>
          <p:cNvSpPr>
            <a:spLocks noChangeArrowheads="1"/>
          </p:cNvSpPr>
          <p:nvPr userDrawn="1"/>
        </p:nvSpPr>
        <p:spPr bwMode="auto">
          <a:xfrm>
            <a:off x="457200" y="457200"/>
            <a:ext cx="8305800" cy="5988050"/>
          </a:xfrm>
          <a:prstGeom prst="roundRect">
            <a:avLst>
              <a:gd name="adj" fmla="val 4037"/>
            </a:avLst>
          </a:prstGeom>
          <a:solidFill>
            <a:schemeClr val="bg1"/>
          </a:solidFill>
          <a:ln w="571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37320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7296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186647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5400" y="2133600"/>
            <a:ext cx="3505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0" y="2133600"/>
            <a:ext cx="3505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85935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26925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76743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409132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1811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28312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02735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38950" y="1066800"/>
            <a:ext cx="1847850" cy="4953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1066800"/>
            <a:ext cx="5391150" cy="4953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49560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2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1E4649"/>
          </a:solidFill>
          <a:ln>
            <a:noFill/>
          </a:ln>
          <a:extLst/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" name="AutoShape 12">
            <a:hlinkClick r:id="" action="ppaction://hlinkshowjump?jump=nextslide" highlightClick="1"/>
          </p:cNvPr>
          <p:cNvSpPr>
            <a:spLocks noChangeArrowheads="1"/>
          </p:cNvSpPr>
          <p:nvPr userDrawn="1"/>
        </p:nvSpPr>
        <p:spPr bwMode="auto">
          <a:xfrm rot="5400000">
            <a:off x="8382000" y="6553200"/>
            <a:ext cx="152400" cy="152400"/>
          </a:xfrm>
          <a:prstGeom prst="triangle">
            <a:avLst>
              <a:gd name="adj" fmla="val 47912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28" name="AutoShape 13">
            <a:hlinkClick r:id="" action="ppaction://hlinkshowjump?jump=previousslide" highlightClick="1"/>
          </p:cNvPr>
          <p:cNvSpPr>
            <a:spLocks noChangeArrowheads="1"/>
          </p:cNvSpPr>
          <p:nvPr userDrawn="1"/>
        </p:nvSpPr>
        <p:spPr bwMode="auto">
          <a:xfrm rot="-5400000">
            <a:off x="80772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29" name="AutoShape 14">
            <a:hlinkClick r:id="" action="ppaction://hlinkshowjump?jump=firstslide" highlightClick="1"/>
          </p:cNvPr>
          <p:cNvSpPr>
            <a:spLocks noChangeArrowheads="1"/>
          </p:cNvSpPr>
          <p:nvPr userDrawn="1"/>
        </p:nvSpPr>
        <p:spPr bwMode="auto">
          <a:xfrm rot="-5400000">
            <a:off x="77724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0" name="Line 17"/>
          <p:cNvSpPr>
            <a:spLocks noChangeShapeType="1"/>
          </p:cNvSpPr>
          <p:nvPr userDrawn="1"/>
        </p:nvSpPr>
        <p:spPr bwMode="auto">
          <a:xfrm>
            <a:off x="7772400" y="6553200"/>
            <a:ext cx="0" cy="15240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1" name="Text Box 23"/>
          <p:cNvSpPr txBox="1">
            <a:spLocks noChangeArrowheads="1"/>
          </p:cNvSpPr>
          <p:nvPr userDrawn="1"/>
        </p:nvSpPr>
        <p:spPr bwMode="auto">
          <a:xfrm>
            <a:off x="1371600" y="1143000"/>
            <a:ext cx="69342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033" name="Rectangle 24"/>
          <p:cNvSpPr>
            <a:spLocks noGrp="1" noChangeArrowheads="1"/>
          </p:cNvSpPr>
          <p:nvPr>
            <p:ph type="title"/>
          </p:nvPr>
        </p:nvSpPr>
        <p:spPr bwMode="auto">
          <a:xfrm>
            <a:off x="1295400" y="1066800"/>
            <a:ext cx="7391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34" name="Rectangle 25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95400" y="2133600"/>
            <a:ext cx="71628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ext Box 28"/>
          <p:cNvSpPr txBox="1">
            <a:spLocks noChangeArrowheads="1"/>
          </p:cNvSpPr>
          <p:nvPr userDrawn="1"/>
        </p:nvSpPr>
        <p:spPr bwMode="auto">
          <a:xfrm>
            <a:off x="3200400" y="6629400"/>
            <a:ext cx="21336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2" name="Rounded Rectangle 10"/>
          <p:cNvSpPr>
            <a:spLocks noChangeArrowheads="1"/>
          </p:cNvSpPr>
          <p:nvPr userDrawn="1"/>
        </p:nvSpPr>
        <p:spPr bwMode="auto">
          <a:xfrm>
            <a:off x="457200" y="457200"/>
            <a:ext cx="8305800" cy="5988050"/>
          </a:xfrm>
          <a:prstGeom prst="roundRect">
            <a:avLst>
              <a:gd name="adj" fmla="val 4037"/>
            </a:avLst>
          </a:prstGeom>
          <a:solidFill>
            <a:schemeClr val="bg1"/>
          </a:solidFill>
          <a:ln w="571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58748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79A8"/>
          </a:solidFill>
          <a:latin typeface="+mj-lt"/>
          <a:ea typeface="+mj-ea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79A8"/>
          </a:solidFill>
          <a:latin typeface="Arial" charset="0"/>
          <a:ea typeface="ＭＳ Ｐゴシック" pitchFamily="28" charset="-128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79A8"/>
          </a:solidFill>
          <a:latin typeface="Arial" charset="0"/>
          <a:ea typeface="ＭＳ Ｐゴシック" pitchFamily="28" charset="-128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79A8"/>
          </a:solidFill>
          <a:latin typeface="Arial" charset="0"/>
          <a:ea typeface="ＭＳ Ｐゴシック" pitchFamily="28" charset="-128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79A8"/>
          </a:solidFill>
          <a:latin typeface="Arial" charset="0"/>
          <a:ea typeface="ＭＳ Ｐゴシック" pitchFamily="28" charset="-128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rgbClr val="0079A8"/>
          </a:solidFill>
          <a:latin typeface="Arial" charset="0"/>
          <a:ea typeface="ＭＳ Ｐゴシック" pitchFamily="28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rgbClr val="0079A8"/>
          </a:solidFill>
          <a:latin typeface="Arial" charset="0"/>
          <a:ea typeface="ＭＳ Ｐゴシック" pitchFamily="28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rgbClr val="0079A8"/>
          </a:solidFill>
          <a:latin typeface="Arial" charset="0"/>
          <a:ea typeface="ＭＳ Ｐゴシック" pitchFamily="28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rgbClr val="0079A8"/>
          </a:solidFill>
          <a:latin typeface="Arial" charset="0"/>
          <a:ea typeface="ＭＳ Ｐゴシック" pitchFamily="28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Times" charset="0"/>
        <a:buChar char="•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371600" y="1219200"/>
            <a:ext cx="6291263" cy="1600200"/>
          </a:xfrm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en-US" dirty="0">
                <a:solidFill>
                  <a:schemeClr val="tx1"/>
                </a:solidFill>
                <a:latin typeface="Arial" charset="0"/>
                <a:ea typeface="ＭＳ Ｐゴシック" charset="0"/>
              </a:rPr>
              <a:t>Living By </a:t>
            </a:r>
            <a:r>
              <a:rPr lang="en-US" dirty="0" smtClean="0">
                <a:solidFill>
                  <a:schemeClr val="tx1"/>
                </a:solidFill>
                <a:latin typeface="Arial" charset="0"/>
                <a:ea typeface="ＭＳ Ｐゴシック" charset="0"/>
              </a:rPr>
              <a:t>Chemistry</a:t>
            </a:r>
            <a:br>
              <a:rPr lang="en-US" dirty="0" smtClean="0">
                <a:solidFill>
                  <a:schemeClr val="tx1"/>
                </a:solidFill>
                <a:latin typeface="Arial" charset="0"/>
                <a:ea typeface="ＭＳ Ｐゴシック" charset="0"/>
              </a:rPr>
            </a:br>
            <a:r>
              <a:rPr lang="en-US" sz="2000" dirty="0" smtClean="0">
                <a:solidFill>
                  <a:schemeClr val="tx1"/>
                </a:solidFill>
                <a:latin typeface="Arial" charset="0"/>
                <a:ea typeface="ＭＳ Ｐゴシック" charset="0"/>
              </a:rPr>
              <a:t>SECOND EDITION</a:t>
            </a:r>
            <a:endParaRPr lang="en-US" sz="2000" dirty="0">
              <a:latin typeface="Arial" charset="0"/>
              <a:ea typeface="ＭＳ Ｐゴシック" charset="0"/>
            </a:endParaRPr>
          </a:p>
        </p:txBody>
      </p:sp>
      <p:sp>
        <p:nvSpPr>
          <p:cNvPr id="5122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47800" y="2844798"/>
            <a:ext cx="6629400" cy="2895600"/>
          </a:xfrm>
        </p:spPr>
        <p:txBody>
          <a:bodyPr/>
          <a:lstStyle/>
          <a:p>
            <a:pPr marL="0" indent="0" eaLnBrk="1" hangingPunct="1"/>
            <a:r>
              <a:rPr lang="en-US" b="1" dirty="0">
                <a:solidFill>
                  <a:srgbClr val="0079A8"/>
                </a:solidFill>
                <a:ea typeface="ＭＳ Ｐゴシック" charset="0"/>
              </a:rPr>
              <a:t>Unit 3: WEATHER</a:t>
            </a:r>
          </a:p>
          <a:p>
            <a:pPr marL="0" indent="0" eaLnBrk="1" hangingPunct="1"/>
            <a:r>
              <a:rPr lang="en-US" dirty="0">
                <a:solidFill>
                  <a:srgbClr val="0079A8"/>
                </a:solidFill>
                <a:ea typeface="ＭＳ Ｐゴシック" charset="0"/>
              </a:rPr>
              <a:t>Phase Changes and Behavior of Gases</a:t>
            </a:r>
            <a:endParaRPr lang="en-US" sz="2000" dirty="0">
              <a:solidFill>
                <a:srgbClr val="D2931F"/>
              </a:solidFill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94221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Arial" charset="0"/>
                <a:ea typeface="ＭＳ Ｐゴシック" charset="0"/>
              </a:rPr>
              <a:t>Lesson </a:t>
            </a:r>
            <a:r>
              <a:rPr lang="en-US" dirty="0" smtClean="0">
                <a:latin typeface="Arial" charset="0"/>
                <a:ea typeface="ＭＳ Ｐゴシック" charset="0"/>
              </a:rPr>
              <a:t>59: </a:t>
            </a:r>
            <a:r>
              <a:rPr lang="en-US" dirty="0">
                <a:latin typeface="Arial" charset="0"/>
                <a:ea typeface="ＭＳ Ｐゴシック" charset="0"/>
              </a:rPr>
              <a:t>Egg in a Bottle</a:t>
            </a:r>
            <a:endParaRPr lang="en-US" b="0" dirty="0">
              <a:solidFill>
                <a:schemeClr val="tx1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7987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/>
            <a:r>
              <a:rPr lang="en-US" b="1">
                <a:latin typeface="Palatino" charset="0"/>
                <a:ea typeface="ＭＳ Ｐゴシック" charset="0"/>
              </a:rPr>
              <a:t>Gay-Lussac</a:t>
            </a:r>
            <a:r>
              <a:rPr lang="ja-JP" altLang="en-US" b="1">
                <a:latin typeface="Palatino" charset="0"/>
                <a:ea typeface="ＭＳ Ｐゴシック" charset="0"/>
              </a:rPr>
              <a:t>’</a:t>
            </a:r>
            <a:r>
              <a:rPr lang="en-US" altLang="ja-JP" b="1">
                <a:latin typeface="Palatino" charset="0"/>
                <a:ea typeface="ＭＳ Ｐゴシック" charset="0"/>
              </a:rPr>
              <a:t>s Law</a:t>
            </a:r>
          </a:p>
          <a:p>
            <a:pPr marL="0" indent="0" eaLnBrk="1" hangingPunct="1"/>
            <a:endParaRPr lang="en-US" b="1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95124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ChemCatalyst</a:t>
            </a:r>
          </a:p>
        </p:txBody>
      </p:sp>
      <p:sp>
        <p:nvSpPr>
          <p:cNvPr id="8192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6781800" cy="38862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Examine the egg and bottle setup. How could you use gas pressure to get the egg into the bottle? What variables would you change: pressure, volume, and/or temperature?</a:t>
            </a:r>
            <a:endParaRPr lang="en-US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32502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6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Key Question</a:t>
            </a:r>
          </a:p>
        </p:txBody>
      </p:sp>
      <p:sp>
        <p:nvSpPr>
          <p:cNvPr id="8397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How does gas pressure change in flexible and in rigid containers?</a:t>
            </a:r>
            <a:endParaRPr lang="en-US"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12255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You will be able to:</a:t>
            </a:r>
          </a:p>
        </p:txBody>
      </p:sp>
      <p:sp>
        <p:nvSpPr>
          <p:cNvPr id="8601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457200" indent="-457200" eaLnBrk="1" hangingPunct="1">
              <a:buFontTx/>
              <a:buChar char="•"/>
            </a:pPr>
            <a:r>
              <a:rPr lang="en-US" sz="2400">
                <a:latin typeface="Palatino" charset="0"/>
                <a:ea typeface="ＭＳ Ｐゴシック" charset="0"/>
              </a:rPr>
              <a:t>describe the qualitative and quantitative relationships between the pressure and temperature of a gas</a:t>
            </a:r>
          </a:p>
          <a:p>
            <a:pPr marL="457200" indent="-457200" eaLnBrk="1" hangingPunct="1">
              <a:buFontTx/>
              <a:buChar char="•"/>
            </a:pPr>
            <a:r>
              <a:rPr lang="en-US" sz="2400">
                <a:latin typeface="Palatino" charset="0"/>
                <a:ea typeface="ＭＳ Ｐゴシック" charset="0"/>
              </a:rPr>
              <a:t>explain how flexible and rigid containers affect the pressure, volume, and temperature of a gas sample</a:t>
            </a:r>
          </a:p>
          <a:p>
            <a:pPr marL="457200" indent="-457200" eaLnBrk="1" hangingPunct="1">
              <a:buFontTx/>
              <a:buChar char="•"/>
            </a:pPr>
            <a:r>
              <a:rPr lang="en-US" sz="2400">
                <a:latin typeface="Palatino" charset="0"/>
                <a:ea typeface="ＭＳ Ｐゴシック" charset="0"/>
              </a:rPr>
              <a:t>complete gas law problems involving changes in pressure</a:t>
            </a:r>
            <a:endParaRPr lang="en-US"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60476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Prepare for the Demonstration</a:t>
            </a:r>
          </a:p>
        </p:txBody>
      </p:sp>
      <p:sp>
        <p:nvSpPr>
          <p:cNvPr id="8806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Work individually.</a:t>
            </a:r>
            <a:endParaRPr lang="en-US">
              <a:latin typeface="Arial" charset="0"/>
              <a:ea typeface="ＭＳ Ｐゴシック" charset="0"/>
            </a:endParaRPr>
          </a:p>
          <a:p>
            <a:pPr marL="0" indent="0" eaLnBrk="1" hangingPunct="1"/>
            <a:endParaRPr lang="en-US">
              <a:latin typeface="Times New Roman" charset="0"/>
              <a:ea typeface="ＭＳ Ｐゴシック" charset="0"/>
            </a:endParaRPr>
          </a:p>
          <a:p>
            <a:pPr marL="0" indent="0" eaLnBrk="1" hangingPunct="1"/>
            <a:endParaRPr lang="en-US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53438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Discussion Notes</a:t>
            </a:r>
          </a:p>
        </p:txBody>
      </p:sp>
      <p:sp>
        <p:nvSpPr>
          <p:cNvPr id="9011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3505200" cy="36576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As the gas inside the flask cools, the pressure of the gas inside the flask decreases.</a:t>
            </a:r>
            <a:endParaRPr lang="en-US">
              <a:latin typeface="Arial" charset="0"/>
              <a:ea typeface="ＭＳ Ｐゴシック" charset="0"/>
            </a:endParaRPr>
          </a:p>
          <a:p>
            <a:pPr marL="0" indent="0" eaLnBrk="1" hangingPunct="1"/>
            <a:endParaRPr lang="en-US">
              <a:latin typeface="Arial" charset="0"/>
              <a:ea typeface="ＭＳ Ｐゴシック" charset="0"/>
            </a:endParaRPr>
          </a:p>
          <a:p>
            <a:pPr marL="0" indent="0" eaLnBrk="1" hangingPunct="1"/>
            <a:endParaRPr lang="en-US">
              <a:latin typeface="Arial" charset="0"/>
              <a:ea typeface="ＭＳ Ｐゴシック" charset="0"/>
            </a:endParaRPr>
          </a:p>
          <a:p>
            <a:pPr marL="0" indent="0" eaLnBrk="1" hangingPunct="1"/>
            <a:endParaRPr lang="en-US" b="1">
              <a:latin typeface="Palatino" charset="0"/>
              <a:ea typeface="ＭＳ Ｐゴシック" charset="0"/>
            </a:endParaRPr>
          </a:p>
        </p:txBody>
      </p:sp>
      <p:pic>
        <p:nvPicPr>
          <p:cNvPr id="90115" name="Picture 5" descr="LBCTG_WEA_990_62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1752600"/>
            <a:ext cx="3384550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063508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Discussion Notes (cont.)</a:t>
            </a:r>
          </a:p>
        </p:txBody>
      </p:sp>
      <p:sp>
        <p:nvSpPr>
          <p:cNvPr id="9216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7086600" cy="36576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Gas pressure is proportional to temperature if the volume and amount of gas are not changed and if the temperature is expressed in kelvins.</a:t>
            </a:r>
            <a:endParaRPr lang="en-US" sz="2400">
              <a:solidFill>
                <a:srgbClr val="0000FF"/>
              </a:solidFill>
              <a:latin typeface="Arial" charset="0"/>
              <a:ea typeface="ＭＳ Ｐゴシック" charset="0"/>
            </a:endParaRPr>
          </a:p>
          <a:p>
            <a:pPr marL="0" indent="0" eaLnBrk="1" hangingPunct="1"/>
            <a:endParaRPr lang="en-US" sz="2400">
              <a:latin typeface="Arial" charset="0"/>
              <a:ea typeface="ＭＳ Ｐゴシック" charset="0"/>
            </a:endParaRPr>
          </a:p>
          <a:p>
            <a:pPr marL="0" indent="0" eaLnBrk="1" hangingPunct="1"/>
            <a:r>
              <a:rPr lang="en-US" sz="2400" b="1">
                <a:latin typeface="Arial" charset="0"/>
                <a:ea typeface="ＭＳ Ｐゴシック" charset="0"/>
              </a:rPr>
              <a:t>Gay-Lussac</a:t>
            </a:r>
            <a:r>
              <a:rPr lang="ja-JP" altLang="en-US" sz="2400" b="1">
                <a:latin typeface="Palatino" charset="0"/>
                <a:ea typeface="ＭＳ Ｐゴシック" charset="0"/>
              </a:rPr>
              <a:t>’</a:t>
            </a:r>
            <a:r>
              <a:rPr lang="en-US" altLang="ja-JP" sz="2400" b="1">
                <a:latin typeface="Arial" charset="0"/>
                <a:ea typeface="ＭＳ Ｐゴシック" charset="0"/>
              </a:rPr>
              <a:t>s law: </a:t>
            </a:r>
            <a:r>
              <a:rPr lang="en-US" altLang="ja-JP" sz="2400">
                <a:latin typeface="Arial" charset="0"/>
                <a:ea typeface="ＭＳ Ｐゴシック" charset="0"/>
              </a:rPr>
              <a:t>The pressure of a given amount of gas is directly proportional to temperature if the gas volume and amount of gas do not change and if the temperature is expressed in kelvins.</a:t>
            </a:r>
            <a:endParaRPr lang="en-US" sz="2400" b="1">
              <a:latin typeface="Palatino" charset="0"/>
              <a:ea typeface="ＭＳ Ｐゴシック" charset="0"/>
            </a:endParaRPr>
          </a:p>
        </p:txBody>
      </p:sp>
      <p:sp>
        <p:nvSpPr>
          <p:cNvPr id="92163" name="AutoShape 6"/>
          <p:cNvSpPr>
            <a:spLocks noChangeArrowheads="1"/>
          </p:cNvSpPr>
          <p:nvPr/>
        </p:nvSpPr>
        <p:spPr bwMode="auto">
          <a:xfrm>
            <a:off x="1143000" y="3657600"/>
            <a:ext cx="7239000" cy="2209800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80777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0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Discussion Notes (cont.)</a:t>
            </a:r>
          </a:p>
        </p:txBody>
      </p:sp>
      <p:sp>
        <p:nvSpPr>
          <p:cNvPr id="9421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7010400" cy="36576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The three gas laws help predict gas temperature, pressure, and volume when two of these variables change and the third remains fixed.</a:t>
            </a:r>
            <a:endParaRPr lang="en-US">
              <a:latin typeface="Arial" charset="0"/>
              <a:ea typeface="ＭＳ Ｐゴシック" charset="0"/>
            </a:endParaRPr>
          </a:p>
          <a:p>
            <a:pPr marL="0" indent="0" eaLnBrk="1" hangingPunct="1"/>
            <a:endParaRPr lang="en-US" sz="2400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60883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Discussion Notes (cont.)</a:t>
            </a:r>
          </a:p>
        </p:txBody>
      </p:sp>
      <p:sp>
        <p:nvSpPr>
          <p:cNvPr id="962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7086600" cy="3657600"/>
          </a:xfrm>
        </p:spPr>
        <p:txBody>
          <a:bodyPr/>
          <a:lstStyle/>
          <a:p>
            <a:pPr marL="0" indent="0" eaLnBrk="1" hangingPunct="1"/>
            <a:r>
              <a:rPr lang="en-US" sz="2400" i="1">
                <a:latin typeface="Palatino" charset="0"/>
                <a:ea typeface="ＭＳ Ｐゴシック" charset="0"/>
              </a:rPr>
              <a:t>Flexible container: </a:t>
            </a:r>
            <a:r>
              <a:rPr lang="en-US" sz="2400">
                <a:latin typeface="Palatino" charset="0"/>
                <a:ea typeface="ＭＳ Ｐゴシック" charset="0"/>
              </a:rPr>
              <a:t>When the gas is in a </a:t>
            </a:r>
            <a:r>
              <a:rPr lang="en-US" sz="2400" i="1">
                <a:latin typeface="Palatino" charset="0"/>
                <a:ea typeface="ＭＳ Ｐゴシック" charset="0"/>
              </a:rPr>
              <a:t>flexible </a:t>
            </a:r>
            <a:r>
              <a:rPr lang="en-US" sz="2400">
                <a:latin typeface="Palatino" charset="0"/>
                <a:ea typeface="ＭＳ Ｐゴシック" charset="0"/>
              </a:rPr>
              <a:t>container, changing the temperature or the pressure causes the volume to change. Charles</a:t>
            </a:r>
            <a:r>
              <a:rPr lang="ja-JP" altLang="en-US" sz="2400">
                <a:latin typeface="Palatino" charset="0"/>
                <a:ea typeface="ＭＳ Ｐゴシック" charset="0"/>
              </a:rPr>
              <a:t>’</a:t>
            </a:r>
            <a:r>
              <a:rPr lang="en-US" altLang="ja-JP" sz="2400">
                <a:latin typeface="Palatino" charset="0"/>
                <a:ea typeface="ＭＳ Ｐゴシック" charset="0"/>
              </a:rPr>
              <a:t>s law applies when volume and temperature vary but pressure does not change. Boyle</a:t>
            </a:r>
            <a:r>
              <a:rPr lang="ja-JP" altLang="en-US" sz="2400">
                <a:latin typeface="Palatino" charset="0"/>
                <a:ea typeface="ＭＳ Ｐゴシック" charset="0"/>
              </a:rPr>
              <a:t>’</a:t>
            </a:r>
            <a:r>
              <a:rPr lang="en-US" altLang="ja-JP" sz="2400">
                <a:latin typeface="Palatino" charset="0"/>
                <a:ea typeface="ＭＳ Ｐゴシック" charset="0"/>
              </a:rPr>
              <a:t>s law applies when volume and pressure vary but temperature does not change.</a:t>
            </a:r>
            <a:endParaRPr lang="en-US" altLang="ja-JP">
              <a:latin typeface="Arial" charset="0"/>
              <a:ea typeface="ＭＳ Ｐゴシック" charset="0"/>
            </a:endParaRPr>
          </a:p>
          <a:p>
            <a:pPr marL="0" indent="0" eaLnBrk="1" hangingPunct="1"/>
            <a:endParaRPr lang="en-US" sz="2000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32998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Discussion Notes (cont.)</a:t>
            </a:r>
          </a:p>
        </p:txBody>
      </p:sp>
      <p:sp>
        <p:nvSpPr>
          <p:cNvPr id="9830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7086600" cy="3657600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</a:pPr>
            <a:r>
              <a:rPr lang="en-US" sz="2400" i="1">
                <a:latin typeface="Palatino" charset="0"/>
                <a:ea typeface="ＭＳ Ｐゴシック" charset="0"/>
              </a:rPr>
              <a:t>Rigid container: </a:t>
            </a:r>
            <a:r>
              <a:rPr lang="en-US" sz="2400">
                <a:latin typeface="Palatino" charset="0"/>
                <a:ea typeface="ＭＳ Ｐゴシック" charset="0"/>
              </a:rPr>
              <a:t>When a gas is in a </a:t>
            </a:r>
            <a:r>
              <a:rPr lang="en-US" sz="2400" i="1">
                <a:latin typeface="Palatino" charset="0"/>
                <a:ea typeface="ＭＳ Ｐゴシック" charset="0"/>
              </a:rPr>
              <a:t>rigid </a:t>
            </a:r>
            <a:r>
              <a:rPr lang="en-US" sz="2400">
                <a:latin typeface="Palatino" charset="0"/>
                <a:ea typeface="ＭＳ Ｐゴシック" charset="0"/>
              </a:rPr>
              <a:t>container, increasing the temperature causes the pressure to increase. Gay-Lussac</a:t>
            </a:r>
            <a:r>
              <a:rPr lang="ja-JP" altLang="en-US" sz="2400">
                <a:latin typeface="Palatino" charset="0"/>
                <a:ea typeface="ＭＳ Ｐゴシック" charset="0"/>
              </a:rPr>
              <a:t>’</a:t>
            </a:r>
            <a:r>
              <a:rPr lang="en-US" altLang="ja-JP" sz="2400">
                <a:latin typeface="Palatino" charset="0"/>
                <a:ea typeface="ＭＳ Ｐゴシック" charset="0"/>
              </a:rPr>
              <a:t>s law applies when the pressure and temperature vary but volume does not change.</a:t>
            </a:r>
          </a:p>
          <a:p>
            <a:pPr marL="0" indent="0" eaLnBrk="1" hangingPunct="1">
              <a:lnSpc>
                <a:spcPct val="90000"/>
              </a:lnSpc>
            </a:pPr>
            <a:endParaRPr lang="en-US" sz="2400" i="1">
              <a:latin typeface="Palatino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It is important to notice that in all these cases gas cannot enter or escape the containers.</a:t>
            </a:r>
            <a:endParaRPr lang="en-US">
              <a:latin typeface="Arial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</a:pPr>
            <a:endParaRPr lang="en-US"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55714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Wrap Up</a:t>
            </a:r>
          </a:p>
        </p:txBody>
      </p:sp>
      <p:sp>
        <p:nvSpPr>
          <p:cNvPr id="10035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057400"/>
            <a:ext cx="7239000" cy="3962400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How does gas pressure change in flexible and in rigid containers?</a:t>
            </a:r>
          </a:p>
          <a:p>
            <a:pPr marL="457200" lvl="1" indent="-34290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The relationship between gas pressure and temperature is expressed in the equation </a:t>
            </a:r>
            <a:r>
              <a:rPr lang="en-US" sz="2400" i="1">
                <a:latin typeface="Palatino" charset="0"/>
                <a:ea typeface="ＭＳ Ｐゴシック" charset="0"/>
              </a:rPr>
              <a:t>P </a:t>
            </a:r>
            <a:r>
              <a:rPr lang="en-US" sz="2400">
                <a:latin typeface="Palatino" charset="0"/>
                <a:ea typeface="ＭＳ Ｐゴシック" charset="0"/>
              </a:rPr>
              <a:t>= </a:t>
            </a:r>
            <a:r>
              <a:rPr lang="en-US" sz="2400" i="1">
                <a:latin typeface="Palatino" charset="0"/>
                <a:ea typeface="ＭＳ Ｐゴシック" charset="0"/>
              </a:rPr>
              <a:t>kT </a:t>
            </a:r>
            <a:r>
              <a:rPr lang="en-US" sz="2400">
                <a:latin typeface="Palatino" charset="0"/>
                <a:ea typeface="ＭＳ Ｐゴシック" charset="0"/>
              </a:rPr>
              <a:t>and is called Gay-Lussac</a:t>
            </a:r>
            <a:r>
              <a:rPr lang="ja-JP" altLang="en-US" sz="2400">
                <a:latin typeface="Palatino" charset="0"/>
                <a:ea typeface="ＭＳ Ｐゴシック" charset="0"/>
              </a:rPr>
              <a:t>’</a:t>
            </a:r>
            <a:r>
              <a:rPr lang="en-US" altLang="ja-JP" sz="2400">
                <a:latin typeface="Palatino" charset="0"/>
                <a:ea typeface="ＭＳ Ｐゴシック" charset="0"/>
              </a:rPr>
              <a:t>s law.</a:t>
            </a:r>
          </a:p>
          <a:p>
            <a:pPr marL="457200" lvl="1" indent="-34290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When a gas sample is in a rigid container, its volume cannot change. When a gas sample is in a flexible container, its volume can change.</a:t>
            </a:r>
          </a:p>
          <a:p>
            <a:pPr marL="457200" lvl="1" indent="-34290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In most containers, the temperature of the trapped gas changes to match the temperature of the gas on the outside.</a:t>
            </a:r>
            <a:endParaRPr lang="en-US" sz="1200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97419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Wrap Up (cont.)</a:t>
            </a:r>
          </a:p>
        </p:txBody>
      </p:sp>
      <p:sp>
        <p:nvSpPr>
          <p:cNvPr id="10240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057400"/>
            <a:ext cx="7239000" cy="3962400"/>
          </a:xfrm>
        </p:spPr>
        <p:txBody>
          <a:bodyPr/>
          <a:lstStyle/>
          <a:p>
            <a:pPr>
              <a:spcBef>
                <a:spcPct val="0"/>
              </a:spcBef>
              <a:buFontTx/>
              <a:buChar char="•"/>
            </a:pPr>
            <a:r>
              <a:rPr lang="en-US" sz="2400">
                <a:latin typeface="Palatino" charset="0"/>
                <a:ea typeface="ＭＳ Ｐゴシック" charset="0"/>
              </a:rPr>
              <a:t>In flexible containers, the pressure of the gas on the inside changes to match the pressure of the air on the outside.</a:t>
            </a:r>
            <a:endParaRPr lang="en-US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27242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49" name="Rectangle 2"/>
          <p:cNvSpPr>
            <a:spLocks noGrp="1" noChangeArrowheads="1"/>
          </p:cNvSpPr>
          <p:nvPr>
            <p:ph type="title"/>
          </p:nvPr>
        </p:nvSpPr>
        <p:spPr>
          <a:xfrm>
            <a:off x="1295400" y="838200"/>
            <a:ext cx="7391400" cy="1143000"/>
          </a:xfrm>
          <a:noFill/>
        </p:spPr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Check</a:t>
            </a:r>
            <a:r>
              <a:rPr lang="en-US" smtClean="0">
                <a:latin typeface="Arial" charset="0"/>
                <a:ea typeface="ＭＳ Ｐゴシック" charset="0"/>
              </a:rPr>
              <a:t>-In</a:t>
            </a:r>
            <a:endParaRPr lang="en-US" dirty="0">
              <a:latin typeface="Arial" charset="0"/>
              <a:ea typeface="ＭＳ Ｐゴシック" charset="0"/>
            </a:endParaRPr>
          </a:p>
        </p:txBody>
      </p:sp>
      <p:sp>
        <p:nvSpPr>
          <p:cNvPr id="10445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1676400"/>
            <a:ext cx="6781800" cy="3733800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In the factory, a potato chip bag is filled with 50.0 mL of air. The pressure of the air is 1.0 atm, and the temperature is 25°C. Imagine that you take the potato chips with you on an airplane. At higher altitudes, the air pressure in the cabin is 0.85 atm, and the temperature is 25°C. The potato chip bag puffs up.</a:t>
            </a:r>
          </a:p>
          <a:p>
            <a:pPr marL="457200" lvl="1" indent="-342900" eaLnBrk="1" hangingPunct="1">
              <a:lnSpc>
                <a:spcPct val="90000"/>
              </a:lnSpc>
              <a:buFont typeface="Arial" charset="0"/>
              <a:buAutoNum type="arabicPeriod"/>
            </a:pPr>
            <a:r>
              <a:rPr lang="en-US" sz="2400">
                <a:latin typeface="Palatino" charset="0"/>
                <a:ea typeface="ＭＳ Ｐゴシック" charset="0"/>
              </a:rPr>
              <a:t>Which gas law applies?</a:t>
            </a:r>
          </a:p>
          <a:p>
            <a:pPr marL="457200" lvl="1" indent="-342900" eaLnBrk="1" hangingPunct="1">
              <a:lnSpc>
                <a:spcPct val="90000"/>
              </a:lnSpc>
              <a:buFont typeface="Arial" charset="0"/>
              <a:buAutoNum type="arabicPeriod"/>
            </a:pPr>
            <a:r>
              <a:rPr lang="en-US" sz="2400">
                <a:latin typeface="Palatino" charset="0"/>
                <a:ea typeface="ＭＳ Ｐゴシック" charset="0"/>
              </a:rPr>
              <a:t>Explain why the potato chip bag puffs up in the airplane.</a:t>
            </a:r>
          </a:p>
          <a:p>
            <a:pPr marL="457200" lvl="1" indent="-342900" eaLnBrk="1" hangingPunct="1">
              <a:lnSpc>
                <a:spcPct val="90000"/>
              </a:lnSpc>
              <a:buFont typeface="Arial" charset="0"/>
              <a:buAutoNum type="arabicPeriod"/>
            </a:pPr>
            <a:r>
              <a:rPr lang="en-US" sz="2400">
                <a:latin typeface="Palatino" charset="0"/>
                <a:ea typeface="ＭＳ Ｐゴシック" charset="0"/>
              </a:rPr>
              <a:t>What is the volume of the gas in the potato chip bag when it is at a higher altitude? Show your work.</a:t>
            </a:r>
            <a:endParaRPr lang="en-US" sz="2400"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87690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"/>
      </a:majorFont>
      <a:minorFont>
        <a:latin typeface="Palatino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28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28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620</Words>
  <Application>Microsoft Macintosh PowerPoint</Application>
  <PresentationFormat>On-screen Show (4:3)</PresentationFormat>
  <Paragraphs>56</Paragraphs>
  <Slides>14</Slides>
  <Notes>14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Blank Presentation</vt:lpstr>
      <vt:lpstr>Living By Chemistry SECOND EDITION</vt:lpstr>
      <vt:lpstr>Lesson 59: Egg in a Bottle</vt:lpstr>
      <vt:lpstr>ChemCatalyst</vt:lpstr>
      <vt:lpstr>Key Question</vt:lpstr>
      <vt:lpstr>You will be able to:</vt:lpstr>
      <vt:lpstr>Prepare for the Demonstration</vt:lpstr>
      <vt:lpstr>Discussion Notes</vt:lpstr>
      <vt:lpstr>Discussion Notes (cont.)</vt:lpstr>
      <vt:lpstr>Discussion Notes (cont.)</vt:lpstr>
      <vt:lpstr>Discussion Notes (cont.)</vt:lpstr>
      <vt:lpstr>Discussion Notes (cont.)</vt:lpstr>
      <vt:lpstr>Wrap Up</vt:lpstr>
      <vt:lpstr>Wrap Up (cont.)</vt:lpstr>
      <vt:lpstr>Check-In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Lesson 59: Egg in a Bottle</dc:title>
  <dc:creator>Matthew Belford</dc:creator>
  <cp:lastModifiedBy>Jeffrey Dowling</cp:lastModifiedBy>
  <cp:revision>4</cp:revision>
  <dcterms:created xsi:type="dcterms:W3CDTF">2014-12-05T22:08:21Z</dcterms:created>
  <dcterms:modified xsi:type="dcterms:W3CDTF">2015-05-27T01:51:06Z</dcterms:modified>
</cp:coreProperties>
</file>