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embeddedFontLst>
    <p:embeddedFont>
      <p:font typeface="Amatic SC" panose="020B0604020202020204" charset="0"/>
      <p:regular r:id="rId9"/>
      <p:bold r:id="rId10"/>
    </p:embeddedFont>
    <p:embeddedFont>
      <p:font typeface="Georgia" panose="02040502050405020303" pitchFamily="18"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55311927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5790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148435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673953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 name="Shape 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18738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12070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541895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25"/>
            <a:ext cx="4572000" cy="5143500"/>
          </a:xfrm>
          <a:prstGeom prst="rect">
            <a:avLst/>
          </a:prstGeom>
          <a:solidFill>
            <a:schemeClr val="dk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dk1"/>
              </a:buClr>
              <a:defRPr>
                <a:solidFill>
                  <a:schemeClr val="dk1"/>
                </a:solidFill>
              </a:defRPr>
            </a:lvl1pPr>
            <a:lvl2pPr lvl="1">
              <a:spcBef>
                <a:spcPts val="0"/>
              </a:spcBef>
              <a:buClr>
                <a:schemeClr val="dk1"/>
              </a:buClr>
              <a:defRPr>
                <a:solidFill>
                  <a:schemeClr val="dk1"/>
                </a:solidFill>
              </a:defRPr>
            </a:lvl2pPr>
            <a:lvl3pPr lvl="2">
              <a:spcBef>
                <a:spcPts val="0"/>
              </a:spcBef>
              <a:buClr>
                <a:schemeClr val="dk1"/>
              </a:buClr>
              <a:defRPr>
                <a:solidFill>
                  <a:schemeClr val="dk1"/>
                </a:solidFill>
              </a:defRPr>
            </a:lvl3pPr>
            <a:lvl4pPr lvl="3">
              <a:spcBef>
                <a:spcPts val="0"/>
              </a:spcBef>
              <a:buClr>
                <a:schemeClr val="dk1"/>
              </a:buClr>
              <a:defRPr>
                <a:solidFill>
                  <a:schemeClr val="dk1"/>
                </a:solidFill>
              </a:defRPr>
            </a:lvl4pPr>
            <a:lvl5pPr lvl="4">
              <a:spcBef>
                <a:spcPts val="0"/>
              </a:spcBef>
              <a:buClr>
                <a:schemeClr val="dk1"/>
              </a:buClr>
              <a:defRPr>
                <a:solidFill>
                  <a:schemeClr val="dk1"/>
                </a:solidFill>
              </a:defRPr>
            </a:lvl5pPr>
            <a:lvl6pPr lvl="5">
              <a:spcBef>
                <a:spcPts val="0"/>
              </a:spcBef>
              <a:buClr>
                <a:schemeClr val="dk1"/>
              </a:buClr>
              <a:defRPr>
                <a:solidFill>
                  <a:schemeClr val="dk1"/>
                </a:solidFill>
              </a:defRPr>
            </a:lvl6pPr>
            <a:lvl7pPr lvl="6">
              <a:spcBef>
                <a:spcPts val="0"/>
              </a:spcBef>
              <a:buClr>
                <a:schemeClr val="dk1"/>
              </a:buClr>
              <a:defRPr>
                <a:solidFill>
                  <a:schemeClr val="dk1"/>
                </a:solidFill>
              </a:defRPr>
            </a:lvl7pPr>
            <a:lvl8pPr lvl="7">
              <a:spcBef>
                <a:spcPts val="0"/>
              </a:spcBef>
              <a:buClr>
                <a:schemeClr val="dk1"/>
              </a:buClr>
              <a:defRPr>
                <a:solidFill>
                  <a:schemeClr val="dk1"/>
                </a:solidFill>
              </a:defRPr>
            </a:lvl8pPr>
            <a:lvl9pPr lvl="8">
              <a:spcBef>
                <a:spcPts val="0"/>
              </a:spcBef>
              <a:buClr>
                <a:schemeClr val="dk1"/>
              </a:buClr>
              <a:defRPr>
                <a:solidFill>
                  <a:schemeClr val="dk1"/>
                </a:solidFill>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lt2"/>
              </a:buClr>
              <a:buSzPct val="100000"/>
              <a:defRPr sz="1800">
                <a:solidFill>
                  <a:schemeClr val="lt2"/>
                </a:solidFill>
              </a:defRPr>
            </a:lvl1pPr>
            <a:lvl2pPr lvl="1">
              <a:lnSpc>
                <a:spcPct val="115000"/>
              </a:lnSpc>
              <a:spcBef>
                <a:spcPts val="0"/>
              </a:spcBef>
              <a:spcAft>
                <a:spcPts val="1600"/>
              </a:spcAft>
              <a:buClr>
                <a:schemeClr val="lt2"/>
              </a:buClr>
              <a:defRPr>
                <a:solidFill>
                  <a:schemeClr val="lt2"/>
                </a:solidFill>
              </a:defRPr>
            </a:lvl2pPr>
            <a:lvl3pPr lvl="2">
              <a:lnSpc>
                <a:spcPct val="115000"/>
              </a:lnSpc>
              <a:spcBef>
                <a:spcPts val="0"/>
              </a:spcBef>
              <a:spcAft>
                <a:spcPts val="1600"/>
              </a:spcAft>
              <a:buClr>
                <a:schemeClr val="lt2"/>
              </a:buClr>
              <a:defRPr>
                <a:solidFill>
                  <a:schemeClr val="lt2"/>
                </a:solidFill>
              </a:defRPr>
            </a:lvl3pPr>
            <a:lvl4pPr lvl="3">
              <a:lnSpc>
                <a:spcPct val="115000"/>
              </a:lnSpc>
              <a:spcBef>
                <a:spcPts val="0"/>
              </a:spcBef>
              <a:spcAft>
                <a:spcPts val="1600"/>
              </a:spcAft>
              <a:buClr>
                <a:schemeClr val="lt2"/>
              </a:buClr>
              <a:defRPr>
                <a:solidFill>
                  <a:schemeClr val="lt2"/>
                </a:solidFill>
              </a:defRPr>
            </a:lvl4pPr>
            <a:lvl5pPr lvl="4">
              <a:lnSpc>
                <a:spcPct val="115000"/>
              </a:lnSpc>
              <a:spcBef>
                <a:spcPts val="0"/>
              </a:spcBef>
              <a:spcAft>
                <a:spcPts val="1600"/>
              </a:spcAft>
              <a:buClr>
                <a:schemeClr val="lt2"/>
              </a:buClr>
              <a:defRPr>
                <a:solidFill>
                  <a:schemeClr val="lt2"/>
                </a:solidFill>
              </a:defRPr>
            </a:lvl5pPr>
            <a:lvl6pPr lvl="5">
              <a:lnSpc>
                <a:spcPct val="115000"/>
              </a:lnSpc>
              <a:spcBef>
                <a:spcPts val="0"/>
              </a:spcBef>
              <a:spcAft>
                <a:spcPts val="1600"/>
              </a:spcAft>
              <a:buClr>
                <a:schemeClr val="lt2"/>
              </a:buClr>
              <a:defRPr>
                <a:solidFill>
                  <a:schemeClr val="lt2"/>
                </a:solidFill>
              </a:defRPr>
            </a:lvl6pPr>
            <a:lvl7pPr lvl="6">
              <a:lnSpc>
                <a:spcPct val="115000"/>
              </a:lnSpc>
              <a:spcBef>
                <a:spcPts val="0"/>
              </a:spcBef>
              <a:spcAft>
                <a:spcPts val="1600"/>
              </a:spcAft>
              <a:buClr>
                <a:schemeClr val="lt2"/>
              </a:buClr>
              <a:defRPr>
                <a:solidFill>
                  <a:schemeClr val="lt2"/>
                </a:solidFill>
              </a:defRPr>
            </a:lvl7pPr>
            <a:lvl8pPr lvl="7">
              <a:lnSpc>
                <a:spcPct val="115000"/>
              </a:lnSpc>
              <a:spcBef>
                <a:spcPts val="0"/>
              </a:spcBef>
              <a:spcAft>
                <a:spcPts val="1600"/>
              </a:spcAft>
              <a:buClr>
                <a:schemeClr val="lt2"/>
              </a:buClr>
              <a:defRPr>
                <a:solidFill>
                  <a:schemeClr val="lt2"/>
                </a:solidFill>
              </a:defRPr>
            </a:lvl8pPr>
            <a:lvl9pPr lvl="8">
              <a:lnSpc>
                <a:spcPct val="115000"/>
              </a:lnSpc>
              <a:spcBef>
                <a:spcPts val="0"/>
              </a:spcBef>
              <a:spcAft>
                <a:spcPts val="1600"/>
              </a:spcAft>
              <a:buClr>
                <a:schemeClr val="lt2"/>
              </a:buClr>
              <a:defRPr>
                <a:solidFill>
                  <a:schemeClr val="lt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lt2"/>
                </a:solidFill>
              </a:rPr>
              <a:t>‹#›</a:t>
            </a:fld>
            <a:endParaRPr lang="en" sz="1000">
              <a:solidFill>
                <a:schemeClr val="lt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pin.primate.wisc.edu/factsheets/glossary#255"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380750" y="226750"/>
            <a:ext cx="8520600" cy="924000"/>
          </a:xfrm>
          <a:prstGeom prst="rect">
            <a:avLst/>
          </a:prstGeom>
        </p:spPr>
        <p:txBody>
          <a:bodyPr lIns="91425" tIns="91425" rIns="91425" bIns="91425" anchor="b" anchorCtr="0">
            <a:noAutofit/>
          </a:bodyPr>
          <a:lstStyle/>
          <a:p>
            <a:pPr lvl="0">
              <a:spcBef>
                <a:spcPts val="0"/>
              </a:spcBef>
              <a:buNone/>
            </a:pPr>
            <a:r>
              <a:rPr lang="en" sz="3600">
                <a:solidFill>
                  <a:srgbClr val="FFFFFF"/>
                </a:solidFill>
                <a:latin typeface="Georgia"/>
                <a:ea typeface="Georgia"/>
                <a:cs typeface="Georgia"/>
                <a:sym typeface="Georgia"/>
              </a:rPr>
              <a:t>       Ladybugs &amp; Squirrel Monkeys</a:t>
            </a:r>
          </a:p>
        </p:txBody>
      </p:sp>
      <p:sp>
        <p:nvSpPr>
          <p:cNvPr id="55" name="Shape 55"/>
          <p:cNvSpPr txBox="1">
            <a:spLocks noGrp="1"/>
          </p:cNvSpPr>
          <p:nvPr>
            <p:ph type="subTitle" idx="1"/>
          </p:nvPr>
        </p:nvSpPr>
        <p:spPr>
          <a:xfrm>
            <a:off x="311700" y="1150750"/>
            <a:ext cx="8520600" cy="3854700"/>
          </a:xfrm>
          <a:prstGeom prst="rect">
            <a:avLst/>
          </a:prstGeom>
        </p:spPr>
        <p:txBody>
          <a:bodyPr lIns="91425" tIns="91425" rIns="91425" bIns="91425" anchor="t" anchorCtr="0">
            <a:noAutofit/>
          </a:bodyPr>
          <a:lstStyle/>
          <a:p>
            <a:pPr lvl="0" algn="l" rtl="0">
              <a:lnSpc>
                <a:spcPct val="115000"/>
              </a:lnSpc>
              <a:spcBef>
                <a:spcPts val="0"/>
              </a:spcBef>
              <a:buNone/>
            </a:pPr>
            <a:endParaRPr sz="2400" dirty="0">
              <a:solidFill>
                <a:srgbClr val="FFFFFF"/>
              </a:solidFill>
            </a:endParaRPr>
          </a:p>
          <a:p>
            <a:pPr lvl="0" algn="l" rtl="0">
              <a:lnSpc>
                <a:spcPct val="115000"/>
              </a:lnSpc>
              <a:spcBef>
                <a:spcPts val="0"/>
              </a:spcBef>
              <a:buNone/>
            </a:pPr>
            <a:endParaRPr sz="2400" dirty="0">
              <a:solidFill>
                <a:srgbClr val="FFFFFF"/>
              </a:solidFill>
            </a:endParaRPr>
          </a:p>
          <a:p>
            <a:pPr lvl="0" algn="l" rtl="0">
              <a:lnSpc>
                <a:spcPct val="115000"/>
              </a:lnSpc>
              <a:spcBef>
                <a:spcPts val="0"/>
              </a:spcBef>
              <a:buNone/>
            </a:pPr>
            <a:endParaRPr sz="2400" dirty="0">
              <a:solidFill>
                <a:srgbClr val="FFFFFF"/>
              </a:solidFill>
            </a:endParaRPr>
          </a:p>
          <a:p>
            <a:pPr lvl="0" algn="l" rtl="0">
              <a:lnSpc>
                <a:spcPct val="115000"/>
              </a:lnSpc>
              <a:spcBef>
                <a:spcPts val="0"/>
              </a:spcBef>
              <a:buNone/>
            </a:pPr>
            <a:endParaRPr sz="2400" dirty="0">
              <a:solidFill>
                <a:srgbClr val="FFFFFF"/>
              </a:solidFill>
            </a:endParaRPr>
          </a:p>
          <a:p>
            <a:pPr lvl="0" algn="l" rtl="0">
              <a:lnSpc>
                <a:spcPct val="115000"/>
              </a:lnSpc>
              <a:spcBef>
                <a:spcPts val="0"/>
              </a:spcBef>
              <a:buNone/>
            </a:pPr>
            <a:endParaRPr sz="2400" dirty="0">
              <a:solidFill>
                <a:srgbClr val="FFFFFF"/>
              </a:solidFill>
            </a:endParaRPr>
          </a:p>
          <a:p>
            <a:pPr lvl="0" algn="l" rtl="0">
              <a:lnSpc>
                <a:spcPct val="115000"/>
              </a:lnSpc>
              <a:spcBef>
                <a:spcPts val="0"/>
              </a:spcBef>
              <a:buNone/>
            </a:pPr>
            <a:endParaRPr sz="2400" dirty="0">
              <a:solidFill>
                <a:srgbClr val="FFFFFF"/>
              </a:solidFill>
            </a:endParaRPr>
          </a:p>
          <a:p>
            <a:pPr lvl="0" algn="l" rtl="0">
              <a:lnSpc>
                <a:spcPct val="115000"/>
              </a:lnSpc>
              <a:spcBef>
                <a:spcPts val="0"/>
              </a:spcBef>
              <a:buNone/>
            </a:pPr>
            <a:endParaRPr sz="2400" dirty="0">
              <a:solidFill>
                <a:srgbClr val="FFFFFF"/>
              </a:solidFill>
            </a:endParaRPr>
          </a:p>
          <a:p>
            <a:pPr lvl="0" algn="l" rtl="0">
              <a:lnSpc>
                <a:spcPct val="115000"/>
              </a:lnSpc>
              <a:spcBef>
                <a:spcPts val="0"/>
              </a:spcBef>
              <a:buNone/>
            </a:pPr>
            <a:endParaRPr sz="2400" dirty="0">
              <a:solidFill>
                <a:srgbClr val="FFFFFF"/>
              </a:solidFill>
            </a:endParaRPr>
          </a:p>
          <a:p>
            <a:pPr lvl="0" algn="l" rtl="0">
              <a:lnSpc>
                <a:spcPct val="115000"/>
              </a:lnSpc>
              <a:spcBef>
                <a:spcPts val="0"/>
              </a:spcBef>
              <a:buNone/>
            </a:pPr>
            <a:r>
              <a:rPr lang="en" sz="2400" dirty="0">
                <a:solidFill>
                  <a:srgbClr val="FFFFFF"/>
                </a:solidFill>
              </a:rPr>
              <a:t>							</a:t>
            </a:r>
            <a:endParaRPr lang="en" sz="2400" dirty="0">
              <a:solidFill>
                <a:srgbClr val="FFFFFF"/>
              </a:solidFill>
              <a:latin typeface="Amatic SC"/>
              <a:ea typeface="Amatic SC"/>
              <a:cs typeface="Amatic SC"/>
              <a:sym typeface="Amatic SC"/>
            </a:endParaRPr>
          </a:p>
        </p:txBody>
      </p:sp>
      <p:pic>
        <p:nvPicPr>
          <p:cNvPr id="56" name="Shape 56"/>
          <p:cNvPicPr preferRelativeResize="0"/>
          <p:nvPr/>
        </p:nvPicPr>
        <p:blipFill>
          <a:blip r:embed="rId3">
            <a:alphaModFix/>
          </a:blip>
          <a:stretch>
            <a:fillRect/>
          </a:stretch>
        </p:blipFill>
        <p:spPr>
          <a:xfrm>
            <a:off x="709475" y="1070100"/>
            <a:ext cx="2915149" cy="3543899"/>
          </a:xfrm>
          <a:prstGeom prst="rect">
            <a:avLst/>
          </a:prstGeom>
          <a:noFill/>
          <a:ln>
            <a:noFill/>
          </a:ln>
        </p:spPr>
      </p:pic>
      <p:pic>
        <p:nvPicPr>
          <p:cNvPr id="57" name="Shape 57"/>
          <p:cNvPicPr preferRelativeResize="0"/>
          <p:nvPr/>
        </p:nvPicPr>
        <p:blipFill>
          <a:blip r:embed="rId4">
            <a:alphaModFix/>
          </a:blip>
          <a:stretch>
            <a:fillRect/>
          </a:stretch>
        </p:blipFill>
        <p:spPr>
          <a:xfrm>
            <a:off x="4717750" y="1070099"/>
            <a:ext cx="3658549" cy="3543900"/>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sz="3600"/>
              <a:t> 				Ladybug Description: </a:t>
            </a:r>
          </a:p>
        </p:txBody>
      </p:sp>
      <p:sp>
        <p:nvSpPr>
          <p:cNvPr id="63" name="Shape 63"/>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indent="457200" rtl="0">
              <a:spcBef>
                <a:spcPts val="0"/>
              </a:spcBef>
              <a:spcAft>
                <a:spcPts val="0"/>
              </a:spcAft>
              <a:buNone/>
            </a:pPr>
            <a:r>
              <a:rPr lang="en" sz="2400">
                <a:solidFill>
                  <a:srgbClr val="FFFFFF"/>
                </a:solidFill>
              </a:rPr>
              <a:t>A ladybug is a bug, it is smaller than half an inch, they are generally red, yellow or orange with black dots. </a:t>
            </a:r>
          </a:p>
          <a:p>
            <a:pPr lvl="0" indent="457200" rtl="0">
              <a:spcBef>
                <a:spcPts val="0"/>
              </a:spcBef>
              <a:spcAft>
                <a:spcPts val="0"/>
              </a:spcAft>
              <a:buNone/>
            </a:pPr>
            <a:endParaRPr sz="2400">
              <a:solidFill>
                <a:srgbClr val="FFFFFF"/>
              </a:solidFill>
            </a:endParaRPr>
          </a:p>
          <a:p>
            <a:pPr lvl="0" indent="457200">
              <a:spcBef>
                <a:spcPts val="0"/>
              </a:spcBef>
              <a:spcAft>
                <a:spcPts val="0"/>
              </a:spcAft>
              <a:buNone/>
            </a:pPr>
            <a:endParaRPr sz="2400">
              <a:solidFill>
                <a:srgbClr val="FFFFFF"/>
              </a:solidFill>
            </a:endParaRPr>
          </a:p>
        </p:txBody>
      </p:sp>
      <p:pic>
        <p:nvPicPr>
          <p:cNvPr id="64" name="Shape 64"/>
          <p:cNvPicPr preferRelativeResize="0"/>
          <p:nvPr/>
        </p:nvPicPr>
        <p:blipFill>
          <a:blip r:embed="rId3">
            <a:alphaModFix/>
          </a:blip>
          <a:stretch>
            <a:fillRect/>
          </a:stretch>
        </p:blipFill>
        <p:spPr>
          <a:xfrm>
            <a:off x="5201050" y="2128724"/>
            <a:ext cx="3406926" cy="2555199"/>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marL="914400" lvl="0" indent="457200">
              <a:spcBef>
                <a:spcPts val="0"/>
              </a:spcBef>
              <a:buNone/>
            </a:pPr>
            <a:r>
              <a:rPr lang="en" sz="3600"/>
              <a:t>Ladybugs Reproduction:</a:t>
            </a:r>
          </a:p>
        </p:txBody>
      </p:sp>
      <p:sp>
        <p:nvSpPr>
          <p:cNvPr id="70" name="Shape 70"/>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indent="457200">
              <a:spcBef>
                <a:spcPts val="0"/>
              </a:spcBef>
              <a:buNone/>
            </a:pPr>
            <a:r>
              <a:rPr lang="en" sz="2400">
                <a:solidFill>
                  <a:srgbClr val="FFFFFF"/>
                </a:solidFill>
              </a:rPr>
              <a:t>Ladybugs are sexual. When a female and a male ladybug find each other, the male grips the female from behind and holds on tight. They can stay together for more than 2 hours at a time. Female ladybugs can store a male's sperm for 2-3 months before laying eggs</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311700" y="272425"/>
            <a:ext cx="8520600" cy="572700"/>
          </a:xfrm>
          <a:prstGeom prst="rect">
            <a:avLst/>
          </a:prstGeom>
        </p:spPr>
        <p:txBody>
          <a:bodyPr lIns="91425" tIns="91425" rIns="91425" bIns="91425" anchor="t" anchorCtr="0">
            <a:noAutofit/>
          </a:bodyPr>
          <a:lstStyle/>
          <a:p>
            <a:pPr marL="457200" lvl="0" indent="457200">
              <a:spcBef>
                <a:spcPts val="0"/>
              </a:spcBef>
              <a:buNone/>
            </a:pPr>
            <a:r>
              <a:rPr lang="en" sz="3600"/>
              <a:t>Squirrel Monkey Description:</a:t>
            </a:r>
          </a:p>
        </p:txBody>
      </p:sp>
      <p:sp>
        <p:nvSpPr>
          <p:cNvPr id="76" name="Shape 76"/>
          <p:cNvSpPr txBox="1">
            <a:spLocks noGrp="1"/>
          </p:cNvSpPr>
          <p:nvPr>
            <p:ph type="body" idx="1"/>
          </p:nvPr>
        </p:nvSpPr>
        <p:spPr>
          <a:xfrm>
            <a:off x="311700" y="978075"/>
            <a:ext cx="8520600" cy="3590700"/>
          </a:xfrm>
          <a:prstGeom prst="rect">
            <a:avLst/>
          </a:prstGeom>
        </p:spPr>
        <p:txBody>
          <a:bodyPr lIns="91425" tIns="91425" rIns="91425" bIns="91425" anchor="t" anchorCtr="0">
            <a:noAutofit/>
          </a:bodyPr>
          <a:lstStyle/>
          <a:p>
            <a:pPr lvl="0" indent="457200">
              <a:spcBef>
                <a:spcPts val="0"/>
              </a:spcBef>
              <a:spcAft>
                <a:spcPts val="0"/>
              </a:spcAft>
              <a:buNone/>
            </a:pPr>
            <a:r>
              <a:rPr lang="en" sz="2400">
                <a:solidFill>
                  <a:srgbClr val="FFFFFF"/>
                </a:solidFill>
              </a:rPr>
              <a:t>Squirrel monkey is one of the smallest members of the primate group.  Measuring as little as 25 cm from the top of the head to the base of their tail, these tiny primates are more than double that size when including their long tail.</a:t>
            </a:r>
          </a:p>
        </p:txBody>
      </p:sp>
      <p:pic>
        <p:nvPicPr>
          <p:cNvPr id="77" name="Shape 77"/>
          <p:cNvPicPr preferRelativeResize="0"/>
          <p:nvPr/>
        </p:nvPicPr>
        <p:blipFill>
          <a:blip r:embed="rId3">
            <a:alphaModFix/>
          </a:blip>
          <a:stretch>
            <a:fillRect/>
          </a:stretch>
        </p:blipFill>
        <p:spPr>
          <a:xfrm>
            <a:off x="5787899" y="2714150"/>
            <a:ext cx="2868774" cy="2348800"/>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indent="457200">
              <a:spcBef>
                <a:spcPts val="0"/>
              </a:spcBef>
              <a:buNone/>
            </a:pPr>
            <a:r>
              <a:rPr lang="en" sz="3600"/>
              <a:t>Squirrel Monkeys Reproduction:</a:t>
            </a:r>
          </a:p>
        </p:txBody>
      </p:sp>
      <p:sp>
        <p:nvSpPr>
          <p:cNvPr id="83" name="Shape 83"/>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	</a:t>
            </a:r>
            <a:r>
              <a:rPr lang="en" sz="2400">
                <a:solidFill>
                  <a:srgbClr val="FFFFFF"/>
                </a:solidFill>
              </a:rPr>
              <a:t>Squirrel Monkeys are sexual. Females prefer the sexually mature males that gain the most weight during the two months prior to the breeding season, which lasts from early August to early October. In order to determine sexual receptivity, groups of males chase and grab a female, holding her down to inspect her genitalia.  </a:t>
            </a:r>
            <a:r>
              <a:rPr lang="en" sz="2400">
                <a:solidFill>
                  <a:srgbClr val="FFFFFF"/>
                </a:solidFill>
                <a:hlinkClick r:id="rId3"/>
              </a:rPr>
              <a:t>Gestation</a:t>
            </a:r>
            <a:r>
              <a:rPr lang="en" sz="2400">
                <a:solidFill>
                  <a:srgbClr val="FFFFFF"/>
                </a:solidFill>
              </a:rPr>
              <a:t> (pregnancy) lasts 145 days and the birth season lasts from February to early April.</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311700" y="180375"/>
            <a:ext cx="8520600" cy="572700"/>
          </a:xfrm>
          <a:prstGeom prst="rect">
            <a:avLst/>
          </a:prstGeom>
        </p:spPr>
        <p:txBody>
          <a:bodyPr lIns="91425" tIns="91425" rIns="91425" bIns="91425" anchor="t" anchorCtr="0">
            <a:noAutofit/>
          </a:bodyPr>
          <a:lstStyle/>
          <a:p>
            <a:pPr marL="1371600" lvl="0" indent="457200">
              <a:spcBef>
                <a:spcPts val="0"/>
              </a:spcBef>
              <a:buNone/>
            </a:pPr>
            <a:r>
              <a:rPr lang="en" sz="3600"/>
              <a:t>Comparisons between Ladybugs &amp; Squirrel Monkeys:</a:t>
            </a:r>
          </a:p>
        </p:txBody>
      </p:sp>
      <p:sp>
        <p:nvSpPr>
          <p:cNvPr id="89" name="Shape 89"/>
          <p:cNvSpPr txBox="1">
            <a:spLocks noGrp="1"/>
          </p:cNvSpPr>
          <p:nvPr>
            <p:ph type="body" idx="1"/>
          </p:nvPr>
        </p:nvSpPr>
        <p:spPr>
          <a:xfrm>
            <a:off x="392250" y="1380800"/>
            <a:ext cx="8520600" cy="3544200"/>
          </a:xfrm>
          <a:prstGeom prst="rect">
            <a:avLst/>
          </a:prstGeom>
        </p:spPr>
        <p:txBody>
          <a:bodyPr lIns="91425" tIns="91425" rIns="91425" bIns="91425" anchor="t" anchorCtr="0">
            <a:noAutofit/>
          </a:bodyPr>
          <a:lstStyle/>
          <a:p>
            <a:pPr lvl="0" rtl="0">
              <a:spcBef>
                <a:spcPts val="0"/>
              </a:spcBef>
              <a:buNone/>
            </a:pPr>
            <a:r>
              <a:rPr lang="en" sz="2400">
                <a:solidFill>
                  <a:srgbClr val="FFFFFF"/>
                </a:solidFill>
              </a:rPr>
              <a:t>Ladybugs and Squirrel Monkeys are both very small and they both reproduce similar, sexually. However ladybugs lay eggs and squirrel monkeys do not. Squirrel Monkeys are usually pregnant for about 145 days and ladybug eggs hatch in about 3 to 4 weeks. </a:t>
            </a:r>
          </a:p>
        </p:txBody>
      </p:sp>
    </p:spTree>
  </p:cSld>
  <p:clrMapOvr>
    <a:masterClrMapping/>
  </p:clrMapOvr>
  <p:transition spd="slow">
    <p:cut/>
  </p:transition>
</p:sld>
</file>

<file path=ppt/theme/theme1.xml><?xml version="1.0" encoding="utf-8"?>
<a:theme xmlns:a="http://schemas.openxmlformats.org/drawingml/2006/main" name="simple-dark-2">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196</Words>
  <Application>Microsoft Office PowerPoint</Application>
  <PresentationFormat>On-screen Show (16:9)</PresentationFormat>
  <Paragraphs>20</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Amatic SC</vt:lpstr>
      <vt:lpstr>Georgia</vt:lpstr>
      <vt:lpstr>simple-dark-2</vt:lpstr>
      <vt:lpstr>       Ladybugs &amp; Squirrel Monkeys</vt:lpstr>
      <vt:lpstr>     Ladybug Description: </vt:lpstr>
      <vt:lpstr>Ladybugs Reproduction:</vt:lpstr>
      <vt:lpstr>Squirrel Monkey Description:</vt:lpstr>
      <vt:lpstr>Squirrel Monkeys Reproduction:</vt:lpstr>
      <vt:lpstr>Comparisons between Ladybugs &amp; Squirrel Monkeys: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Ladybugs &amp; Squirrel Monkeys</dc:title>
  <cp:lastModifiedBy>David Swart</cp:lastModifiedBy>
  <cp:revision>1</cp:revision>
  <dcterms:modified xsi:type="dcterms:W3CDTF">2016-04-06T18:43:29Z</dcterms:modified>
</cp:coreProperties>
</file>