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9" r:id="rId3"/>
    <p:sldId id="258" r:id="rId4"/>
    <p:sldId id="261" r:id="rId5"/>
    <p:sldId id="262" r:id="rId6"/>
    <p:sldId id="263" r:id="rId7"/>
    <p:sldId id="265" r:id="rId8"/>
    <p:sldId id="266"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33B50D-8E18-49FA-B853-5A73517F7A9B}" type="datetimeFigureOut">
              <a:rPr lang="en-US" smtClean="0"/>
              <a:t>3/7/2016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FCF818-B9EA-454B-82A8-024876CF7AB3}" type="slidenum">
              <a:rPr lang="en-US" smtClean="0"/>
              <a:t>‹#›</a:t>
            </a:fld>
            <a:endParaRPr lang="en-US"/>
          </a:p>
        </p:txBody>
      </p:sp>
    </p:spTree>
    <p:extLst>
      <p:ext uri="{BB962C8B-B14F-4D97-AF65-F5344CB8AC3E}">
        <p14:creationId xmlns:p14="http://schemas.microsoft.com/office/powerpoint/2010/main" val="934134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centromere</a:t>
            </a:r>
            <a:endParaRPr lang="en-US" dirty="0"/>
          </a:p>
        </p:txBody>
      </p:sp>
      <p:sp>
        <p:nvSpPr>
          <p:cNvPr id="4" name="Slide Number Placeholder 3"/>
          <p:cNvSpPr>
            <a:spLocks noGrp="1"/>
          </p:cNvSpPr>
          <p:nvPr>
            <p:ph type="sldNum" sz="quarter" idx="10"/>
          </p:nvPr>
        </p:nvSpPr>
        <p:spPr/>
        <p:txBody>
          <a:bodyPr/>
          <a:lstStyle/>
          <a:p>
            <a:fld id="{04FCF818-B9EA-454B-82A8-024876CF7AB3}" type="slidenum">
              <a:rPr lang="en-US" smtClean="0"/>
              <a:t>5</a:t>
            </a:fld>
            <a:endParaRPr lang="en-US"/>
          </a:p>
        </p:txBody>
      </p:sp>
    </p:spTree>
    <p:extLst>
      <p:ext uri="{BB962C8B-B14F-4D97-AF65-F5344CB8AC3E}">
        <p14:creationId xmlns:p14="http://schemas.microsoft.com/office/powerpoint/2010/main" val="297136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C3BBD6-6FAD-42AD-8F12-1DE179BE4329}"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26032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BBD6-6FAD-42AD-8F12-1DE179BE4329}"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127703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C3BBD6-6FAD-42AD-8F12-1DE179BE4329}"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282589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C3BBD6-6FAD-42AD-8F12-1DE179BE4329}" type="datetimeFigureOut">
              <a:rPr lang="en-US" smtClean="0"/>
              <a:t>3/7/2016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2523384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C3BBD6-6FAD-42AD-8F12-1DE179BE4329}" type="datetimeFigureOut">
              <a:rPr lang="en-US" smtClean="0"/>
              <a:t>3/7/2016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78404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C3BBD6-6FAD-42AD-8F12-1DE179BE4329}" type="datetimeFigureOut">
              <a:rPr lang="en-US" smtClean="0"/>
              <a:t>3/7/2016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653583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C3BBD6-6FAD-42AD-8F12-1DE179BE4329}" type="datetimeFigureOut">
              <a:rPr lang="en-US" smtClean="0"/>
              <a:t>3/7/2016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282380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C3BBD6-6FAD-42AD-8F12-1DE179BE4329}" type="datetimeFigureOut">
              <a:rPr lang="en-US" smtClean="0"/>
              <a:t>3/7/2016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3911205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C3BBD6-6FAD-42AD-8F12-1DE179BE4329}" type="datetimeFigureOut">
              <a:rPr lang="en-US" smtClean="0"/>
              <a:t>3/7/2016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101230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BBD6-6FAD-42AD-8F12-1DE179BE4329}"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1344625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C3BBD6-6FAD-42AD-8F12-1DE179BE4329}"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40DB1-BA36-49BC-97CC-DC789141E12F}" type="slidenum">
              <a:rPr lang="en-US" smtClean="0"/>
              <a:t>‹#›</a:t>
            </a:fld>
            <a:endParaRPr lang="en-US"/>
          </a:p>
        </p:txBody>
      </p:sp>
    </p:spTree>
    <p:extLst>
      <p:ext uri="{BB962C8B-B14F-4D97-AF65-F5344CB8AC3E}">
        <p14:creationId xmlns:p14="http://schemas.microsoft.com/office/powerpoint/2010/main" val="174643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3BBD6-6FAD-42AD-8F12-1DE179BE4329}" type="datetimeFigureOut">
              <a:rPr lang="en-US" smtClean="0"/>
              <a:t>3/7/2016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40DB1-BA36-49BC-97CC-DC789141E12F}" type="slidenum">
              <a:rPr lang="en-US" smtClean="0"/>
              <a:t>‹#›</a:t>
            </a:fld>
            <a:endParaRPr lang="en-US"/>
          </a:p>
        </p:txBody>
      </p:sp>
    </p:spTree>
    <p:extLst>
      <p:ext uri="{BB962C8B-B14F-4D97-AF65-F5344CB8AC3E}">
        <p14:creationId xmlns:p14="http://schemas.microsoft.com/office/powerpoint/2010/main" val="3874321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hyperlink" Target="http://www.hhmi.org/biointeractive/newt-limb-regeneration" TargetMode="External"/><Relationship Id="rId13" Type="http://schemas.openxmlformats.org/officeDocument/2006/relationships/hyperlink" Target="http://www.biology.arizona.edu/immunology/tutorials/aids/hivimmune.html" TargetMode="External"/><Relationship Id="rId3" Type="http://schemas.openxmlformats.org/officeDocument/2006/relationships/hyperlink" Target="http://bio.sunyorange.edu/updated2/GENETICS/10%20mitochondria.htm" TargetMode="External"/><Relationship Id="rId7" Type="http://schemas.openxmlformats.org/officeDocument/2006/relationships/hyperlink" Target="http://embryo.asu.edu/pages/homeobox-genes-and-homeobox" TargetMode="External"/><Relationship Id="rId12" Type="http://schemas.openxmlformats.org/officeDocument/2006/relationships/hyperlink" Target="http://www.liverfoundation.org/abouttheliver/info/alcohol/" TargetMode="External"/><Relationship Id="rId2" Type="http://schemas.openxmlformats.org/officeDocument/2006/relationships/hyperlink" Target="http://www.nature.com/scitable/topicpage/mitochondrial-fusion-and-division-14264007" TargetMode="External"/><Relationship Id="rId1" Type="http://schemas.openxmlformats.org/officeDocument/2006/relationships/slideLayout" Target="../slideLayouts/slideLayout6.xml"/><Relationship Id="rId6" Type="http://schemas.openxmlformats.org/officeDocument/2006/relationships/hyperlink" Target="http://epigenie.com/epigenie-learning-center/" TargetMode="External"/><Relationship Id="rId11" Type="http://schemas.openxmlformats.org/officeDocument/2006/relationships/hyperlink" Target="http://www.mayoclinic.org/diseases-conditions/lung-cancer/basics/causes/con-20025531" TargetMode="External"/><Relationship Id="rId5" Type="http://schemas.openxmlformats.org/officeDocument/2006/relationships/hyperlink" Target="http://www.unm.edu/~lkravitz/Article%20folder/musclesgrowLK.html" TargetMode="External"/><Relationship Id="rId10" Type="http://schemas.openxmlformats.org/officeDocument/2006/relationships/hyperlink" Target="http://www.hhmi.org/biointeractive/evolution-cancer" TargetMode="External"/><Relationship Id="rId4" Type="http://schemas.openxmlformats.org/officeDocument/2006/relationships/hyperlink" Target="https://micro.cornell.edu/research/epulopiscium/binary-fission-and-other-forms-reproduction-bacteria" TargetMode="External"/><Relationship Id="rId9" Type="http://schemas.openxmlformats.org/officeDocument/2006/relationships/hyperlink" Target="http://wormclassroom.org/about-cell-lineage-and-fate-mapp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Entry Task: Lab Notebook 3/16/15</a:t>
            </a:r>
            <a:endParaRPr lang="en-US" dirty="0"/>
          </a:p>
        </p:txBody>
      </p:sp>
      <p:sp>
        <p:nvSpPr>
          <p:cNvPr id="4" name="Content Placeholder 3"/>
          <p:cNvSpPr>
            <a:spLocks noGrp="1"/>
          </p:cNvSpPr>
          <p:nvPr>
            <p:ph idx="1"/>
          </p:nvPr>
        </p:nvSpPr>
        <p:spPr>
          <a:xfrm>
            <a:off x="228600" y="1600200"/>
            <a:ext cx="8686800" cy="4800600"/>
          </a:xfrm>
        </p:spPr>
        <p:txBody>
          <a:bodyPr>
            <a:normAutofit/>
          </a:bodyPr>
          <a:lstStyle/>
          <a:p>
            <a:pPr marL="0" indent="0">
              <a:buNone/>
            </a:pPr>
            <a:r>
              <a:rPr lang="en-US" dirty="0" smtClean="0"/>
              <a:t>Using your notes about the phases of mitosis (from Friday), explain which phases of mitosis are represented in these pictures of a dividing African globe lily cell:</a:t>
            </a:r>
          </a:p>
        </p:txBody>
      </p:sp>
      <p:pic>
        <p:nvPicPr>
          <p:cNvPr id="3074" name="Picture 2" descr="The stages of mitosis are clear in these cells from the African globe lily (Scadoxus katherinae) whose enormous chromosomes are thicker in metaphase than the length of the longest human chromos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913" y="3657600"/>
            <a:ext cx="8669740" cy="135904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2913" y="3657600"/>
            <a:ext cx="1529687"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752600" y="3657600"/>
            <a:ext cx="1495567"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42480" y="3657600"/>
            <a:ext cx="1786720"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31474" y="3657600"/>
            <a:ext cx="1826526"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0273" y="3657600"/>
            <a:ext cx="2032379" cy="1359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85800" y="5016642"/>
            <a:ext cx="7696200" cy="523220"/>
          </a:xfrm>
          <a:prstGeom prst="rect">
            <a:avLst/>
          </a:prstGeom>
          <a:noFill/>
        </p:spPr>
        <p:txBody>
          <a:bodyPr wrap="square" rtlCol="0">
            <a:spAutoFit/>
          </a:bodyPr>
          <a:lstStyle/>
          <a:p>
            <a:r>
              <a:rPr lang="en-US" sz="2800" b="1" dirty="0" smtClean="0"/>
              <a:t>1	         2                  3                    4                      5</a:t>
            </a:r>
            <a:endParaRPr lang="en-US" sz="2800" b="1" dirty="0"/>
          </a:p>
        </p:txBody>
      </p:sp>
    </p:spTree>
    <p:extLst>
      <p:ext uri="{BB962C8B-B14F-4D97-AF65-F5344CB8AC3E}">
        <p14:creationId xmlns:p14="http://schemas.microsoft.com/office/powerpoint/2010/main" val="2047238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t>Our Road Map</a:t>
            </a:r>
          </a:p>
        </p:txBody>
      </p:sp>
      <p:grpSp>
        <p:nvGrpSpPr>
          <p:cNvPr id="9" name="Group 8"/>
          <p:cNvGrpSpPr/>
          <p:nvPr/>
        </p:nvGrpSpPr>
        <p:grpSpPr>
          <a:xfrm>
            <a:off x="1295400" y="3013162"/>
            <a:ext cx="7391400" cy="3468471"/>
            <a:chOff x="838200" y="3160929"/>
            <a:chExt cx="7391400" cy="3468471"/>
          </a:xfrm>
        </p:grpSpPr>
        <p:sp>
          <p:nvSpPr>
            <p:cNvPr id="2" name="TextBox 1"/>
            <p:cNvSpPr txBox="1"/>
            <p:nvPr/>
          </p:nvSpPr>
          <p:spPr>
            <a:xfrm>
              <a:off x="4533900" y="4309794"/>
              <a:ext cx="1143000" cy="646331"/>
            </a:xfrm>
            <a:prstGeom prst="rect">
              <a:avLst/>
            </a:prstGeom>
            <a:noFill/>
          </p:spPr>
          <p:txBody>
            <a:bodyPr wrap="square" rtlCol="0">
              <a:spAutoFit/>
            </a:bodyPr>
            <a:lstStyle/>
            <a:p>
              <a:r>
                <a:rPr lang="en-US" sz="3600" dirty="0" smtClean="0"/>
                <a:t>DNA</a:t>
              </a:r>
              <a:endParaRPr lang="en-US" sz="3600" dirty="0"/>
            </a:p>
          </p:txBody>
        </p:sp>
        <p:sp>
          <p:nvSpPr>
            <p:cNvPr id="5" name="TextBox 4"/>
            <p:cNvSpPr txBox="1"/>
            <p:nvPr/>
          </p:nvSpPr>
          <p:spPr>
            <a:xfrm>
              <a:off x="838200" y="4309793"/>
              <a:ext cx="2895600" cy="646331"/>
            </a:xfrm>
            <a:prstGeom prst="rect">
              <a:avLst/>
            </a:prstGeom>
            <a:noFill/>
          </p:spPr>
          <p:txBody>
            <a:bodyPr wrap="square" rtlCol="0">
              <a:spAutoFit/>
            </a:bodyPr>
            <a:lstStyle/>
            <a:p>
              <a:r>
                <a:rPr lang="en-US" sz="3600" dirty="0" smtClean="0"/>
                <a:t>Chromosomes</a:t>
              </a:r>
              <a:endParaRPr lang="en-US" sz="3600" dirty="0"/>
            </a:p>
          </p:txBody>
        </p:sp>
        <p:sp>
          <p:nvSpPr>
            <p:cNvPr id="6" name="TextBox 5"/>
            <p:cNvSpPr txBox="1"/>
            <p:nvPr/>
          </p:nvSpPr>
          <p:spPr>
            <a:xfrm>
              <a:off x="6629400" y="5449669"/>
              <a:ext cx="1143000" cy="646331"/>
            </a:xfrm>
            <a:prstGeom prst="rect">
              <a:avLst/>
            </a:prstGeom>
            <a:noFill/>
          </p:spPr>
          <p:txBody>
            <a:bodyPr wrap="square" rtlCol="0">
              <a:spAutoFit/>
            </a:bodyPr>
            <a:lstStyle/>
            <a:p>
              <a:r>
                <a:rPr lang="en-US" sz="3600" dirty="0"/>
                <a:t>R</a:t>
              </a:r>
              <a:r>
                <a:rPr lang="en-US" sz="3600" dirty="0" smtClean="0"/>
                <a:t>NA</a:t>
              </a:r>
              <a:endParaRPr lang="en-US" sz="3600" dirty="0"/>
            </a:p>
          </p:txBody>
        </p:sp>
        <p:sp>
          <p:nvSpPr>
            <p:cNvPr id="7" name="TextBox 6"/>
            <p:cNvSpPr txBox="1"/>
            <p:nvPr/>
          </p:nvSpPr>
          <p:spPr>
            <a:xfrm>
              <a:off x="4572000" y="5983069"/>
              <a:ext cx="1905000" cy="646331"/>
            </a:xfrm>
            <a:prstGeom prst="rect">
              <a:avLst/>
            </a:prstGeom>
            <a:noFill/>
          </p:spPr>
          <p:txBody>
            <a:bodyPr wrap="square" rtlCol="0">
              <a:spAutoFit/>
            </a:bodyPr>
            <a:lstStyle/>
            <a:p>
              <a:r>
                <a:rPr lang="en-US" sz="3600" dirty="0" smtClean="0"/>
                <a:t>Protein</a:t>
              </a:r>
              <a:endParaRPr lang="en-US" sz="3600" dirty="0"/>
            </a:p>
          </p:txBody>
        </p:sp>
        <p:sp>
          <p:nvSpPr>
            <p:cNvPr id="8" name="TextBox 7"/>
            <p:cNvSpPr txBox="1"/>
            <p:nvPr/>
          </p:nvSpPr>
          <p:spPr>
            <a:xfrm>
              <a:off x="6477000" y="4309794"/>
              <a:ext cx="1752600" cy="646331"/>
            </a:xfrm>
            <a:prstGeom prst="rect">
              <a:avLst/>
            </a:prstGeom>
            <a:noFill/>
          </p:spPr>
          <p:txBody>
            <a:bodyPr wrap="square" rtlCol="0">
              <a:spAutoFit/>
            </a:bodyPr>
            <a:lstStyle/>
            <a:p>
              <a:r>
                <a:rPr lang="en-US" sz="3600" dirty="0" smtClean="0"/>
                <a:t>Genes</a:t>
              </a:r>
              <a:endParaRPr lang="en-US" sz="3600" dirty="0"/>
            </a:p>
          </p:txBody>
        </p:sp>
        <p:sp>
          <p:nvSpPr>
            <p:cNvPr id="10" name="TextBox 9"/>
            <p:cNvSpPr txBox="1"/>
            <p:nvPr/>
          </p:nvSpPr>
          <p:spPr>
            <a:xfrm>
              <a:off x="4229100" y="3160929"/>
              <a:ext cx="2895600" cy="646331"/>
            </a:xfrm>
            <a:prstGeom prst="rect">
              <a:avLst/>
            </a:prstGeom>
            <a:noFill/>
          </p:spPr>
          <p:txBody>
            <a:bodyPr wrap="square" rtlCol="0">
              <a:spAutoFit/>
            </a:bodyPr>
            <a:lstStyle/>
            <a:p>
              <a:r>
                <a:rPr lang="en-US" sz="3600" dirty="0" smtClean="0">
                  <a:solidFill>
                    <a:srgbClr val="FF0000"/>
                  </a:solidFill>
                </a:rPr>
                <a:t>Replication</a:t>
              </a:r>
              <a:endParaRPr lang="en-US" sz="3600" dirty="0">
                <a:solidFill>
                  <a:srgbClr val="FF0000"/>
                </a:solidFill>
              </a:endParaRPr>
            </a:p>
          </p:txBody>
        </p:sp>
        <p:sp>
          <p:nvSpPr>
            <p:cNvPr id="4" name="Right Arrow 3"/>
            <p:cNvSpPr/>
            <p:nvPr/>
          </p:nvSpPr>
          <p:spPr>
            <a:xfrm>
              <a:off x="3810000" y="4556758"/>
              <a:ext cx="6858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5676900" y="4556758"/>
              <a:ext cx="6858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5400000">
              <a:off x="6827521" y="5135879"/>
              <a:ext cx="6858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8975043" flipV="1">
              <a:off x="6027963" y="6050057"/>
              <a:ext cx="685800" cy="218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6200000">
              <a:off x="4754879" y="3992880"/>
              <a:ext cx="6858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a:off x="1143000" y="2961193"/>
            <a:ext cx="7331041" cy="3631861"/>
          </a:xfrm>
          <a:custGeom>
            <a:avLst/>
            <a:gdLst>
              <a:gd name="connsiteX0" fmla="*/ 2575560 w 7331041"/>
              <a:gd name="connsiteY0" fmla="*/ 2026920 h 3631861"/>
              <a:gd name="connsiteX1" fmla="*/ 2301240 w 7331041"/>
              <a:gd name="connsiteY1" fmla="*/ 2011680 h 3631861"/>
              <a:gd name="connsiteX2" fmla="*/ 2209800 w 7331041"/>
              <a:gd name="connsiteY2" fmla="*/ 1996440 h 3631861"/>
              <a:gd name="connsiteX3" fmla="*/ 1722120 w 7331041"/>
              <a:gd name="connsiteY3" fmla="*/ 1981200 h 3631861"/>
              <a:gd name="connsiteX4" fmla="*/ 1524000 w 7331041"/>
              <a:gd name="connsiteY4" fmla="*/ 1950720 h 3631861"/>
              <a:gd name="connsiteX5" fmla="*/ 1463040 w 7331041"/>
              <a:gd name="connsiteY5" fmla="*/ 1935480 h 3631861"/>
              <a:gd name="connsiteX6" fmla="*/ 1356360 w 7331041"/>
              <a:gd name="connsiteY6" fmla="*/ 1889760 h 3631861"/>
              <a:gd name="connsiteX7" fmla="*/ 1051560 w 7331041"/>
              <a:gd name="connsiteY7" fmla="*/ 1874520 h 3631861"/>
              <a:gd name="connsiteX8" fmla="*/ 853440 w 7331041"/>
              <a:gd name="connsiteY8" fmla="*/ 1859280 h 3631861"/>
              <a:gd name="connsiteX9" fmla="*/ 685800 w 7331041"/>
              <a:gd name="connsiteY9" fmla="*/ 1828800 h 3631861"/>
              <a:gd name="connsiteX10" fmla="*/ 640080 w 7331041"/>
              <a:gd name="connsiteY10" fmla="*/ 1813560 h 3631861"/>
              <a:gd name="connsiteX11" fmla="*/ 518160 w 7331041"/>
              <a:gd name="connsiteY11" fmla="*/ 1798320 h 3631861"/>
              <a:gd name="connsiteX12" fmla="*/ 472440 w 7331041"/>
              <a:gd name="connsiteY12" fmla="*/ 1783080 h 3631861"/>
              <a:gd name="connsiteX13" fmla="*/ 411480 w 7331041"/>
              <a:gd name="connsiteY13" fmla="*/ 1752600 h 3631861"/>
              <a:gd name="connsiteX14" fmla="*/ 304800 w 7331041"/>
              <a:gd name="connsiteY14" fmla="*/ 1722120 h 3631861"/>
              <a:gd name="connsiteX15" fmla="*/ 243840 w 7331041"/>
              <a:gd name="connsiteY15" fmla="*/ 1691640 h 3631861"/>
              <a:gd name="connsiteX16" fmla="*/ 198120 w 7331041"/>
              <a:gd name="connsiteY16" fmla="*/ 1661160 h 3631861"/>
              <a:gd name="connsiteX17" fmla="*/ 137160 w 7331041"/>
              <a:gd name="connsiteY17" fmla="*/ 1645920 h 3631861"/>
              <a:gd name="connsiteX18" fmla="*/ 76200 w 7331041"/>
              <a:gd name="connsiteY18" fmla="*/ 1600200 h 3631861"/>
              <a:gd name="connsiteX19" fmla="*/ 15240 w 7331041"/>
              <a:gd name="connsiteY19" fmla="*/ 1569720 h 3631861"/>
              <a:gd name="connsiteX20" fmla="*/ 0 w 7331041"/>
              <a:gd name="connsiteY20" fmla="*/ 1524000 h 3631861"/>
              <a:gd name="connsiteX21" fmla="*/ 30480 w 7331041"/>
              <a:gd name="connsiteY21" fmla="*/ 1371600 h 3631861"/>
              <a:gd name="connsiteX22" fmla="*/ 76200 w 7331041"/>
              <a:gd name="connsiteY22" fmla="*/ 1356360 h 3631861"/>
              <a:gd name="connsiteX23" fmla="*/ 1402080 w 7331041"/>
              <a:gd name="connsiteY23" fmla="*/ 1341120 h 3631861"/>
              <a:gd name="connsiteX24" fmla="*/ 1508760 w 7331041"/>
              <a:gd name="connsiteY24" fmla="*/ 1325880 h 3631861"/>
              <a:gd name="connsiteX25" fmla="*/ 2667000 w 7331041"/>
              <a:gd name="connsiteY25" fmla="*/ 1295400 h 3631861"/>
              <a:gd name="connsiteX26" fmla="*/ 2712720 w 7331041"/>
              <a:gd name="connsiteY26" fmla="*/ 1264920 h 3631861"/>
              <a:gd name="connsiteX27" fmla="*/ 2804160 w 7331041"/>
              <a:gd name="connsiteY27" fmla="*/ 1219200 h 3631861"/>
              <a:gd name="connsiteX28" fmla="*/ 2849880 w 7331041"/>
              <a:gd name="connsiteY28" fmla="*/ 1158240 h 3631861"/>
              <a:gd name="connsiteX29" fmla="*/ 2910840 w 7331041"/>
              <a:gd name="connsiteY29" fmla="*/ 1066800 h 3631861"/>
              <a:gd name="connsiteX30" fmla="*/ 2926080 w 7331041"/>
              <a:gd name="connsiteY30" fmla="*/ 1005840 h 3631861"/>
              <a:gd name="connsiteX31" fmla="*/ 2956560 w 7331041"/>
              <a:gd name="connsiteY31" fmla="*/ 960120 h 3631861"/>
              <a:gd name="connsiteX32" fmla="*/ 2987040 w 7331041"/>
              <a:gd name="connsiteY32" fmla="*/ 899160 h 3631861"/>
              <a:gd name="connsiteX33" fmla="*/ 3063240 w 7331041"/>
              <a:gd name="connsiteY33" fmla="*/ 792480 h 3631861"/>
              <a:gd name="connsiteX34" fmla="*/ 3093720 w 7331041"/>
              <a:gd name="connsiteY34" fmla="*/ 746760 h 3631861"/>
              <a:gd name="connsiteX35" fmla="*/ 3108960 w 7331041"/>
              <a:gd name="connsiteY35" fmla="*/ 701040 h 3631861"/>
              <a:gd name="connsiteX36" fmla="*/ 3185160 w 7331041"/>
              <a:gd name="connsiteY36" fmla="*/ 609600 h 3631861"/>
              <a:gd name="connsiteX37" fmla="*/ 3246120 w 7331041"/>
              <a:gd name="connsiteY37" fmla="*/ 518160 h 3631861"/>
              <a:gd name="connsiteX38" fmla="*/ 3276600 w 7331041"/>
              <a:gd name="connsiteY38" fmla="*/ 472440 h 3631861"/>
              <a:gd name="connsiteX39" fmla="*/ 3307080 w 7331041"/>
              <a:gd name="connsiteY39" fmla="*/ 426720 h 3631861"/>
              <a:gd name="connsiteX40" fmla="*/ 3489960 w 7331041"/>
              <a:gd name="connsiteY40" fmla="*/ 274320 h 3631861"/>
              <a:gd name="connsiteX41" fmla="*/ 3550920 w 7331041"/>
              <a:gd name="connsiteY41" fmla="*/ 228600 h 3631861"/>
              <a:gd name="connsiteX42" fmla="*/ 3657600 w 7331041"/>
              <a:gd name="connsiteY42" fmla="*/ 182880 h 3631861"/>
              <a:gd name="connsiteX43" fmla="*/ 3718560 w 7331041"/>
              <a:gd name="connsiteY43" fmla="*/ 137160 h 3631861"/>
              <a:gd name="connsiteX44" fmla="*/ 3764280 w 7331041"/>
              <a:gd name="connsiteY44" fmla="*/ 121920 h 3631861"/>
              <a:gd name="connsiteX45" fmla="*/ 3886200 w 7331041"/>
              <a:gd name="connsiteY45" fmla="*/ 76200 h 3631861"/>
              <a:gd name="connsiteX46" fmla="*/ 4343400 w 7331041"/>
              <a:gd name="connsiteY46" fmla="*/ 76200 h 3631861"/>
              <a:gd name="connsiteX47" fmla="*/ 4450080 w 7331041"/>
              <a:gd name="connsiteY47" fmla="*/ 45720 h 3631861"/>
              <a:gd name="connsiteX48" fmla="*/ 4526280 w 7331041"/>
              <a:gd name="connsiteY48" fmla="*/ 30480 h 3631861"/>
              <a:gd name="connsiteX49" fmla="*/ 4587240 w 7331041"/>
              <a:gd name="connsiteY49" fmla="*/ 15240 h 3631861"/>
              <a:gd name="connsiteX50" fmla="*/ 4770120 w 7331041"/>
              <a:gd name="connsiteY50" fmla="*/ 0 h 3631861"/>
              <a:gd name="connsiteX51" fmla="*/ 5196840 w 7331041"/>
              <a:gd name="connsiteY51" fmla="*/ 15240 h 3631861"/>
              <a:gd name="connsiteX52" fmla="*/ 5349240 w 7331041"/>
              <a:gd name="connsiteY52" fmla="*/ 45720 h 3631861"/>
              <a:gd name="connsiteX53" fmla="*/ 5394960 w 7331041"/>
              <a:gd name="connsiteY53" fmla="*/ 60960 h 3631861"/>
              <a:gd name="connsiteX54" fmla="*/ 5455920 w 7331041"/>
              <a:gd name="connsiteY54" fmla="*/ 76200 h 3631861"/>
              <a:gd name="connsiteX55" fmla="*/ 5562600 w 7331041"/>
              <a:gd name="connsiteY55" fmla="*/ 121920 h 3631861"/>
              <a:gd name="connsiteX56" fmla="*/ 5608320 w 7331041"/>
              <a:gd name="connsiteY56" fmla="*/ 167640 h 3631861"/>
              <a:gd name="connsiteX57" fmla="*/ 5699760 w 7331041"/>
              <a:gd name="connsiteY57" fmla="*/ 243840 h 3631861"/>
              <a:gd name="connsiteX58" fmla="*/ 5730240 w 7331041"/>
              <a:gd name="connsiteY58" fmla="*/ 365760 h 3631861"/>
              <a:gd name="connsiteX59" fmla="*/ 5745480 w 7331041"/>
              <a:gd name="connsiteY59" fmla="*/ 411480 h 3631861"/>
              <a:gd name="connsiteX60" fmla="*/ 5760720 w 7331041"/>
              <a:gd name="connsiteY60" fmla="*/ 487680 h 3631861"/>
              <a:gd name="connsiteX61" fmla="*/ 5775960 w 7331041"/>
              <a:gd name="connsiteY61" fmla="*/ 533400 h 3631861"/>
              <a:gd name="connsiteX62" fmla="*/ 5821680 w 7331041"/>
              <a:gd name="connsiteY62" fmla="*/ 655320 h 3631861"/>
              <a:gd name="connsiteX63" fmla="*/ 5928360 w 7331041"/>
              <a:gd name="connsiteY63" fmla="*/ 731520 h 3631861"/>
              <a:gd name="connsiteX64" fmla="*/ 5989320 w 7331041"/>
              <a:gd name="connsiteY64" fmla="*/ 777240 h 3631861"/>
              <a:gd name="connsiteX65" fmla="*/ 6035040 w 7331041"/>
              <a:gd name="connsiteY65" fmla="*/ 792480 h 3631861"/>
              <a:gd name="connsiteX66" fmla="*/ 6111240 w 7331041"/>
              <a:gd name="connsiteY66" fmla="*/ 822960 h 3631861"/>
              <a:gd name="connsiteX67" fmla="*/ 6156960 w 7331041"/>
              <a:gd name="connsiteY67" fmla="*/ 853440 h 3631861"/>
              <a:gd name="connsiteX68" fmla="*/ 6202680 w 7331041"/>
              <a:gd name="connsiteY68" fmla="*/ 868680 h 3631861"/>
              <a:gd name="connsiteX69" fmla="*/ 6263640 w 7331041"/>
              <a:gd name="connsiteY69" fmla="*/ 899160 h 3631861"/>
              <a:gd name="connsiteX70" fmla="*/ 6324600 w 7331041"/>
              <a:gd name="connsiteY70" fmla="*/ 914400 h 3631861"/>
              <a:gd name="connsiteX71" fmla="*/ 6477000 w 7331041"/>
              <a:gd name="connsiteY71" fmla="*/ 960120 h 3631861"/>
              <a:gd name="connsiteX72" fmla="*/ 6568440 w 7331041"/>
              <a:gd name="connsiteY72" fmla="*/ 1005840 h 3631861"/>
              <a:gd name="connsiteX73" fmla="*/ 6736080 w 7331041"/>
              <a:gd name="connsiteY73" fmla="*/ 1036320 h 3631861"/>
              <a:gd name="connsiteX74" fmla="*/ 6797040 w 7331041"/>
              <a:gd name="connsiteY74" fmla="*/ 1066800 h 3631861"/>
              <a:gd name="connsiteX75" fmla="*/ 6842760 w 7331041"/>
              <a:gd name="connsiteY75" fmla="*/ 1097280 h 3631861"/>
              <a:gd name="connsiteX76" fmla="*/ 6888480 w 7331041"/>
              <a:gd name="connsiteY76" fmla="*/ 1112520 h 3631861"/>
              <a:gd name="connsiteX77" fmla="*/ 6964680 w 7331041"/>
              <a:gd name="connsiteY77" fmla="*/ 1219200 h 3631861"/>
              <a:gd name="connsiteX78" fmla="*/ 6995160 w 7331041"/>
              <a:gd name="connsiteY78" fmla="*/ 1280160 h 3631861"/>
              <a:gd name="connsiteX79" fmla="*/ 7101840 w 7331041"/>
              <a:gd name="connsiteY79" fmla="*/ 1447800 h 3631861"/>
              <a:gd name="connsiteX80" fmla="*/ 7132320 w 7331041"/>
              <a:gd name="connsiteY80" fmla="*/ 1539240 h 3631861"/>
              <a:gd name="connsiteX81" fmla="*/ 7147560 w 7331041"/>
              <a:gd name="connsiteY81" fmla="*/ 1584960 h 3631861"/>
              <a:gd name="connsiteX82" fmla="*/ 7223760 w 7331041"/>
              <a:gd name="connsiteY82" fmla="*/ 1722120 h 3631861"/>
              <a:gd name="connsiteX83" fmla="*/ 7239000 w 7331041"/>
              <a:gd name="connsiteY83" fmla="*/ 1798320 h 3631861"/>
              <a:gd name="connsiteX84" fmla="*/ 7269480 w 7331041"/>
              <a:gd name="connsiteY84" fmla="*/ 1889760 h 3631861"/>
              <a:gd name="connsiteX85" fmla="*/ 7284720 w 7331041"/>
              <a:gd name="connsiteY85" fmla="*/ 1981200 h 3631861"/>
              <a:gd name="connsiteX86" fmla="*/ 7315200 w 7331041"/>
              <a:gd name="connsiteY86" fmla="*/ 2286000 h 3631861"/>
              <a:gd name="connsiteX87" fmla="*/ 7330440 w 7331041"/>
              <a:gd name="connsiteY87" fmla="*/ 2743200 h 3631861"/>
              <a:gd name="connsiteX88" fmla="*/ 7269480 w 7331041"/>
              <a:gd name="connsiteY88" fmla="*/ 2971800 h 3631861"/>
              <a:gd name="connsiteX89" fmla="*/ 7223760 w 7331041"/>
              <a:gd name="connsiteY89" fmla="*/ 3002280 h 3631861"/>
              <a:gd name="connsiteX90" fmla="*/ 7147560 w 7331041"/>
              <a:gd name="connsiteY90" fmla="*/ 3154680 h 3631861"/>
              <a:gd name="connsiteX91" fmla="*/ 7101840 w 7331041"/>
              <a:gd name="connsiteY91" fmla="*/ 3169920 h 3631861"/>
              <a:gd name="connsiteX92" fmla="*/ 7056120 w 7331041"/>
              <a:gd name="connsiteY92" fmla="*/ 3215640 h 3631861"/>
              <a:gd name="connsiteX93" fmla="*/ 6964680 w 7331041"/>
              <a:gd name="connsiteY93" fmla="*/ 3230880 h 3631861"/>
              <a:gd name="connsiteX94" fmla="*/ 6720840 w 7331041"/>
              <a:gd name="connsiteY94" fmla="*/ 3261360 h 3631861"/>
              <a:gd name="connsiteX95" fmla="*/ 6583680 w 7331041"/>
              <a:gd name="connsiteY95" fmla="*/ 3291840 h 3631861"/>
              <a:gd name="connsiteX96" fmla="*/ 6507480 w 7331041"/>
              <a:gd name="connsiteY96" fmla="*/ 3307080 h 3631861"/>
              <a:gd name="connsiteX97" fmla="*/ 6446520 w 7331041"/>
              <a:gd name="connsiteY97" fmla="*/ 3322320 h 3631861"/>
              <a:gd name="connsiteX98" fmla="*/ 6324600 w 7331041"/>
              <a:gd name="connsiteY98" fmla="*/ 3352800 h 3631861"/>
              <a:gd name="connsiteX99" fmla="*/ 6278880 w 7331041"/>
              <a:gd name="connsiteY99" fmla="*/ 3383280 h 3631861"/>
              <a:gd name="connsiteX100" fmla="*/ 6233160 w 7331041"/>
              <a:gd name="connsiteY100" fmla="*/ 3398520 h 3631861"/>
              <a:gd name="connsiteX101" fmla="*/ 6111240 w 7331041"/>
              <a:gd name="connsiteY101" fmla="*/ 3474720 h 3631861"/>
              <a:gd name="connsiteX102" fmla="*/ 6065520 w 7331041"/>
              <a:gd name="connsiteY102" fmla="*/ 3505200 h 3631861"/>
              <a:gd name="connsiteX103" fmla="*/ 6004560 w 7331041"/>
              <a:gd name="connsiteY103" fmla="*/ 3520440 h 3631861"/>
              <a:gd name="connsiteX104" fmla="*/ 5684520 w 7331041"/>
              <a:gd name="connsiteY104" fmla="*/ 3535680 h 3631861"/>
              <a:gd name="connsiteX105" fmla="*/ 5212080 w 7331041"/>
              <a:gd name="connsiteY105" fmla="*/ 3566160 h 3631861"/>
              <a:gd name="connsiteX106" fmla="*/ 5105400 w 7331041"/>
              <a:gd name="connsiteY106" fmla="*/ 3581400 h 3631861"/>
              <a:gd name="connsiteX107" fmla="*/ 4754880 w 7331041"/>
              <a:gd name="connsiteY107" fmla="*/ 3596640 h 3631861"/>
              <a:gd name="connsiteX108" fmla="*/ 4084320 w 7331041"/>
              <a:gd name="connsiteY108" fmla="*/ 3596640 h 3631861"/>
              <a:gd name="connsiteX109" fmla="*/ 4038600 w 7331041"/>
              <a:gd name="connsiteY109" fmla="*/ 3581400 h 3631861"/>
              <a:gd name="connsiteX110" fmla="*/ 3931920 w 7331041"/>
              <a:gd name="connsiteY110" fmla="*/ 3550920 h 3631861"/>
              <a:gd name="connsiteX111" fmla="*/ 3886200 w 7331041"/>
              <a:gd name="connsiteY111" fmla="*/ 3520440 h 3631861"/>
              <a:gd name="connsiteX112" fmla="*/ 3825240 w 7331041"/>
              <a:gd name="connsiteY112" fmla="*/ 3429000 h 3631861"/>
              <a:gd name="connsiteX113" fmla="*/ 3779520 w 7331041"/>
              <a:gd name="connsiteY113" fmla="*/ 3337560 h 3631861"/>
              <a:gd name="connsiteX114" fmla="*/ 3794760 w 7331041"/>
              <a:gd name="connsiteY114" fmla="*/ 3048000 h 3631861"/>
              <a:gd name="connsiteX115" fmla="*/ 3825240 w 7331041"/>
              <a:gd name="connsiteY115" fmla="*/ 2956560 h 3631861"/>
              <a:gd name="connsiteX116" fmla="*/ 3840480 w 7331041"/>
              <a:gd name="connsiteY116" fmla="*/ 2910840 h 3631861"/>
              <a:gd name="connsiteX117" fmla="*/ 3840480 w 7331041"/>
              <a:gd name="connsiteY117" fmla="*/ 2514600 h 3631861"/>
              <a:gd name="connsiteX118" fmla="*/ 3779520 w 7331041"/>
              <a:gd name="connsiteY118" fmla="*/ 2392680 h 3631861"/>
              <a:gd name="connsiteX119" fmla="*/ 3688080 w 7331041"/>
              <a:gd name="connsiteY119" fmla="*/ 2255520 h 3631861"/>
              <a:gd name="connsiteX120" fmla="*/ 3657600 w 7331041"/>
              <a:gd name="connsiteY120" fmla="*/ 2209800 h 3631861"/>
              <a:gd name="connsiteX121" fmla="*/ 3596640 w 7331041"/>
              <a:gd name="connsiteY121" fmla="*/ 2164080 h 3631861"/>
              <a:gd name="connsiteX122" fmla="*/ 3246120 w 7331041"/>
              <a:gd name="connsiteY122" fmla="*/ 2118360 h 3631861"/>
              <a:gd name="connsiteX123" fmla="*/ 2941320 w 7331041"/>
              <a:gd name="connsiteY123" fmla="*/ 2103120 h 3631861"/>
              <a:gd name="connsiteX124" fmla="*/ 2804160 w 7331041"/>
              <a:gd name="connsiteY124" fmla="*/ 2057400 h 3631861"/>
              <a:gd name="connsiteX125" fmla="*/ 2758440 w 7331041"/>
              <a:gd name="connsiteY125" fmla="*/ 2042160 h 3631861"/>
              <a:gd name="connsiteX126" fmla="*/ 2590800 w 7331041"/>
              <a:gd name="connsiteY126" fmla="*/ 2026920 h 3631861"/>
              <a:gd name="connsiteX127" fmla="*/ 2575560 w 7331041"/>
              <a:gd name="connsiteY127" fmla="*/ 2026920 h 36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331041" h="3631861">
                <a:moveTo>
                  <a:pt x="2575560" y="2026920"/>
                </a:moveTo>
                <a:cubicBezTo>
                  <a:pt x="2484120" y="2021840"/>
                  <a:pt x="2392505" y="2019285"/>
                  <a:pt x="2301240" y="2011680"/>
                </a:cubicBezTo>
                <a:cubicBezTo>
                  <a:pt x="2270446" y="2009114"/>
                  <a:pt x="2240658" y="1998064"/>
                  <a:pt x="2209800" y="1996440"/>
                </a:cubicBezTo>
                <a:cubicBezTo>
                  <a:pt x="2047385" y="1987892"/>
                  <a:pt x="1884680" y="1986280"/>
                  <a:pt x="1722120" y="1981200"/>
                </a:cubicBezTo>
                <a:cubicBezTo>
                  <a:pt x="1616550" y="1968004"/>
                  <a:pt x="1613764" y="1970668"/>
                  <a:pt x="1524000" y="1950720"/>
                </a:cubicBezTo>
                <a:cubicBezTo>
                  <a:pt x="1503553" y="1946176"/>
                  <a:pt x="1482652" y="1942834"/>
                  <a:pt x="1463040" y="1935480"/>
                </a:cubicBezTo>
                <a:cubicBezTo>
                  <a:pt x="1436398" y="1925489"/>
                  <a:pt x="1389206" y="1892616"/>
                  <a:pt x="1356360" y="1889760"/>
                </a:cubicBezTo>
                <a:cubicBezTo>
                  <a:pt x="1255016" y="1880947"/>
                  <a:pt x="1153101" y="1880674"/>
                  <a:pt x="1051560" y="1874520"/>
                </a:cubicBezTo>
                <a:cubicBezTo>
                  <a:pt x="985446" y="1870513"/>
                  <a:pt x="919480" y="1864360"/>
                  <a:pt x="853440" y="1859280"/>
                </a:cubicBezTo>
                <a:cubicBezTo>
                  <a:pt x="812678" y="1852486"/>
                  <a:pt x="728400" y="1839450"/>
                  <a:pt x="685800" y="1828800"/>
                </a:cubicBezTo>
                <a:cubicBezTo>
                  <a:pt x="670215" y="1824904"/>
                  <a:pt x="655885" y="1816434"/>
                  <a:pt x="640080" y="1813560"/>
                </a:cubicBezTo>
                <a:cubicBezTo>
                  <a:pt x="599784" y="1806234"/>
                  <a:pt x="558800" y="1803400"/>
                  <a:pt x="518160" y="1798320"/>
                </a:cubicBezTo>
                <a:cubicBezTo>
                  <a:pt x="502920" y="1793240"/>
                  <a:pt x="487205" y="1789408"/>
                  <a:pt x="472440" y="1783080"/>
                </a:cubicBezTo>
                <a:cubicBezTo>
                  <a:pt x="451558" y="1774131"/>
                  <a:pt x="432752" y="1760577"/>
                  <a:pt x="411480" y="1752600"/>
                </a:cubicBezTo>
                <a:cubicBezTo>
                  <a:pt x="308366" y="1713932"/>
                  <a:pt x="390768" y="1758964"/>
                  <a:pt x="304800" y="1722120"/>
                </a:cubicBezTo>
                <a:cubicBezTo>
                  <a:pt x="283918" y="1713171"/>
                  <a:pt x="263565" y="1702912"/>
                  <a:pt x="243840" y="1691640"/>
                </a:cubicBezTo>
                <a:cubicBezTo>
                  <a:pt x="227937" y="1682553"/>
                  <a:pt x="214955" y="1668375"/>
                  <a:pt x="198120" y="1661160"/>
                </a:cubicBezTo>
                <a:cubicBezTo>
                  <a:pt x="178868" y="1652909"/>
                  <a:pt x="157480" y="1651000"/>
                  <a:pt x="137160" y="1645920"/>
                </a:cubicBezTo>
                <a:cubicBezTo>
                  <a:pt x="116840" y="1630680"/>
                  <a:pt x="97739" y="1613662"/>
                  <a:pt x="76200" y="1600200"/>
                </a:cubicBezTo>
                <a:cubicBezTo>
                  <a:pt x="56935" y="1588159"/>
                  <a:pt x="31304" y="1585784"/>
                  <a:pt x="15240" y="1569720"/>
                </a:cubicBezTo>
                <a:cubicBezTo>
                  <a:pt x="3881" y="1558361"/>
                  <a:pt x="5080" y="1539240"/>
                  <a:pt x="0" y="1524000"/>
                </a:cubicBezTo>
                <a:cubicBezTo>
                  <a:pt x="10160" y="1473200"/>
                  <a:pt x="9043" y="1418762"/>
                  <a:pt x="30480" y="1371600"/>
                </a:cubicBezTo>
                <a:cubicBezTo>
                  <a:pt x="37127" y="1356976"/>
                  <a:pt x="60140" y="1356717"/>
                  <a:pt x="76200" y="1356360"/>
                </a:cubicBezTo>
                <a:cubicBezTo>
                  <a:pt x="518080" y="1346540"/>
                  <a:pt x="960120" y="1346200"/>
                  <a:pt x="1402080" y="1341120"/>
                </a:cubicBezTo>
                <a:cubicBezTo>
                  <a:pt x="1437640" y="1336040"/>
                  <a:pt x="1472851" y="1326813"/>
                  <a:pt x="1508760" y="1325880"/>
                </a:cubicBezTo>
                <a:cubicBezTo>
                  <a:pt x="2697651" y="1295000"/>
                  <a:pt x="2216839" y="1370427"/>
                  <a:pt x="2667000" y="1295400"/>
                </a:cubicBezTo>
                <a:cubicBezTo>
                  <a:pt x="2682240" y="1285240"/>
                  <a:pt x="2696337" y="1273111"/>
                  <a:pt x="2712720" y="1264920"/>
                </a:cubicBezTo>
                <a:cubicBezTo>
                  <a:pt x="2762300" y="1240130"/>
                  <a:pt x="2760484" y="1262876"/>
                  <a:pt x="2804160" y="1219200"/>
                </a:cubicBezTo>
                <a:cubicBezTo>
                  <a:pt x="2822121" y="1201239"/>
                  <a:pt x="2834640" y="1178560"/>
                  <a:pt x="2849880" y="1158240"/>
                </a:cubicBezTo>
                <a:cubicBezTo>
                  <a:pt x="2897462" y="1015494"/>
                  <a:pt x="2819513" y="1226622"/>
                  <a:pt x="2910840" y="1066800"/>
                </a:cubicBezTo>
                <a:cubicBezTo>
                  <a:pt x="2921232" y="1048614"/>
                  <a:pt x="2917829" y="1025092"/>
                  <a:pt x="2926080" y="1005840"/>
                </a:cubicBezTo>
                <a:cubicBezTo>
                  <a:pt x="2933295" y="989005"/>
                  <a:pt x="2947473" y="976023"/>
                  <a:pt x="2956560" y="960120"/>
                </a:cubicBezTo>
                <a:cubicBezTo>
                  <a:pt x="2967832" y="940395"/>
                  <a:pt x="2975768" y="918885"/>
                  <a:pt x="2987040" y="899160"/>
                </a:cubicBezTo>
                <a:cubicBezTo>
                  <a:pt x="3007563" y="863244"/>
                  <a:pt x="3039876" y="825190"/>
                  <a:pt x="3063240" y="792480"/>
                </a:cubicBezTo>
                <a:cubicBezTo>
                  <a:pt x="3073886" y="777575"/>
                  <a:pt x="3085529" y="763143"/>
                  <a:pt x="3093720" y="746760"/>
                </a:cubicBezTo>
                <a:cubicBezTo>
                  <a:pt x="3100904" y="732392"/>
                  <a:pt x="3101776" y="715408"/>
                  <a:pt x="3108960" y="701040"/>
                </a:cubicBezTo>
                <a:cubicBezTo>
                  <a:pt x="3141635" y="635690"/>
                  <a:pt x="3137973" y="670269"/>
                  <a:pt x="3185160" y="609600"/>
                </a:cubicBezTo>
                <a:cubicBezTo>
                  <a:pt x="3207650" y="580684"/>
                  <a:pt x="3225800" y="548640"/>
                  <a:pt x="3246120" y="518160"/>
                </a:cubicBezTo>
                <a:lnTo>
                  <a:pt x="3276600" y="472440"/>
                </a:lnTo>
                <a:cubicBezTo>
                  <a:pt x="3286760" y="457200"/>
                  <a:pt x="3294128" y="439672"/>
                  <a:pt x="3307080" y="426720"/>
                </a:cubicBezTo>
                <a:cubicBezTo>
                  <a:pt x="3474356" y="259444"/>
                  <a:pt x="3320219" y="401626"/>
                  <a:pt x="3489960" y="274320"/>
                </a:cubicBezTo>
                <a:cubicBezTo>
                  <a:pt x="3510280" y="259080"/>
                  <a:pt x="3529381" y="242062"/>
                  <a:pt x="3550920" y="228600"/>
                </a:cubicBezTo>
                <a:cubicBezTo>
                  <a:pt x="3593965" y="201697"/>
                  <a:pt x="3613155" y="197695"/>
                  <a:pt x="3657600" y="182880"/>
                </a:cubicBezTo>
                <a:cubicBezTo>
                  <a:pt x="3677920" y="167640"/>
                  <a:pt x="3696507" y="149762"/>
                  <a:pt x="3718560" y="137160"/>
                </a:cubicBezTo>
                <a:cubicBezTo>
                  <a:pt x="3732508" y="129190"/>
                  <a:pt x="3749515" y="128248"/>
                  <a:pt x="3764280" y="121920"/>
                </a:cubicBezTo>
                <a:cubicBezTo>
                  <a:pt x="3875852" y="74104"/>
                  <a:pt x="3773810" y="104297"/>
                  <a:pt x="3886200" y="76200"/>
                </a:cubicBezTo>
                <a:cubicBezTo>
                  <a:pt x="4114890" y="95257"/>
                  <a:pt x="4076054" y="100504"/>
                  <a:pt x="4343400" y="76200"/>
                </a:cubicBezTo>
                <a:cubicBezTo>
                  <a:pt x="4388196" y="72128"/>
                  <a:pt x="4408840" y="56030"/>
                  <a:pt x="4450080" y="45720"/>
                </a:cubicBezTo>
                <a:cubicBezTo>
                  <a:pt x="4475210" y="39438"/>
                  <a:pt x="4500994" y="36099"/>
                  <a:pt x="4526280" y="30480"/>
                </a:cubicBezTo>
                <a:cubicBezTo>
                  <a:pt x="4546727" y="25936"/>
                  <a:pt x="4566456" y="17838"/>
                  <a:pt x="4587240" y="15240"/>
                </a:cubicBezTo>
                <a:cubicBezTo>
                  <a:pt x="4647939" y="7653"/>
                  <a:pt x="4709160" y="5080"/>
                  <a:pt x="4770120" y="0"/>
                </a:cubicBezTo>
                <a:cubicBezTo>
                  <a:pt x="4912360" y="5080"/>
                  <a:pt x="5054755" y="6882"/>
                  <a:pt x="5196840" y="15240"/>
                </a:cubicBezTo>
                <a:cubicBezTo>
                  <a:pt x="5234540" y="17458"/>
                  <a:pt x="5308733" y="34147"/>
                  <a:pt x="5349240" y="45720"/>
                </a:cubicBezTo>
                <a:cubicBezTo>
                  <a:pt x="5364686" y="50133"/>
                  <a:pt x="5379514" y="56547"/>
                  <a:pt x="5394960" y="60960"/>
                </a:cubicBezTo>
                <a:cubicBezTo>
                  <a:pt x="5415099" y="66714"/>
                  <a:pt x="5436308" y="68846"/>
                  <a:pt x="5455920" y="76200"/>
                </a:cubicBezTo>
                <a:cubicBezTo>
                  <a:pt x="5757234" y="189193"/>
                  <a:pt x="5335532" y="46231"/>
                  <a:pt x="5562600" y="121920"/>
                </a:cubicBezTo>
                <a:cubicBezTo>
                  <a:pt x="5577840" y="137160"/>
                  <a:pt x="5591763" y="153842"/>
                  <a:pt x="5608320" y="167640"/>
                </a:cubicBezTo>
                <a:cubicBezTo>
                  <a:pt x="5735626" y="273728"/>
                  <a:pt x="5566188" y="110268"/>
                  <a:pt x="5699760" y="243840"/>
                </a:cubicBezTo>
                <a:cubicBezTo>
                  <a:pt x="5709920" y="284480"/>
                  <a:pt x="5716993" y="326019"/>
                  <a:pt x="5730240" y="365760"/>
                </a:cubicBezTo>
                <a:cubicBezTo>
                  <a:pt x="5735320" y="381000"/>
                  <a:pt x="5741584" y="395895"/>
                  <a:pt x="5745480" y="411480"/>
                </a:cubicBezTo>
                <a:cubicBezTo>
                  <a:pt x="5751762" y="436610"/>
                  <a:pt x="5754438" y="462550"/>
                  <a:pt x="5760720" y="487680"/>
                </a:cubicBezTo>
                <a:cubicBezTo>
                  <a:pt x="5764616" y="503265"/>
                  <a:pt x="5771547" y="517954"/>
                  <a:pt x="5775960" y="533400"/>
                </a:cubicBezTo>
                <a:cubicBezTo>
                  <a:pt x="5791154" y="586580"/>
                  <a:pt x="5787859" y="607971"/>
                  <a:pt x="5821680" y="655320"/>
                </a:cubicBezTo>
                <a:cubicBezTo>
                  <a:pt x="5863853" y="714362"/>
                  <a:pt x="5868795" y="694292"/>
                  <a:pt x="5928360" y="731520"/>
                </a:cubicBezTo>
                <a:cubicBezTo>
                  <a:pt x="5949899" y="744982"/>
                  <a:pt x="5967267" y="764638"/>
                  <a:pt x="5989320" y="777240"/>
                </a:cubicBezTo>
                <a:cubicBezTo>
                  <a:pt x="6003268" y="785210"/>
                  <a:pt x="6019998" y="786839"/>
                  <a:pt x="6035040" y="792480"/>
                </a:cubicBezTo>
                <a:cubicBezTo>
                  <a:pt x="6060655" y="802086"/>
                  <a:pt x="6086771" y="810726"/>
                  <a:pt x="6111240" y="822960"/>
                </a:cubicBezTo>
                <a:cubicBezTo>
                  <a:pt x="6127623" y="831151"/>
                  <a:pt x="6140577" y="845249"/>
                  <a:pt x="6156960" y="853440"/>
                </a:cubicBezTo>
                <a:cubicBezTo>
                  <a:pt x="6171328" y="860624"/>
                  <a:pt x="6187915" y="862352"/>
                  <a:pt x="6202680" y="868680"/>
                </a:cubicBezTo>
                <a:cubicBezTo>
                  <a:pt x="6223562" y="877629"/>
                  <a:pt x="6242368" y="891183"/>
                  <a:pt x="6263640" y="899160"/>
                </a:cubicBezTo>
                <a:cubicBezTo>
                  <a:pt x="6283252" y="906514"/>
                  <a:pt x="6304988" y="907046"/>
                  <a:pt x="6324600" y="914400"/>
                </a:cubicBezTo>
                <a:cubicBezTo>
                  <a:pt x="6466357" y="967559"/>
                  <a:pt x="6290847" y="929094"/>
                  <a:pt x="6477000" y="960120"/>
                </a:cubicBezTo>
                <a:cubicBezTo>
                  <a:pt x="6507480" y="975360"/>
                  <a:pt x="6536414" y="994194"/>
                  <a:pt x="6568440" y="1005840"/>
                </a:cubicBezTo>
                <a:cubicBezTo>
                  <a:pt x="6586463" y="1012394"/>
                  <a:pt x="6724636" y="1034413"/>
                  <a:pt x="6736080" y="1036320"/>
                </a:cubicBezTo>
                <a:cubicBezTo>
                  <a:pt x="6756400" y="1046480"/>
                  <a:pt x="6777315" y="1055528"/>
                  <a:pt x="6797040" y="1066800"/>
                </a:cubicBezTo>
                <a:cubicBezTo>
                  <a:pt x="6812943" y="1075887"/>
                  <a:pt x="6826377" y="1089089"/>
                  <a:pt x="6842760" y="1097280"/>
                </a:cubicBezTo>
                <a:cubicBezTo>
                  <a:pt x="6857128" y="1104464"/>
                  <a:pt x="6873240" y="1107440"/>
                  <a:pt x="6888480" y="1112520"/>
                </a:cubicBezTo>
                <a:cubicBezTo>
                  <a:pt x="6908106" y="1138688"/>
                  <a:pt x="6946852" y="1188001"/>
                  <a:pt x="6964680" y="1219200"/>
                </a:cubicBezTo>
                <a:cubicBezTo>
                  <a:pt x="6975952" y="1238925"/>
                  <a:pt x="6983471" y="1260679"/>
                  <a:pt x="6995160" y="1280160"/>
                </a:cubicBezTo>
                <a:cubicBezTo>
                  <a:pt x="7016886" y="1316369"/>
                  <a:pt x="7082284" y="1404777"/>
                  <a:pt x="7101840" y="1447800"/>
                </a:cubicBezTo>
                <a:cubicBezTo>
                  <a:pt x="7115135" y="1477049"/>
                  <a:pt x="7122160" y="1508760"/>
                  <a:pt x="7132320" y="1539240"/>
                </a:cubicBezTo>
                <a:cubicBezTo>
                  <a:pt x="7137400" y="1554480"/>
                  <a:pt x="7137921" y="1572109"/>
                  <a:pt x="7147560" y="1584960"/>
                </a:cubicBezTo>
                <a:cubicBezTo>
                  <a:pt x="7194253" y="1647217"/>
                  <a:pt x="7200477" y="1644511"/>
                  <a:pt x="7223760" y="1722120"/>
                </a:cubicBezTo>
                <a:cubicBezTo>
                  <a:pt x="7231203" y="1746931"/>
                  <a:pt x="7232184" y="1773330"/>
                  <a:pt x="7239000" y="1798320"/>
                </a:cubicBezTo>
                <a:cubicBezTo>
                  <a:pt x="7247454" y="1829317"/>
                  <a:pt x="7264198" y="1858068"/>
                  <a:pt x="7269480" y="1889760"/>
                </a:cubicBezTo>
                <a:cubicBezTo>
                  <a:pt x="7274560" y="1920240"/>
                  <a:pt x="7280636" y="1950571"/>
                  <a:pt x="7284720" y="1981200"/>
                </a:cubicBezTo>
                <a:cubicBezTo>
                  <a:pt x="7296969" y="2073070"/>
                  <a:pt x="7307001" y="2195813"/>
                  <a:pt x="7315200" y="2286000"/>
                </a:cubicBezTo>
                <a:cubicBezTo>
                  <a:pt x="7320280" y="2438400"/>
                  <a:pt x="7334070" y="2590759"/>
                  <a:pt x="7330440" y="2743200"/>
                </a:cubicBezTo>
                <a:cubicBezTo>
                  <a:pt x="7329020" y="2802820"/>
                  <a:pt x="7324736" y="2916544"/>
                  <a:pt x="7269480" y="2971800"/>
                </a:cubicBezTo>
                <a:cubicBezTo>
                  <a:pt x="7256528" y="2984752"/>
                  <a:pt x="7239000" y="2992120"/>
                  <a:pt x="7223760" y="3002280"/>
                </a:cubicBezTo>
                <a:cubicBezTo>
                  <a:pt x="7212839" y="3045963"/>
                  <a:pt x="7197045" y="3138185"/>
                  <a:pt x="7147560" y="3154680"/>
                </a:cubicBezTo>
                <a:lnTo>
                  <a:pt x="7101840" y="3169920"/>
                </a:lnTo>
                <a:cubicBezTo>
                  <a:pt x="7086600" y="3185160"/>
                  <a:pt x="7075815" y="3206887"/>
                  <a:pt x="7056120" y="3215640"/>
                </a:cubicBezTo>
                <a:cubicBezTo>
                  <a:pt x="7027883" y="3228190"/>
                  <a:pt x="6995297" y="3226705"/>
                  <a:pt x="6964680" y="3230880"/>
                </a:cubicBezTo>
                <a:cubicBezTo>
                  <a:pt x="6883519" y="3241947"/>
                  <a:pt x="6801162" y="3245296"/>
                  <a:pt x="6720840" y="3261360"/>
                </a:cubicBezTo>
                <a:cubicBezTo>
                  <a:pt x="6491018" y="3307324"/>
                  <a:pt x="6777382" y="3248795"/>
                  <a:pt x="6583680" y="3291840"/>
                </a:cubicBezTo>
                <a:cubicBezTo>
                  <a:pt x="6558394" y="3297459"/>
                  <a:pt x="6532766" y="3301461"/>
                  <a:pt x="6507480" y="3307080"/>
                </a:cubicBezTo>
                <a:cubicBezTo>
                  <a:pt x="6487033" y="3311624"/>
                  <a:pt x="6466967" y="3317776"/>
                  <a:pt x="6446520" y="3322320"/>
                </a:cubicBezTo>
                <a:cubicBezTo>
                  <a:pt x="6415219" y="3329276"/>
                  <a:pt x="6357280" y="3336460"/>
                  <a:pt x="6324600" y="3352800"/>
                </a:cubicBezTo>
                <a:cubicBezTo>
                  <a:pt x="6308217" y="3360991"/>
                  <a:pt x="6295263" y="3375089"/>
                  <a:pt x="6278880" y="3383280"/>
                </a:cubicBezTo>
                <a:cubicBezTo>
                  <a:pt x="6264512" y="3390464"/>
                  <a:pt x="6247263" y="3390828"/>
                  <a:pt x="6233160" y="3398520"/>
                </a:cubicBezTo>
                <a:cubicBezTo>
                  <a:pt x="6191087" y="3421469"/>
                  <a:pt x="6151116" y="3448136"/>
                  <a:pt x="6111240" y="3474720"/>
                </a:cubicBezTo>
                <a:cubicBezTo>
                  <a:pt x="6096000" y="3484880"/>
                  <a:pt x="6082355" y="3497985"/>
                  <a:pt x="6065520" y="3505200"/>
                </a:cubicBezTo>
                <a:cubicBezTo>
                  <a:pt x="6046268" y="3513451"/>
                  <a:pt x="6025439" y="3518770"/>
                  <a:pt x="6004560" y="3520440"/>
                </a:cubicBezTo>
                <a:cubicBezTo>
                  <a:pt x="5898099" y="3528957"/>
                  <a:pt x="5791200" y="3530600"/>
                  <a:pt x="5684520" y="3535680"/>
                </a:cubicBezTo>
                <a:cubicBezTo>
                  <a:pt x="5482884" y="3586089"/>
                  <a:pt x="5693769" y="3537825"/>
                  <a:pt x="5212080" y="3566160"/>
                </a:cubicBezTo>
                <a:cubicBezTo>
                  <a:pt x="5176221" y="3568269"/>
                  <a:pt x="5141241" y="3579011"/>
                  <a:pt x="5105400" y="3581400"/>
                </a:cubicBezTo>
                <a:cubicBezTo>
                  <a:pt x="4988709" y="3589179"/>
                  <a:pt x="4871720" y="3591560"/>
                  <a:pt x="4754880" y="3596640"/>
                </a:cubicBezTo>
                <a:cubicBezTo>
                  <a:pt x="4501439" y="3660000"/>
                  <a:pt x="4669114" y="3623840"/>
                  <a:pt x="4084320" y="3596640"/>
                </a:cubicBezTo>
                <a:cubicBezTo>
                  <a:pt x="4068273" y="3595894"/>
                  <a:pt x="4054046" y="3585813"/>
                  <a:pt x="4038600" y="3581400"/>
                </a:cubicBezTo>
                <a:cubicBezTo>
                  <a:pt x="4015813" y="3574889"/>
                  <a:pt x="3956280" y="3563100"/>
                  <a:pt x="3931920" y="3550920"/>
                </a:cubicBezTo>
                <a:cubicBezTo>
                  <a:pt x="3915537" y="3542729"/>
                  <a:pt x="3901440" y="3530600"/>
                  <a:pt x="3886200" y="3520440"/>
                </a:cubicBezTo>
                <a:cubicBezTo>
                  <a:pt x="3865880" y="3489960"/>
                  <a:pt x="3836824" y="3463753"/>
                  <a:pt x="3825240" y="3429000"/>
                </a:cubicBezTo>
                <a:cubicBezTo>
                  <a:pt x="3804208" y="3365904"/>
                  <a:pt x="3818911" y="3396646"/>
                  <a:pt x="3779520" y="3337560"/>
                </a:cubicBezTo>
                <a:cubicBezTo>
                  <a:pt x="3784600" y="3241040"/>
                  <a:pt x="3783244" y="3143965"/>
                  <a:pt x="3794760" y="3048000"/>
                </a:cubicBezTo>
                <a:cubicBezTo>
                  <a:pt x="3798588" y="3016100"/>
                  <a:pt x="3815080" y="2987040"/>
                  <a:pt x="3825240" y="2956560"/>
                </a:cubicBezTo>
                <a:lnTo>
                  <a:pt x="3840480" y="2910840"/>
                </a:lnTo>
                <a:cubicBezTo>
                  <a:pt x="3859485" y="2758800"/>
                  <a:pt x="3874973" y="2693964"/>
                  <a:pt x="3840480" y="2514600"/>
                </a:cubicBezTo>
                <a:cubicBezTo>
                  <a:pt x="3831899" y="2469981"/>
                  <a:pt x="3796395" y="2434867"/>
                  <a:pt x="3779520" y="2392680"/>
                </a:cubicBezTo>
                <a:cubicBezTo>
                  <a:pt x="3728812" y="2265909"/>
                  <a:pt x="3778422" y="2360919"/>
                  <a:pt x="3688080" y="2255520"/>
                </a:cubicBezTo>
                <a:cubicBezTo>
                  <a:pt x="3676160" y="2241613"/>
                  <a:pt x="3670552" y="2222752"/>
                  <a:pt x="3657600" y="2209800"/>
                </a:cubicBezTo>
                <a:cubicBezTo>
                  <a:pt x="3639639" y="2191839"/>
                  <a:pt x="3619358" y="2175439"/>
                  <a:pt x="3596640" y="2164080"/>
                </a:cubicBezTo>
                <a:cubicBezTo>
                  <a:pt x="3489134" y="2110327"/>
                  <a:pt x="3359553" y="2124492"/>
                  <a:pt x="3246120" y="2118360"/>
                </a:cubicBezTo>
                <a:lnTo>
                  <a:pt x="2941320" y="2103120"/>
                </a:lnTo>
                <a:lnTo>
                  <a:pt x="2804160" y="2057400"/>
                </a:lnTo>
                <a:cubicBezTo>
                  <a:pt x="2788920" y="2052320"/>
                  <a:pt x="2774438" y="2043614"/>
                  <a:pt x="2758440" y="2042160"/>
                </a:cubicBezTo>
                <a:lnTo>
                  <a:pt x="2590800" y="2026920"/>
                </a:lnTo>
                <a:lnTo>
                  <a:pt x="2575560" y="2026920"/>
                </a:ln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411480" y="1727982"/>
            <a:ext cx="7570470" cy="4709549"/>
            <a:chOff x="411480" y="1727982"/>
            <a:chExt cx="7570470" cy="4709549"/>
          </a:xfrm>
        </p:grpSpPr>
        <p:sp>
          <p:nvSpPr>
            <p:cNvPr id="19" name="TextBox 18"/>
            <p:cNvSpPr txBox="1"/>
            <p:nvPr/>
          </p:nvSpPr>
          <p:spPr>
            <a:xfrm>
              <a:off x="2164080" y="1727982"/>
              <a:ext cx="2895600" cy="646331"/>
            </a:xfrm>
            <a:prstGeom prst="rect">
              <a:avLst/>
            </a:prstGeom>
            <a:noFill/>
          </p:spPr>
          <p:txBody>
            <a:bodyPr wrap="square" rtlCol="0">
              <a:spAutoFit/>
            </a:bodyPr>
            <a:lstStyle/>
            <a:p>
              <a:r>
                <a:rPr lang="en-US" sz="3600" dirty="0" smtClean="0"/>
                <a:t>Cell Division</a:t>
              </a:r>
              <a:endParaRPr lang="en-US" sz="3600" dirty="0"/>
            </a:p>
          </p:txBody>
        </p:sp>
        <p:sp>
          <p:nvSpPr>
            <p:cNvPr id="20" name="TextBox 19"/>
            <p:cNvSpPr txBox="1"/>
            <p:nvPr/>
          </p:nvSpPr>
          <p:spPr>
            <a:xfrm>
              <a:off x="6191250" y="1727982"/>
              <a:ext cx="1790700" cy="646331"/>
            </a:xfrm>
            <a:prstGeom prst="rect">
              <a:avLst/>
            </a:prstGeom>
            <a:noFill/>
          </p:spPr>
          <p:txBody>
            <a:bodyPr wrap="square" rtlCol="0">
              <a:spAutoFit/>
            </a:bodyPr>
            <a:lstStyle/>
            <a:p>
              <a:r>
                <a:rPr lang="en-US" sz="3600" dirty="0" smtClean="0"/>
                <a:t>Mitosis</a:t>
              </a:r>
              <a:endParaRPr lang="en-US" sz="3600" dirty="0"/>
            </a:p>
          </p:txBody>
        </p:sp>
        <p:sp>
          <p:nvSpPr>
            <p:cNvPr id="21" name="TextBox 20"/>
            <p:cNvSpPr txBox="1"/>
            <p:nvPr/>
          </p:nvSpPr>
          <p:spPr>
            <a:xfrm>
              <a:off x="411480" y="2310839"/>
              <a:ext cx="1752600" cy="646331"/>
            </a:xfrm>
            <a:prstGeom prst="rect">
              <a:avLst/>
            </a:prstGeom>
            <a:noFill/>
          </p:spPr>
          <p:txBody>
            <a:bodyPr wrap="square" rtlCol="0">
              <a:spAutoFit/>
            </a:bodyPr>
            <a:lstStyle/>
            <a:p>
              <a:r>
                <a:rPr lang="en-US" sz="3600" dirty="0" smtClean="0"/>
                <a:t>Meiosis</a:t>
              </a:r>
              <a:endParaRPr lang="en-US" sz="3600" dirty="0"/>
            </a:p>
          </p:txBody>
        </p:sp>
        <p:sp>
          <p:nvSpPr>
            <p:cNvPr id="22" name="TextBox 21"/>
            <p:cNvSpPr txBox="1"/>
            <p:nvPr/>
          </p:nvSpPr>
          <p:spPr>
            <a:xfrm>
              <a:off x="1695450" y="3262867"/>
              <a:ext cx="1790700" cy="646331"/>
            </a:xfrm>
            <a:prstGeom prst="rect">
              <a:avLst/>
            </a:prstGeom>
            <a:noFill/>
          </p:spPr>
          <p:txBody>
            <a:bodyPr wrap="square" rtlCol="0">
              <a:spAutoFit/>
            </a:bodyPr>
            <a:lstStyle/>
            <a:p>
              <a:r>
                <a:rPr lang="en-US" sz="3600" dirty="0" smtClean="0"/>
                <a:t>Heredity</a:t>
              </a:r>
              <a:endParaRPr lang="en-US" sz="3600" dirty="0"/>
            </a:p>
          </p:txBody>
        </p:sp>
        <p:sp>
          <p:nvSpPr>
            <p:cNvPr id="23" name="TextBox 22"/>
            <p:cNvSpPr txBox="1"/>
            <p:nvPr/>
          </p:nvSpPr>
          <p:spPr>
            <a:xfrm>
              <a:off x="2423160" y="5791200"/>
              <a:ext cx="1752600" cy="646331"/>
            </a:xfrm>
            <a:prstGeom prst="rect">
              <a:avLst/>
            </a:prstGeom>
            <a:noFill/>
          </p:spPr>
          <p:txBody>
            <a:bodyPr wrap="square" rtlCol="0">
              <a:spAutoFit/>
            </a:bodyPr>
            <a:lstStyle/>
            <a:p>
              <a:r>
                <a:rPr lang="en-US" sz="3600" dirty="0" smtClean="0"/>
                <a:t>Traits</a:t>
              </a:r>
              <a:endParaRPr lang="en-US" sz="3600" dirty="0"/>
            </a:p>
          </p:txBody>
        </p:sp>
        <p:sp>
          <p:nvSpPr>
            <p:cNvPr id="24" name="Right Arrow 23"/>
            <p:cNvSpPr/>
            <p:nvPr/>
          </p:nvSpPr>
          <p:spPr>
            <a:xfrm rot="12941010">
              <a:off x="3528486" y="2602791"/>
              <a:ext cx="1312879" cy="2411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4640580" y="1967325"/>
              <a:ext cx="1493520" cy="2678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p:cNvSpPr/>
            <p:nvPr/>
          </p:nvSpPr>
          <p:spPr>
            <a:xfrm rot="8975043" flipV="1">
              <a:off x="1470117" y="2125880"/>
              <a:ext cx="685800" cy="218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rot="2390345" flipV="1">
              <a:off x="1119054" y="3094875"/>
              <a:ext cx="685800" cy="218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rot="5400000">
              <a:off x="2419350" y="3914515"/>
              <a:ext cx="342900" cy="1676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rot="10800000" flipV="1">
              <a:off x="3611880" y="6046167"/>
              <a:ext cx="1264920" cy="233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Oval 15"/>
          <p:cNvSpPr/>
          <p:nvPr/>
        </p:nvSpPr>
        <p:spPr>
          <a:xfrm>
            <a:off x="2057400" y="1686430"/>
            <a:ext cx="617220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652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fltVal val="0"/>
                                          </p:val>
                                        </p:tav>
                                        <p:tav tm="100000">
                                          <p:val>
                                            <p:strVal val="#ppt_w"/>
                                          </p:val>
                                        </p:tav>
                                      </p:tavLst>
                                    </p:anim>
                                    <p:anim calcmode="lin" valueType="num">
                                      <p:cBhvr>
                                        <p:cTn id="13" dur="1000" fill="hold"/>
                                        <p:tgtEl>
                                          <p:spTgt spid="17"/>
                                        </p:tgtEl>
                                        <p:attrNameLst>
                                          <p:attrName>ppt_h</p:attrName>
                                        </p:attrNameLst>
                                      </p:cBhvr>
                                      <p:tavLst>
                                        <p:tav tm="0">
                                          <p:val>
                                            <p:fltVal val="0"/>
                                          </p:val>
                                        </p:tav>
                                        <p:tav tm="100000">
                                          <p:val>
                                            <p:strVal val="#ppt_h"/>
                                          </p:val>
                                        </p:tav>
                                      </p:tavLst>
                                    </p:anim>
                                    <p:anim calcmode="lin" valueType="num">
                                      <p:cBhvr>
                                        <p:cTn id="14" dur="1000" fill="hold"/>
                                        <p:tgtEl>
                                          <p:spTgt spid="17"/>
                                        </p:tgtEl>
                                        <p:attrNameLst>
                                          <p:attrName>style.rotation</p:attrName>
                                        </p:attrNameLst>
                                      </p:cBhvr>
                                      <p:tavLst>
                                        <p:tav tm="0">
                                          <p:val>
                                            <p:fltVal val="90"/>
                                          </p:val>
                                        </p:tav>
                                        <p:tav tm="100000">
                                          <p:val>
                                            <p:fltVal val="0"/>
                                          </p:val>
                                        </p:tav>
                                      </p:tavLst>
                                    </p:anim>
                                    <p:animEffect transition="in" filter="fade">
                                      <p:cBhvr>
                                        <p:cTn id="15" dur="10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000" fill="hold"/>
                                        <p:tgtEl>
                                          <p:spTgt spid="16"/>
                                        </p:tgtEl>
                                        <p:attrNameLst>
                                          <p:attrName>ppt_w</p:attrName>
                                        </p:attrNameLst>
                                      </p:cBhvr>
                                      <p:tavLst>
                                        <p:tav tm="0">
                                          <p:val>
                                            <p:fltVal val="0"/>
                                          </p:val>
                                        </p:tav>
                                        <p:tav tm="100000">
                                          <p:val>
                                            <p:strVal val="#ppt_w"/>
                                          </p:val>
                                        </p:tav>
                                      </p:tavLst>
                                    </p:anim>
                                    <p:anim calcmode="lin" valueType="num">
                                      <p:cBhvr>
                                        <p:cTn id="21" dur="1000" fill="hold"/>
                                        <p:tgtEl>
                                          <p:spTgt spid="16"/>
                                        </p:tgtEl>
                                        <p:attrNameLst>
                                          <p:attrName>ppt_h</p:attrName>
                                        </p:attrNameLst>
                                      </p:cBhvr>
                                      <p:tavLst>
                                        <p:tav tm="0">
                                          <p:val>
                                            <p:fltVal val="0"/>
                                          </p:val>
                                        </p:tav>
                                        <p:tav tm="100000">
                                          <p:val>
                                            <p:strVal val="#ppt_h"/>
                                          </p:val>
                                        </p:tav>
                                      </p:tavLst>
                                    </p:anim>
                                    <p:anim calcmode="lin" valueType="num">
                                      <p:cBhvr>
                                        <p:cTn id="22" dur="1000" fill="hold"/>
                                        <p:tgtEl>
                                          <p:spTgt spid="16"/>
                                        </p:tgtEl>
                                        <p:attrNameLst>
                                          <p:attrName>style.rotation</p:attrName>
                                        </p:attrNameLst>
                                      </p:cBhvr>
                                      <p:tavLst>
                                        <p:tav tm="0">
                                          <p:val>
                                            <p:fltVal val="90"/>
                                          </p:val>
                                        </p:tav>
                                        <p:tav tm="100000">
                                          <p:val>
                                            <p:fltVal val="0"/>
                                          </p:val>
                                        </p:tav>
                                      </p:tavLst>
                                    </p:anim>
                                    <p:animEffect transition="in" filter="fade">
                                      <p:cBhvr>
                                        <p:cTn id="23"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Out: Cell Division</a:t>
            </a:r>
            <a:endParaRPr lang="en-US" dirty="0"/>
          </a:p>
        </p:txBody>
      </p:sp>
      <p:pic>
        <p:nvPicPr>
          <p:cNvPr id="4" name="Picture 2" descr="http://fascience.wikispaces.com/file/view/CellDivision.jpg/334946558/CellDivi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24000"/>
            <a:ext cx="67437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889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Chromosomes</a:t>
            </a:r>
            <a:endParaRPr lang="en-US" dirty="0"/>
          </a:p>
        </p:txBody>
      </p:sp>
      <p:sp>
        <p:nvSpPr>
          <p:cNvPr id="3" name="Content Placeholder 2"/>
          <p:cNvSpPr>
            <a:spLocks noGrp="1"/>
          </p:cNvSpPr>
          <p:nvPr>
            <p:ph sz="half" idx="1"/>
          </p:nvPr>
        </p:nvSpPr>
        <p:spPr>
          <a:xfrm>
            <a:off x="228600" y="1600200"/>
            <a:ext cx="4267200" cy="5029200"/>
          </a:xfrm>
        </p:spPr>
        <p:txBody>
          <a:bodyPr>
            <a:normAutofit fontScale="92500" lnSpcReduction="20000"/>
          </a:bodyPr>
          <a:lstStyle/>
          <a:p>
            <a:pPr marL="0" indent="0">
              <a:buNone/>
            </a:pPr>
            <a:r>
              <a:rPr lang="en-US" dirty="0" smtClean="0"/>
              <a:t>Human </a:t>
            </a:r>
            <a:r>
              <a:rPr lang="en-US" u="sng" dirty="0" smtClean="0"/>
              <a:t>offspring</a:t>
            </a:r>
            <a:r>
              <a:rPr lang="en-US" dirty="0" smtClean="0"/>
              <a:t> receive 23 chromosomes from mom and 23 from dad</a:t>
            </a:r>
          </a:p>
          <a:p>
            <a:pPr marL="0" indent="0">
              <a:buNone/>
            </a:pPr>
            <a:endParaRPr lang="en-US" dirty="0"/>
          </a:p>
          <a:p>
            <a:pPr marL="0" indent="0">
              <a:buNone/>
            </a:pPr>
            <a:r>
              <a:rPr lang="en-US" u="sng" dirty="0" smtClean="0"/>
              <a:t>Autosomal</a:t>
            </a:r>
            <a:r>
              <a:rPr lang="en-US" dirty="0" smtClean="0"/>
              <a:t> chromosomes are numbered from longest (1) to shortest (22) and pair up as </a:t>
            </a:r>
            <a:r>
              <a:rPr lang="en-US" u="sng" dirty="0" smtClean="0"/>
              <a:t>homologous</a:t>
            </a:r>
            <a:r>
              <a:rPr lang="en-US" dirty="0" smtClean="0"/>
              <a:t> chromosomes</a:t>
            </a:r>
          </a:p>
          <a:p>
            <a:pPr marL="0" indent="0">
              <a:buNone/>
            </a:pPr>
            <a:endParaRPr lang="en-US" dirty="0"/>
          </a:p>
          <a:p>
            <a:pPr marL="0" indent="0">
              <a:buNone/>
            </a:pPr>
            <a:r>
              <a:rPr lang="en-US" dirty="0" smtClean="0"/>
              <a:t>Sex chromosomes include X and Y:</a:t>
            </a:r>
          </a:p>
          <a:p>
            <a:r>
              <a:rPr lang="en-US" dirty="0" smtClean="0"/>
              <a:t>XX for female</a:t>
            </a:r>
          </a:p>
          <a:p>
            <a:r>
              <a:rPr lang="en-US" dirty="0" smtClean="0"/>
              <a:t>XY for male</a:t>
            </a:r>
          </a:p>
          <a:p>
            <a:pPr marL="0" indent="0">
              <a:buNone/>
            </a:pPr>
            <a:endParaRPr lang="en-US" dirty="0"/>
          </a:p>
        </p:txBody>
      </p:sp>
      <p:pic>
        <p:nvPicPr>
          <p:cNvPr id="1026" name="Picture 2" descr="http://www.odec.ca/projects/2005/anna5m0/public_html/huma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199" y="1676400"/>
            <a:ext cx="4305711"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874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Replicated Chromosomes: Mitosis</a:t>
            </a:r>
            <a:endParaRPr lang="en-US" dirty="0"/>
          </a:p>
        </p:txBody>
      </p:sp>
      <p:pic>
        <p:nvPicPr>
          <p:cNvPr id="4098" name="Picture 2" descr="http://www.mun.ca/biology/scarr/Karyotype_Denver_syste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295400"/>
            <a:ext cx="7315200" cy="44454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200" y="6019800"/>
            <a:ext cx="8229600" cy="523220"/>
          </a:xfrm>
          <a:prstGeom prst="rect">
            <a:avLst/>
          </a:prstGeom>
          <a:noFill/>
        </p:spPr>
        <p:txBody>
          <a:bodyPr wrap="square" rtlCol="0">
            <a:spAutoFit/>
          </a:bodyPr>
          <a:lstStyle/>
          <a:p>
            <a:r>
              <a:rPr lang="en-US" sz="2800" dirty="0" smtClean="0"/>
              <a:t>The structure that links sister chromatids: centromere</a:t>
            </a:r>
            <a:endParaRPr lang="en-US" sz="2800" dirty="0"/>
          </a:p>
        </p:txBody>
      </p:sp>
    </p:spTree>
    <p:extLst>
      <p:ext uri="{BB962C8B-B14F-4D97-AF65-F5344CB8AC3E}">
        <p14:creationId xmlns:p14="http://schemas.microsoft.com/office/powerpoint/2010/main" val="39797658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Somatic Cell Division: Mitosis</a:t>
            </a:r>
            <a:endParaRPr lang="en-US" dirty="0"/>
          </a:p>
        </p:txBody>
      </p:sp>
      <p:sp>
        <p:nvSpPr>
          <p:cNvPr id="9" name="Content Placeholder 5"/>
          <p:cNvSpPr>
            <a:spLocks noGrp="1"/>
          </p:cNvSpPr>
          <p:nvPr>
            <p:ph sz="half" idx="1"/>
          </p:nvPr>
        </p:nvSpPr>
        <p:spPr>
          <a:xfrm>
            <a:off x="228600" y="1600200"/>
            <a:ext cx="8610600" cy="5029200"/>
          </a:xfrm>
        </p:spPr>
        <p:txBody>
          <a:bodyPr>
            <a:normAutofit lnSpcReduction="10000"/>
          </a:bodyPr>
          <a:lstStyle/>
          <a:p>
            <a:r>
              <a:rPr lang="en-US" u="sng" dirty="0" smtClean="0"/>
              <a:t>Mitosis</a:t>
            </a:r>
            <a:r>
              <a:rPr lang="en-US" dirty="0" smtClean="0"/>
              <a:t> is the process by which somatic cells divide</a:t>
            </a:r>
          </a:p>
          <a:p>
            <a:r>
              <a:rPr lang="en-US" dirty="0" smtClean="0"/>
              <a:t>Scientists studying mitosis have identified 6 key phases:</a:t>
            </a:r>
          </a:p>
          <a:p>
            <a:pPr lvl="1"/>
            <a:r>
              <a:rPr lang="en-US" dirty="0" smtClean="0"/>
              <a:t>Prophase</a:t>
            </a:r>
          </a:p>
          <a:p>
            <a:pPr lvl="1"/>
            <a:r>
              <a:rPr lang="en-US" dirty="0" err="1" smtClean="0"/>
              <a:t>Prometaphase</a:t>
            </a:r>
            <a:endParaRPr lang="en-US" dirty="0" smtClean="0"/>
          </a:p>
          <a:p>
            <a:pPr lvl="1"/>
            <a:r>
              <a:rPr lang="en-US" dirty="0" smtClean="0"/>
              <a:t>Metaphase</a:t>
            </a:r>
          </a:p>
          <a:p>
            <a:pPr lvl="1"/>
            <a:r>
              <a:rPr lang="en-US" dirty="0" smtClean="0"/>
              <a:t>Anaphase</a:t>
            </a:r>
          </a:p>
          <a:p>
            <a:pPr lvl="1"/>
            <a:r>
              <a:rPr lang="en-US" dirty="0" smtClean="0"/>
              <a:t>Telophase</a:t>
            </a:r>
          </a:p>
          <a:p>
            <a:pPr lvl="1"/>
            <a:r>
              <a:rPr lang="en-US" dirty="0" smtClean="0"/>
              <a:t>Cytokinesis</a:t>
            </a:r>
          </a:p>
          <a:p>
            <a:r>
              <a:rPr lang="en-US" u="sng" dirty="0" smtClean="0"/>
              <a:t>Somatic cells </a:t>
            </a:r>
            <a:r>
              <a:rPr lang="en-US" dirty="0" smtClean="0"/>
              <a:t>are all of the cells of the body except gametes</a:t>
            </a:r>
          </a:p>
          <a:p>
            <a:r>
              <a:rPr lang="en-US" dirty="0" smtClean="0"/>
              <a:t>The </a:t>
            </a:r>
            <a:r>
              <a:rPr lang="en-US" u="sng" dirty="0" smtClean="0"/>
              <a:t>gametes</a:t>
            </a:r>
            <a:r>
              <a:rPr lang="en-US" dirty="0" smtClean="0"/>
              <a:t> are eggs and sperm (meiosis unit)</a:t>
            </a:r>
          </a:p>
        </p:txBody>
      </p:sp>
      <p:pic>
        <p:nvPicPr>
          <p:cNvPr id="1026" name="Picture 2" descr="A typical animal cell cycle lasts roughly 24 hours, but depending on the type of cell, it can vary in length from less than 8 hours to more than a year. Most of the variability occurs in G&lt;sub&gt;1&lt;/sub&g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667000"/>
            <a:ext cx="3333750" cy="2209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1018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Somatic Cell Division: Mitosis</a:t>
            </a:r>
            <a:endParaRPr lang="en-US" dirty="0"/>
          </a:p>
        </p:txBody>
      </p:sp>
      <p:sp>
        <p:nvSpPr>
          <p:cNvPr id="9" name="Content Placeholder 5"/>
          <p:cNvSpPr>
            <a:spLocks noGrp="1"/>
          </p:cNvSpPr>
          <p:nvPr>
            <p:ph sz="half" idx="1"/>
          </p:nvPr>
        </p:nvSpPr>
        <p:spPr>
          <a:xfrm>
            <a:off x="457200" y="1600200"/>
            <a:ext cx="8382000" cy="4525963"/>
          </a:xfrm>
        </p:spPr>
        <p:txBody>
          <a:bodyPr>
            <a:normAutofit/>
          </a:bodyPr>
          <a:lstStyle/>
          <a:p>
            <a:r>
              <a:rPr lang="en-US" dirty="0" smtClean="0"/>
              <a:t>Somatic cells have 23 pairs of chromosomes (46 total) after each round of cell division</a:t>
            </a:r>
          </a:p>
          <a:p>
            <a:r>
              <a:rPr lang="en-US" dirty="0" smtClean="0"/>
              <a:t>After dividing, one </a:t>
            </a:r>
            <a:r>
              <a:rPr lang="en-US" u="sng" dirty="0" smtClean="0"/>
              <a:t>diploid</a:t>
            </a:r>
            <a:r>
              <a:rPr lang="en-US" dirty="0" smtClean="0"/>
              <a:t> mitotic parent cell produces two diploid daughter cells</a:t>
            </a:r>
          </a:p>
          <a:p>
            <a:r>
              <a:rPr lang="en-US" dirty="0" smtClean="0"/>
              <a:t>A diploid cell has two copies of each chromosome</a:t>
            </a:r>
            <a:endParaRPr lang="en-US" dirty="0"/>
          </a:p>
        </p:txBody>
      </p:sp>
      <p:pic>
        <p:nvPicPr>
          <p:cNvPr id="2050" name="Picture 2" descr="Mitosis  illustrated in cells with six chromos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98" y="4144962"/>
            <a:ext cx="8458203" cy="19812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077892"/>
            <a:ext cx="9144000" cy="507831"/>
          </a:xfrm>
          <a:prstGeom prst="rect">
            <a:avLst/>
          </a:prstGeom>
          <a:noFill/>
        </p:spPr>
        <p:txBody>
          <a:bodyPr wrap="square" rtlCol="0">
            <a:spAutoFit/>
          </a:bodyPr>
          <a:lstStyle/>
          <a:p>
            <a:r>
              <a:rPr lang="en-US" sz="2700" dirty="0" smtClean="0"/>
              <a:t>Why did scientists organize the process of mitosis into phases?</a:t>
            </a:r>
            <a:endParaRPr lang="en-US" sz="2700" dirty="0"/>
          </a:p>
        </p:txBody>
      </p:sp>
    </p:spTree>
    <p:extLst>
      <p:ext uri="{BB962C8B-B14F-4D97-AF65-F5344CB8AC3E}">
        <p14:creationId xmlns:p14="http://schemas.microsoft.com/office/powerpoint/2010/main" val="32824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Mitosis Projects!</a:t>
            </a:r>
            <a:endParaRPr lang="en-US" dirty="0"/>
          </a:p>
        </p:txBody>
      </p:sp>
      <p:sp>
        <p:nvSpPr>
          <p:cNvPr id="3" name="Rectangle 2"/>
          <p:cNvSpPr/>
          <p:nvPr/>
        </p:nvSpPr>
        <p:spPr>
          <a:xfrm>
            <a:off x="1295400" y="1676400"/>
            <a:ext cx="7010400" cy="4524315"/>
          </a:xfrm>
          <a:prstGeom prst="rect">
            <a:avLst/>
          </a:prstGeom>
        </p:spPr>
        <p:txBody>
          <a:bodyPr wrap="square">
            <a:spAutoFit/>
          </a:bodyPr>
          <a:lstStyle/>
          <a:p>
            <a:pPr fontAlgn="base">
              <a:buFont typeface="+mj-lt"/>
              <a:buAutoNum type="arabicPeriod"/>
            </a:pPr>
            <a:r>
              <a:rPr lang="en-US" sz="2400" u="sng" dirty="0">
                <a:solidFill>
                  <a:srgbClr val="24890D"/>
                </a:solidFill>
                <a:latin typeface="inherit"/>
                <a:hlinkClick r:id="rId2"/>
              </a:rPr>
              <a:t>Mitochondrial replication</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3"/>
              </a:rPr>
              <a:t>Chloroplast replication</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4"/>
              </a:rPr>
              <a:t>Binary fission in bacteria</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5"/>
              </a:rPr>
              <a:t>Muscle growth and repair</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6"/>
              </a:rPr>
              <a:t>Epigenetics and regulation of gene expression</a:t>
            </a:r>
            <a:endParaRPr lang="en-US" sz="2400" dirty="0">
              <a:solidFill>
                <a:srgbClr val="2B2B2B"/>
              </a:solidFill>
              <a:latin typeface="inherit"/>
            </a:endParaRPr>
          </a:p>
          <a:p>
            <a:pPr fontAlgn="base">
              <a:buFont typeface="+mj-lt"/>
              <a:buAutoNum type="arabicPeriod"/>
            </a:pPr>
            <a:r>
              <a:rPr lang="en-US" sz="2400" u="sng" dirty="0" err="1">
                <a:solidFill>
                  <a:srgbClr val="24890D"/>
                </a:solidFill>
                <a:latin typeface="inherit"/>
                <a:hlinkClick r:id="rId7"/>
              </a:rPr>
              <a:t>Homeobox</a:t>
            </a:r>
            <a:r>
              <a:rPr lang="en-US" sz="2400" u="sng" dirty="0">
                <a:solidFill>
                  <a:srgbClr val="24890D"/>
                </a:solidFill>
                <a:latin typeface="inherit"/>
                <a:hlinkClick r:id="rId7"/>
              </a:rPr>
              <a:t> genes in embryogenesis</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8"/>
              </a:rPr>
              <a:t>Limb regeneration in newts and salamanders</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9"/>
              </a:rPr>
              <a:t>C. </a:t>
            </a:r>
            <a:r>
              <a:rPr lang="en-US" sz="2400" u="sng" dirty="0" err="1">
                <a:solidFill>
                  <a:srgbClr val="24890D"/>
                </a:solidFill>
                <a:latin typeface="inherit"/>
                <a:hlinkClick r:id="rId9"/>
              </a:rPr>
              <a:t>elegans</a:t>
            </a:r>
            <a:r>
              <a:rPr lang="en-US" sz="2400" u="sng" dirty="0">
                <a:solidFill>
                  <a:srgbClr val="24890D"/>
                </a:solidFill>
                <a:latin typeface="inherit"/>
                <a:hlinkClick r:id="rId9"/>
              </a:rPr>
              <a:t> cell fate mapping</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10"/>
              </a:rPr>
              <a:t>Cancer and metastasis</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11"/>
              </a:rPr>
              <a:t>The effect of smoking on lung cells</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12"/>
              </a:rPr>
              <a:t>The effect of alcohol on liver cells</a:t>
            </a:r>
            <a:endParaRPr lang="en-US" sz="2400" dirty="0">
              <a:solidFill>
                <a:srgbClr val="2B2B2B"/>
              </a:solidFill>
              <a:latin typeface="inherit"/>
            </a:endParaRPr>
          </a:p>
          <a:p>
            <a:pPr fontAlgn="base">
              <a:buFont typeface="+mj-lt"/>
              <a:buAutoNum type="arabicPeriod"/>
            </a:pPr>
            <a:r>
              <a:rPr lang="en-US" sz="2400" u="sng" dirty="0">
                <a:solidFill>
                  <a:srgbClr val="24890D"/>
                </a:solidFill>
                <a:latin typeface="inherit"/>
                <a:hlinkClick r:id="rId13"/>
              </a:rPr>
              <a:t>Retrovirus infection</a:t>
            </a:r>
            <a:endParaRPr lang="en-US" sz="2400" b="0" i="0" dirty="0">
              <a:solidFill>
                <a:srgbClr val="2B2B2B"/>
              </a:solidFill>
              <a:effectLst/>
              <a:latin typeface="inherit"/>
            </a:endParaRPr>
          </a:p>
        </p:txBody>
      </p:sp>
    </p:spTree>
    <p:extLst>
      <p:ext uri="{BB962C8B-B14F-4D97-AF65-F5344CB8AC3E}">
        <p14:creationId xmlns:p14="http://schemas.microsoft.com/office/powerpoint/2010/main" val="3355266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1250</TotalTime>
  <Words>278</Words>
  <Application>Microsoft Office PowerPoint</Application>
  <PresentationFormat>On-screen Show (4:3)</PresentationFormat>
  <Paragraphs>57</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inherit</vt:lpstr>
      <vt:lpstr>Office Theme</vt:lpstr>
      <vt:lpstr>Entry Task: Lab Notebook 3/16/15</vt:lpstr>
      <vt:lpstr>Our Road Map</vt:lpstr>
      <vt:lpstr>Zoom Out: Cell Division</vt:lpstr>
      <vt:lpstr>Chromosomes</vt:lpstr>
      <vt:lpstr>Replicated Chromosomes: Mitosis</vt:lpstr>
      <vt:lpstr>Somatic Cell Division: Mitosis</vt:lpstr>
      <vt:lpstr>Somatic Cell Division: Mitosis</vt:lpstr>
      <vt:lpstr>Mitosis Projects!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Genetics</dc:title>
  <dc:creator>Swart Family</dc:creator>
  <cp:lastModifiedBy>David Swart</cp:lastModifiedBy>
  <cp:revision>33</cp:revision>
  <dcterms:created xsi:type="dcterms:W3CDTF">2014-01-18T18:02:36Z</dcterms:created>
  <dcterms:modified xsi:type="dcterms:W3CDTF">2016-03-07T21:56:13Z</dcterms:modified>
</cp:coreProperties>
</file>