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04" y="-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95BF1-1984-2048-A693-864BAA176F02}" type="datetimeFigureOut">
              <a:rPr lang="en-US" smtClean="0"/>
              <a:t>6/11/15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8066BE-829C-5144-ABF4-A03BBAA9C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30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75FBD45-9679-154F-8CFE-1A10DE992469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A46AF2A-CE28-254A-A37F-3205516712A8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12A2A50-263F-C145-91DE-C4D0A72730BC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4A00EBE-ACF1-9B4C-9002-058E1DF5D7E8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E42A740-9AFC-8740-BD59-460FBCE260D2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44C4EC8-985D-134D-9499-AEB3314511A2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9260EF8-C085-8840-AE6D-CCB7586FBC69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B1A4CEB-1562-5246-899E-F24E6ECEB86E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3261274-32BA-6C44-B775-7654131F6458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03FE402-C17F-BB49-8ECF-88E0747388B2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AA2DEF3-9A3E-9C4B-AC3B-AE8697C69E9D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1E4649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253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20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8075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677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403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867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8237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1816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3417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813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29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1E4649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022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Living By 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Chemistry</a:t>
            </a:r>
            <a:b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</a:br>
            <a:r>
              <a:rPr lang="en-US" sz="2000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SECOND EDITION</a:t>
            </a:r>
            <a:endParaRPr lang="en-US" sz="2000" dirty="0">
              <a:latin typeface="Arial" charset="0"/>
              <a:ea typeface="ＭＳ Ｐゴシック" charset="0"/>
            </a:endParaRP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844798"/>
            <a:ext cx="6629400" cy="2895600"/>
          </a:xfrm>
        </p:spPr>
        <p:txBody>
          <a:bodyPr/>
          <a:lstStyle/>
          <a:p>
            <a:pPr marL="0" indent="0" eaLnBrk="1" hangingPunct="1"/>
            <a:r>
              <a:rPr lang="en-US" b="1" dirty="0">
                <a:solidFill>
                  <a:srgbClr val="0079A8"/>
                </a:solidFill>
                <a:ea typeface="ＭＳ Ｐゴシック" charset="0"/>
              </a:rPr>
              <a:t>Unit 3: WEATHER</a:t>
            </a:r>
          </a:p>
          <a:p>
            <a:pPr marL="0" indent="0" eaLnBrk="1" hangingPunct="1"/>
            <a:r>
              <a:rPr lang="en-US" dirty="0">
                <a:solidFill>
                  <a:srgbClr val="0079A8"/>
                </a:solidFill>
                <a:ea typeface="ＭＳ Ｐゴシック" charset="0"/>
              </a:rPr>
              <a:t>Phase Changes and Behavior of Gases</a:t>
            </a:r>
            <a:endParaRPr lang="en-US" sz="2000" dirty="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1978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Lesson </a:t>
            </a:r>
            <a:r>
              <a:rPr lang="en-US" dirty="0" smtClean="0">
                <a:latin typeface="Arial" charset="0"/>
                <a:ea typeface="ＭＳ Ｐゴシック" charset="0"/>
              </a:rPr>
              <a:t>54: </a:t>
            </a:r>
            <a:r>
              <a:rPr lang="en-US" dirty="0">
                <a:latin typeface="Arial" charset="0"/>
                <a:ea typeface="ＭＳ Ｐゴシック" charset="0"/>
              </a:rPr>
              <a:t>Sorry Charlie</a:t>
            </a:r>
            <a:endParaRPr lang="en-US" b="0" dirty="0">
              <a:solidFill>
                <a:schemeClr val="tx1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443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Charles</a:t>
            </a:r>
            <a:r>
              <a:rPr lang="ja-JP" altLang="en-US" b="1">
                <a:latin typeface="Palatino" charset="0"/>
                <a:ea typeface="ＭＳ Ｐゴシック" charset="0"/>
              </a:rPr>
              <a:t>’</a:t>
            </a:r>
            <a:r>
              <a:rPr lang="en-US" altLang="ja-JP" b="1">
                <a:latin typeface="Palatino" charset="0"/>
                <a:ea typeface="ＭＳ Ｐゴシック" charset="0"/>
              </a:rPr>
              <a:t>s Law</a:t>
            </a:r>
          </a:p>
          <a:p>
            <a:pPr marL="0" indent="0" eaLnBrk="1" hangingPunct="1"/>
            <a:endParaRPr lang="en-US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7307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ChemCatalyst</a:t>
            </a:r>
          </a:p>
        </p:txBody>
      </p:sp>
      <p:sp>
        <p:nvSpPr>
          <p:cNvPr id="1464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8862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A lava lamp contains a waxy substance and water, which do not mix, and a lightbulb at the base. As the bulb heats the waxy substance, it rises. Near the top of the lamp, the waxy substance cools and falls. Explain why this happens.</a:t>
            </a:r>
            <a:endParaRPr lang="en-US" sz="16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76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1484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can you predict the volume of a gas sample?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8906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1505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explain Charles</a:t>
            </a:r>
            <a:r>
              <a:rPr lang="ja-JP" altLang="en-US" sz="2400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>
                <a:latin typeface="Palatino" charset="0"/>
                <a:ea typeface="ＭＳ Ｐゴシック" charset="0"/>
              </a:rPr>
              <a:t>s law and use it to solve simple gas law problems involving volume and temperature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explain two methods for determining the volume of a gas if its temperature is known</a:t>
            </a: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176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Activity</a:t>
            </a:r>
          </a:p>
        </p:txBody>
      </p:sp>
      <p:sp>
        <p:nvSpPr>
          <p:cNvPr id="1525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Work in pairs.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2259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15462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2390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Charles</a:t>
            </a:r>
            <a:r>
              <a:rPr lang="ja-JP" altLang="en-US" sz="2400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>
                <a:latin typeface="Palatino" charset="0"/>
                <a:ea typeface="ＭＳ Ｐゴシック" charset="0"/>
              </a:rPr>
              <a:t>s law states that volume, </a:t>
            </a:r>
            <a:r>
              <a:rPr lang="en-US" altLang="ja-JP" sz="2400" i="1">
                <a:latin typeface="Palatino" charset="0"/>
                <a:ea typeface="ＭＳ Ｐゴシック" charset="0"/>
              </a:rPr>
              <a:t>V, </a:t>
            </a:r>
            <a:r>
              <a:rPr lang="en-US" altLang="ja-JP" sz="2400">
                <a:latin typeface="Palatino" charset="0"/>
                <a:ea typeface="ＭＳ Ｐゴシック" charset="0"/>
              </a:rPr>
              <a:t>is proportional to the Kelvin temperature, </a:t>
            </a:r>
            <a:r>
              <a:rPr lang="en-US" altLang="ja-JP" sz="2400" i="1">
                <a:latin typeface="Palatino" charset="0"/>
                <a:ea typeface="ＭＳ Ｐゴシック" charset="0"/>
              </a:rPr>
              <a:t>T.</a:t>
            </a:r>
          </a:p>
          <a:p>
            <a:pPr marL="0" indent="0" eaLnBrk="1" hangingPunct="1"/>
            <a:endParaRPr lang="en-US" sz="2400" b="1" i="1">
              <a:latin typeface="Arial" charset="0"/>
              <a:ea typeface="ＭＳ Ｐゴシック" charset="0"/>
            </a:endParaRPr>
          </a:p>
        </p:txBody>
      </p:sp>
      <p:pic>
        <p:nvPicPr>
          <p:cNvPr id="154627" name="Picture 6" descr="LBCTG_WEA_990_56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048000"/>
            <a:ext cx="4191000" cy="322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08343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1566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209800"/>
            <a:ext cx="7086600" cy="35814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 b="1">
                <a:latin typeface="Arial" charset="0"/>
                <a:ea typeface="ＭＳ Ｐゴシック" charset="0"/>
              </a:rPr>
              <a:t>Charles</a:t>
            </a:r>
            <a:r>
              <a:rPr lang="ja-JP" altLang="en-US" sz="2400" b="1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 b="1">
                <a:latin typeface="Arial" charset="0"/>
                <a:ea typeface="ＭＳ Ｐゴシック" charset="0"/>
              </a:rPr>
              <a:t>s law: </a:t>
            </a:r>
            <a:r>
              <a:rPr lang="en-US" altLang="ja-JP" sz="2400">
                <a:latin typeface="Arial" charset="0"/>
                <a:ea typeface="ＭＳ Ｐゴシック" charset="0"/>
              </a:rPr>
              <a:t>For a given sample of gas at a certain pressure, the volume of gas is directly proportional to its Kelvin temperature.</a:t>
            </a:r>
            <a:endParaRPr lang="en-US" altLang="ja-JP" sz="2400" b="1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12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proportionality constant, </a:t>
            </a:r>
            <a:r>
              <a:rPr lang="en-US" sz="2400" i="1">
                <a:latin typeface="Palatino" charset="0"/>
                <a:ea typeface="ＭＳ Ｐゴシック" charset="0"/>
              </a:rPr>
              <a:t>k, </a:t>
            </a:r>
            <a:r>
              <a:rPr lang="en-US" sz="2400">
                <a:latin typeface="Palatino" charset="0"/>
                <a:ea typeface="ＭＳ Ｐゴシック" charset="0"/>
              </a:rPr>
              <a:t>indicates how much the volume of a gas changes per kelvin.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10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Because volume is proportional to temperature, the graph of volume versus temperature for a gas sample is a straight line that goes through the origin, (0, 0).</a:t>
            </a:r>
            <a:endParaRPr lang="en-US" sz="2000">
              <a:latin typeface="Palatino" charset="0"/>
              <a:ea typeface="ＭＳ Ｐゴシック" charset="0"/>
            </a:endParaRPr>
          </a:p>
        </p:txBody>
      </p:sp>
      <p:sp>
        <p:nvSpPr>
          <p:cNvPr id="156675" name="AutoShape 4"/>
          <p:cNvSpPr>
            <a:spLocks noChangeArrowheads="1"/>
          </p:cNvSpPr>
          <p:nvPr/>
        </p:nvSpPr>
        <p:spPr bwMode="auto">
          <a:xfrm>
            <a:off x="1143000" y="2133600"/>
            <a:ext cx="6781800" cy="12192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9020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158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9342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Hot air rises because it is less dense than cooler air.</a:t>
            </a:r>
            <a:endParaRPr lang="en-US">
              <a:solidFill>
                <a:srgbClr val="0000FF"/>
              </a:solidFill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957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69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914400"/>
            <a:ext cx="7391400" cy="914400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160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676400"/>
            <a:ext cx="7239000" cy="41910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How can you predict the volume of a gas sample?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You can use the proportionality constant to calculate the volume of a gas sample at any temperature if the temperature is in kelvins and the amount of gas and the gas pressure don</a:t>
            </a:r>
            <a:r>
              <a:rPr lang="ja-JP" altLang="en-US" sz="2400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>
                <a:latin typeface="Palatino" charset="0"/>
                <a:ea typeface="ＭＳ Ｐゴシック" charset="0"/>
              </a:rPr>
              <a:t>t change: </a:t>
            </a:r>
            <a:r>
              <a:rPr lang="en-US" altLang="ja-JP" sz="2400" i="1">
                <a:latin typeface="Palatino" charset="0"/>
                <a:ea typeface="ＭＳ Ｐゴシック" charset="0"/>
              </a:rPr>
              <a:t>V </a:t>
            </a:r>
            <a:r>
              <a:rPr lang="en-US" altLang="ja-JP" sz="2400">
                <a:latin typeface="Palatino" charset="0"/>
                <a:ea typeface="ＭＳ Ｐゴシック" charset="0"/>
              </a:rPr>
              <a:t>= </a:t>
            </a:r>
            <a:r>
              <a:rPr lang="en-US" altLang="ja-JP" sz="2400" i="1">
                <a:latin typeface="Palatino" charset="0"/>
                <a:ea typeface="ＭＳ Ｐゴシック" charset="0"/>
              </a:rPr>
              <a:t>kT</a:t>
            </a:r>
            <a:r>
              <a:rPr lang="en-US" altLang="ja-JP" sz="2400">
                <a:latin typeface="Palatino" charset="0"/>
                <a:ea typeface="ＭＳ Ｐゴシック" charset="0"/>
              </a:rPr>
              <a:t>. This is known as Charles</a:t>
            </a:r>
            <a:r>
              <a:rPr lang="ja-JP" altLang="en-US" sz="2400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>
                <a:latin typeface="Palatino" charset="0"/>
                <a:ea typeface="ＭＳ Ｐゴシック" charset="0"/>
              </a:rPr>
              <a:t>s law.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proportionality constant, </a:t>
            </a:r>
            <a:r>
              <a:rPr lang="en-US" sz="2400" i="1">
                <a:latin typeface="Palatino" charset="0"/>
                <a:ea typeface="ＭＳ Ｐゴシック" charset="0"/>
              </a:rPr>
              <a:t>k, </a:t>
            </a:r>
            <a:r>
              <a:rPr lang="en-US" sz="2400">
                <a:latin typeface="Palatino" charset="0"/>
                <a:ea typeface="ＭＳ Ｐゴシック" charset="0"/>
              </a:rPr>
              <a:t>depends on the amount of gas in a sample and the pressure of the gas.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 As the temperature increases, the volume of a gas sample increases and the density of the gas decreases. This is why warmer gas rises above cooler gas.</a:t>
            </a:r>
            <a:endParaRPr lang="en-US" sz="2400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9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2246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7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Check</a:t>
            </a:r>
            <a:r>
              <a:rPr lang="en-US" smtClean="0">
                <a:latin typeface="Arial" charset="0"/>
                <a:ea typeface="ＭＳ Ｐゴシック" charset="0"/>
              </a:rPr>
              <a:t>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1628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276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A sample of gas has a volume of 120 L at a temperature of 40 °C. The temperature drops to –10 °C. If nothing else changes, what is the new volume of the gas?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9904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418</Words>
  <Application>Microsoft Macintosh PowerPoint</Application>
  <PresentationFormat>On-screen Show (4:3)</PresentationFormat>
  <Paragraphs>42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Blank Presentation</vt:lpstr>
      <vt:lpstr>Living By Chemistry SECOND EDITION</vt:lpstr>
      <vt:lpstr>Lesson 54: Sorry Charlie</vt:lpstr>
      <vt:lpstr>ChemCatalyst</vt:lpstr>
      <vt:lpstr>Key Question</vt:lpstr>
      <vt:lpstr>You will be able to:</vt:lpstr>
      <vt:lpstr>Prepare for the Activity</vt:lpstr>
      <vt:lpstr>Discussion Notes</vt:lpstr>
      <vt:lpstr>Discussion Notes (cont.)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54: Sorry Charlie</dc:title>
  <dc:creator>Matthew Belford</dc:creator>
  <cp:lastModifiedBy>Jeffrey Dowling</cp:lastModifiedBy>
  <cp:revision>4</cp:revision>
  <dcterms:created xsi:type="dcterms:W3CDTF">2014-12-05T21:53:22Z</dcterms:created>
  <dcterms:modified xsi:type="dcterms:W3CDTF">2015-06-11T17:01:43Z</dcterms:modified>
</cp:coreProperties>
</file>