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1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080"/>
    <a:srgbClr val="8BA6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04" y="-6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E47804-6A3D-344E-BD53-0227BA7F6575}" type="datetimeFigureOut">
              <a:rPr lang="en-US" smtClean="0"/>
              <a:t>6/11/15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FE58D2-C6D2-CE4B-9C07-111D7D0BA3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264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75FBD45-9679-154F-8CFE-1A10DE992469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CB654CC-A563-BA4A-BAC4-33AD4EF384E2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BA22F48-B0C4-CE4E-922A-58C8EBC54A5E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6B3E74B-D7F1-934D-B823-96DB244D0D56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6E2F5D9-2956-B243-B7C4-5783EC06A666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3C26E52-630E-8B4B-A5A6-7AE79A543379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5802AE1-6597-0F4B-8AFB-5F0687BA19AE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137452E-75E1-ED4B-BA12-63E9744B7E86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84E2D1C-E4CB-9F4C-8456-F21F7C120083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0371CBB-4084-B24E-AC99-A0238B1A2DD2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571CDE4-3AE3-334A-B581-D91208CD53F6}" type="slidenum">
              <a:rPr lang="en-US" sz="1200">
                <a:solidFill>
                  <a:prstClr val="black"/>
                </a:solidFill>
              </a:rPr>
              <a:pPr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B777CE1-7D2B-EF4F-A865-9134A336A19A}" type="slidenum">
              <a:rPr lang="en-US" sz="1200">
                <a:solidFill>
                  <a:prstClr val="black"/>
                </a:solidFill>
              </a:rPr>
              <a:pPr/>
              <a:t>12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BE7F4D0-26BB-D74A-8788-0AC811A8F8D0}" type="slidenum">
              <a:rPr lang="en-US" sz="1200">
                <a:solidFill>
                  <a:prstClr val="black"/>
                </a:solidFill>
              </a:rPr>
              <a:pPr/>
              <a:t>13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8B4A50B-9DC2-C641-9059-EC7FFFFF3840}" type="slidenum">
              <a:rPr lang="en-US" sz="1200">
                <a:solidFill>
                  <a:prstClr val="black"/>
                </a:solidFill>
              </a:rPr>
              <a:pPr/>
              <a:t>14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62C09C6-542A-DB44-B7E0-EAEF972EC7D3}" type="slidenum">
              <a:rPr lang="en-US" sz="1200">
                <a:solidFill>
                  <a:prstClr val="black"/>
                </a:solidFill>
              </a:rPr>
              <a:pPr/>
              <a:t>15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F847C79-868F-0940-8C75-BD9148964BD1}" type="slidenum">
              <a:rPr lang="en-US" sz="1200">
                <a:solidFill>
                  <a:prstClr val="black"/>
                </a:solidFill>
              </a:rPr>
              <a:pPr/>
              <a:t>16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67A8D26-ED5E-7F4D-966E-8226E0190FBB}" type="slidenum">
              <a:rPr lang="en-US" sz="1200">
                <a:solidFill>
                  <a:prstClr val="black"/>
                </a:solidFill>
              </a:rPr>
              <a:pPr/>
              <a:t>17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F6A47AD-84EF-FD4E-A1D0-22334274D58F}" type="slidenum">
              <a:rPr lang="en-US" sz="1200">
                <a:solidFill>
                  <a:prstClr val="black"/>
                </a:solidFill>
              </a:rPr>
              <a:pPr/>
              <a:t>18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1BB770A-B658-4044-8F75-64394CA5E569}" type="slidenum">
              <a:rPr lang="en-US" sz="1200">
                <a:solidFill>
                  <a:prstClr val="black"/>
                </a:solidFill>
              </a:rPr>
              <a:pPr/>
              <a:t>19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" name="Rectangle 12"/>
          <p:cNvSpPr>
            <a:spLocks noChangeArrowheads="1"/>
          </p:cNvSpPr>
          <p:nvPr userDrawn="1"/>
        </p:nvSpPr>
        <p:spPr bwMode="auto">
          <a:xfrm>
            <a:off x="-384" y="-368"/>
            <a:ext cx="9144000" cy="6858000"/>
          </a:xfrm>
          <a:prstGeom prst="rect">
            <a:avLst/>
          </a:prstGeom>
          <a:solidFill>
            <a:schemeClr val="accent1">
              <a:lumMod val="25000"/>
            </a:schemeClr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" name="Rounded Rectangle 10"/>
          <p:cNvSpPr>
            <a:spLocks noChangeArrowheads="1"/>
          </p:cNvSpPr>
          <p:nvPr userDrawn="1"/>
        </p:nvSpPr>
        <p:spPr bwMode="auto">
          <a:xfrm>
            <a:off x="456816" y="456832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146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189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29552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81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537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334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132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1574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5156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692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667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" name="Rectangle 12"/>
          <p:cNvSpPr>
            <a:spLocks noChangeArrowheads="1"/>
          </p:cNvSpPr>
          <p:nvPr userDrawn="1"/>
        </p:nvSpPr>
        <p:spPr bwMode="auto">
          <a:xfrm>
            <a:off x="-384" y="18728"/>
            <a:ext cx="9144000" cy="6858000"/>
          </a:xfrm>
          <a:prstGeom prst="rect">
            <a:avLst/>
          </a:prstGeom>
          <a:solidFill>
            <a:schemeClr val="accent1">
              <a:lumMod val="25000"/>
            </a:schemeClr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" name="Rounded Rectangle 10"/>
          <p:cNvSpPr>
            <a:spLocks noChangeArrowheads="1"/>
          </p:cNvSpPr>
          <p:nvPr userDrawn="1"/>
        </p:nvSpPr>
        <p:spPr bwMode="auto">
          <a:xfrm>
            <a:off x="456816" y="475928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017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19200"/>
            <a:ext cx="6291263" cy="1600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Living By </a:t>
            </a:r>
            <a:r>
              <a:rPr lang="en-US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  <a:t>Chemistry</a:t>
            </a:r>
            <a:br>
              <a:rPr lang="en-US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</a:br>
            <a:r>
              <a:rPr lang="en-US" sz="2000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  <a:t>SECOND EDITION</a:t>
            </a:r>
            <a:endParaRPr lang="en-US" sz="2000" dirty="0">
              <a:latin typeface="Arial" charset="0"/>
              <a:ea typeface="ＭＳ Ｐゴシック" charset="0"/>
            </a:endParaRPr>
          </a:p>
        </p:txBody>
      </p:sp>
      <p:sp>
        <p:nvSpPr>
          <p:cNvPr id="512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844798"/>
            <a:ext cx="6629400" cy="2895600"/>
          </a:xfrm>
        </p:spPr>
        <p:txBody>
          <a:bodyPr/>
          <a:lstStyle/>
          <a:p>
            <a:pPr marL="0" indent="0" eaLnBrk="1" hangingPunct="1"/>
            <a:r>
              <a:rPr lang="en-US" b="1" dirty="0">
                <a:solidFill>
                  <a:srgbClr val="0079A8"/>
                </a:solidFill>
                <a:ea typeface="ＭＳ Ｐゴシック" charset="0"/>
              </a:rPr>
              <a:t>Unit 3: WEATHER</a:t>
            </a:r>
          </a:p>
          <a:p>
            <a:pPr marL="0" indent="0" eaLnBrk="1" hangingPunct="1"/>
            <a:r>
              <a:rPr lang="en-US" dirty="0">
                <a:solidFill>
                  <a:srgbClr val="0079A8"/>
                </a:solidFill>
                <a:ea typeface="ＭＳ Ｐゴシック" charset="0"/>
              </a:rPr>
              <a:t>Phase Changes and Behavior of Gases</a:t>
            </a:r>
            <a:endParaRPr lang="en-US" sz="2000" dirty="0">
              <a:solidFill>
                <a:srgbClr val="D2931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59813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990600"/>
            <a:ext cx="7391400" cy="914400"/>
          </a:xfrm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In this unit you will learn:</a:t>
            </a:r>
          </a:p>
        </p:txBody>
      </p:sp>
      <p:sp>
        <p:nvSpPr>
          <p:cNvPr id="71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05000"/>
            <a:ext cx="7162800" cy="4038600"/>
          </a:xfrm>
        </p:spPr>
        <p:txBody>
          <a:bodyPr/>
          <a:lstStyle/>
          <a:p>
            <a:pPr marL="457200" indent="-457200" eaLnBrk="1" hangingPunct="1">
              <a:buFontTx/>
              <a:buChar char="•"/>
            </a:pPr>
            <a:r>
              <a:rPr lang="en-US">
                <a:latin typeface="Palatino" charset="0"/>
                <a:ea typeface="ＭＳ Ｐゴシック" charset="0"/>
              </a:rPr>
              <a:t>about proportional relationships</a:t>
            </a:r>
          </a:p>
          <a:p>
            <a:pPr marL="457200" indent="-457200" eaLnBrk="1" hangingPunct="1">
              <a:buFontTx/>
              <a:buChar char="•"/>
            </a:pPr>
            <a:r>
              <a:rPr lang="en-US">
                <a:latin typeface="Palatino" charset="0"/>
                <a:ea typeface="ＭＳ Ｐゴシック" charset="0"/>
              </a:rPr>
              <a:t>about temperature scales and how thermometers work</a:t>
            </a:r>
          </a:p>
          <a:p>
            <a:pPr marL="457200" indent="-457200" eaLnBrk="1" hangingPunct="1">
              <a:buFontTx/>
              <a:buChar char="•"/>
            </a:pPr>
            <a:r>
              <a:rPr lang="en-US">
                <a:latin typeface="Palatino" charset="0"/>
                <a:ea typeface="ＭＳ Ｐゴシック" charset="0"/>
              </a:rPr>
              <a:t>the effects of changing temperature, pressure, and volume on matter</a:t>
            </a:r>
          </a:p>
          <a:p>
            <a:pPr marL="457200" indent="-457200" eaLnBrk="1" hangingPunct="1">
              <a:buFontTx/>
              <a:buChar char="•"/>
            </a:pPr>
            <a:r>
              <a:rPr lang="en-US">
                <a:latin typeface="Palatino" charset="0"/>
                <a:ea typeface="ＭＳ Ｐゴシック" charset="0"/>
              </a:rPr>
              <a:t>about the behavior of gases</a:t>
            </a:r>
          </a:p>
          <a:p>
            <a:pPr marL="457200" indent="-457200" eaLnBrk="1" hangingPunct="1">
              <a:buFontTx/>
              <a:buChar char="•"/>
            </a:pPr>
            <a:r>
              <a:rPr lang="en-US">
                <a:latin typeface="Palatino" charset="0"/>
                <a:ea typeface="ＭＳ Ｐゴシック" charset="0"/>
              </a:rPr>
              <a:t>how to read weather maps and make weather predictions</a:t>
            </a:r>
            <a:endParaRPr lang="en-US">
              <a:latin typeface="Minion Pr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15276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</a:rPr>
              <a:t>Lesson </a:t>
            </a:r>
            <a:r>
              <a:rPr lang="en-US" dirty="0" smtClean="0">
                <a:latin typeface="Arial" charset="0"/>
                <a:ea typeface="ＭＳ Ｐゴシック" charset="0"/>
              </a:rPr>
              <a:t>49: </a:t>
            </a:r>
            <a:r>
              <a:rPr lang="en-US" dirty="0">
                <a:latin typeface="Arial" charset="0"/>
                <a:ea typeface="ＭＳ Ｐゴシック" charset="0"/>
              </a:rPr>
              <a:t>Weather or Not</a:t>
            </a:r>
          </a:p>
        </p:txBody>
      </p:sp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Weather Science</a:t>
            </a:r>
          </a:p>
        </p:txBody>
      </p:sp>
    </p:spTree>
    <p:extLst>
      <p:ext uri="{BB962C8B-B14F-4D97-AF65-F5344CB8AC3E}">
        <p14:creationId xmlns:p14="http://schemas.microsoft.com/office/powerpoint/2010/main" val="34668136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ChemCatalyst</a:t>
            </a:r>
          </a:p>
        </p:txBody>
      </p:sp>
      <p:sp>
        <p:nvSpPr>
          <p:cNvPr id="133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05000"/>
            <a:ext cx="6858000" cy="4038600"/>
          </a:xfrm>
        </p:spPr>
        <p:txBody>
          <a:bodyPr/>
          <a:lstStyle/>
          <a:p>
            <a:pPr marL="0" indent="0" eaLnBrk="1" hangingPunct="1"/>
            <a:r>
              <a:rPr lang="en-US" sz="2000">
                <a:latin typeface="Palatino" charset="0"/>
                <a:ea typeface="ＭＳ Ｐゴシック" charset="0"/>
              </a:rPr>
              <a:t>The table gives the current weather conditions in Miami, Florida (shown on the weather map in the following slide with a star). Predict the weather for later today. Indicate whether you think the current conditions will increase, decrease, or stay the same. Explain your reasoning.</a:t>
            </a:r>
          </a:p>
          <a:p>
            <a:pPr marL="0" indent="0" eaLnBrk="1" hangingPunct="1"/>
            <a:endParaRPr lang="en-US" sz="12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1800">
                <a:latin typeface="Arial" charset="0"/>
                <a:ea typeface="ＭＳ Ｐゴシック" charset="0"/>
              </a:rPr>
              <a:t>Current Conditions at 1:30 P.M. in Miami, Florida</a:t>
            </a:r>
            <a:endParaRPr lang="en-US" sz="2400">
              <a:latin typeface="Palatino" charset="0"/>
              <a:ea typeface="ＭＳ Ｐゴシック" charset="0"/>
            </a:endParaRPr>
          </a:p>
        </p:txBody>
      </p:sp>
      <p:graphicFrame>
        <p:nvGraphicFramePr>
          <p:cNvPr id="39962" name="Group 26"/>
          <p:cNvGraphicFramePr>
            <a:graphicFrameLocks noGrp="1"/>
          </p:cNvGraphicFramePr>
          <p:nvPr/>
        </p:nvGraphicFramePr>
        <p:xfrm>
          <a:off x="1371600" y="4064000"/>
          <a:ext cx="6629400" cy="1958977"/>
        </p:xfrm>
        <a:graphic>
          <a:graphicData uri="http://schemas.openxmlformats.org/drawingml/2006/table">
            <a:tbl>
              <a:tblPr/>
              <a:tblGrid>
                <a:gridCol w="1981200"/>
                <a:gridCol w="4648200"/>
              </a:tblGrid>
              <a:tr h="3658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Temperature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82°F / 27.8°C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8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Pressure 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29.95 in.Hg, falling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8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Fronts	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Cold front to pass through today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54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Conditions 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Mostly cloudy, wind gusts up to 30 mph NW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8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Humidity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71%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8826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ChemCatalyst (cont.)</a:t>
            </a:r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05000"/>
            <a:ext cx="6934200" cy="41148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Weather map for October 27, 2008:</a:t>
            </a:r>
            <a:endParaRPr lang="en-US">
              <a:latin typeface="Times New Roman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Palatino" charset="0"/>
              <a:ea typeface="ＭＳ Ｐゴシック" charset="0"/>
            </a:endParaRPr>
          </a:p>
        </p:txBody>
      </p:sp>
      <p:pic>
        <p:nvPicPr>
          <p:cNvPr id="15363" name="Picture 27" descr="LBCTG_WEA_990_49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459038"/>
            <a:ext cx="5410200" cy="3713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37366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Key Question</a:t>
            </a:r>
          </a:p>
        </p:txBody>
      </p:sp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What causes the weather?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35950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You will be able to:</a:t>
            </a:r>
          </a:p>
        </p:txBody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explain the phenomenon of weather in general terms</a:t>
            </a:r>
          </a:p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list the variables meteorologists study or measure in order to predict the weather</a:t>
            </a:r>
          </a:p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describe the basic components of a weather map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64354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Prepare for the Activity</a:t>
            </a:r>
          </a:p>
        </p:txBody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Work in groups of four.</a:t>
            </a:r>
            <a:endParaRPr lang="en-US" sz="2400">
              <a:latin typeface="Times New Roman" charset="0"/>
              <a:ea typeface="ＭＳ Ｐゴシック" charset="0"/>
            </a:endParaRPr>
          </a:p>
          <a:p>
            <a:pPr marL="0" indent="0" eaLnBrk="1" hangingPunct="1"/>
            <a:endParaRPr lang="en-US" sz="2400" b="1">
              <a:latin typeface="Arial" charset="0"/>
              <a:ea typeface="ＭＳ Ｐゴシック" charset="0"/>
            </a:endParaRPr>
          </a:p>
          <a:p>
            <a:pPr marL="0" indent="0" eaLnBrk="1" hangingPunct="1"/>
            <a:r>
              <a:rPr lang="en-US" sz="2400" b="1">
                <a:latin typeface="Arial" charset="0"/>
                <a:ea typeface="ＭＳ Ｐゴシック" charset="0"/>
              </a:rPr>
              <a:t>Weather: </a:t>
            </a:r>
            <a:r>
              <a:rPr lang="en-US" sz="2400">
                <a:latin typeface="Arial" charset="0"/>
                <a:ea typeface="ＭＳ Ｐゴシック" charset="0"/>
              </a:rPr>
              <a:t>The state of the atmosphere in a region over a short period of time. Weather is the result of the interaction among Earth, the atmosphere, water, and the Sun. It refers to clouds, winds, temperature, and rainfall or snowfall.</a:t>
            </a:r>
            <a:endParaRPr lang="en-US">
              <a:latin typeface="Palatino" charset="0"/>
              <a:ea typeface="ＭＳ Ｐゴシック" charset="0"/>
            </a:endParaRPr>
          </a:p>
        </p:txBody>
      </p:sp>
      <p:sp>
        <p:nvSpPr>
          <p:cNvPr id="21507" name="AutoShape 4"/>
          <p:cNvSpPr>
            <a:spLocks noChangeArrowheads="1"/>
          </p:cNvSpPr>
          <p:nvPr/>
        </p:nvSpPr>
        <p:spPr bwMode="auto">
          <a:xfrm>
            <a:off x="1143000" y="2895600"/>
            <a:ext cx="7315200" cy="22098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30478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</a:t>
            </a:r>
          </a:p>
        </p:txBody>
      </p:sp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866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Several factors affect the weather in North America.</a:t>
            </a: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• jet stream</a:t>
            </a: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• temperature</a:t>
            </a: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• cloud cover</a:t>
            </a: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• fronts</a:t>
            </a: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• precipitation</a:t>
            </a: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• pressure</a:t>
            </a:r>
            <a:endParaRPr lang="en-US" b="1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4612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86600" cy="3657600"/>
          </a:xfrm>
        </p:spPr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Jet stream</a:t>
            </a:r>
          </a:p>
        </p:txBody>
      </p:sp>
      <p:pic>
        <p:nvPicPr>
          <p:cNvPr id="25603" name="Picture 5" descr="LBCSE_941_03_0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63" b="9845"/>
          <a:stretch>
            <a:fillRect/>
          </a:stretch>
        </p:blipFill>
        <p:spPr bwMode="auto">
          <a:xfrm>
            <a:off x="1905000" y="2590800"/>
            <a:ext cx="5334000" cy="349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16291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86600" cy="3657600"/>
          </a:xfrm>
        </p:spPr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Temperature highs in degrees Fahrenheit</a:t>
            </a:r>
          </a:p>
        </p:txBody>
      </p:sp>
      <p:pic>
        <p:nvPicPr>
          <p:cNvPr id="27651" name="Picture 4" descr="LBCSE_941_03_0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38" b="8247"/>
          <a:stretch>
            <a:fillRect/>
          </a:stretch>
        </p:blipFill>
        <p:spPr bwMode="auto">
          <a:xfrm>
            <a:off x="1981200" y="2590800"/>
            <a:ext cx="5257800" cy="342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45707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86600" cy="3657600"/>
          </a:xfrm>
        </p:spPr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Cloud cover</a:t>
            </a:r>
          </a:p>
        </p:txBody>
      </p:sp>
      <p:pic>
        <p:nvPicPr>
          <p:cNvPr id="29699" name="Picture 5" descr="LBCSE_941_03_0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85" b="9894"/>
          <a:stretch>
            <a:fillRect/>
          </a:stretch>
        </p:blipFill>
        <p:spPr bwMode="auto">
          <a:xfrm>
            <a:off x="1752600" y="2663825"/>
            <a:ext cx="5638800" cy="348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12014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86600" cy="3657600"/>
          </a:xfrm>
        </p:spPr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Fronts</a:t>
            </a:r>
          </a:p>
        </p:txBody>
      </p:sp>
      <p:pic>
        <p:nvPicPr>
          <p:cNvPr id="31747" name="Picture 5" descr="LBCSE_941_03_0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37" b="10655"/>
          <a:stretch>
            <a:fillRect/>
          </a:stretch>
        </p:blipFill>
        <p:spPr bwMode="auto">
          <a:xfrm>
            <a:off x="1828800" y="2667000"/>
            <a:ext cx="5562600" cy="337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92317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86600" cy="3657600"/>
          </a:xfrm>
        </p:spPr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Precipitation: rain and snow</a:t>
            </a:r>
          </a:p>
        </p:txBody>
      </p:sp>
      <p:pic>
        <p:nvPicPr>
          <p:cNvPr id="33795" name="Picture 5" descr="LBCSE_941_03_00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02" b="7983"/>
          <a:stretch>
            <a:fillRect/>
          </a:stretch>
        </p:blipFill>
        <p:spPr bwMode="auto">
          <a:xfrm>
            <a:off x="1752600" y="2590800"/>
            <a:ext cx="5867400" cy="356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39320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86600" cy="3657600"/>
          </a:xfrm>
        </p:spPr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Air pressure highs and lows</a:t>
            </a:r>
          </a:p>
        </p:txBody>
      </p:sp>
      <p:pic>
        <p:nvPicPr>
          <p:cNvPr id="35843" name="Picture 5" descr="LBCSE_941_03_00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80" b="9894"/>
          <a:stretch>
            <a:fillRect/>
          </a:stretch>
        </p:blipFill>
        <p:spPr bwMode="auto">
          <a:xfrm>
            <a:off x="2057400" y="2667000"/>
            <a:ext cx="5410200" cy="341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209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86600" cy="36576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There are connections between the different maps.</a:t>
            </a:r>
          </a:p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The precipitation map is most closely associated with low-pressure areas and with weather fronts of all kinds.</a:t>
            </a:r>
          </a:p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The curves of the jet stream map generally match the curves of the temperature maps.</a:t>
            </a:r>
          </a:p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The lows on the air pressure map are associated with the warm and cold fronts.</a:t>
            </a:r>
          </a:p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Rain requires clouds overhead. However, the presence of clouds does not necessarily mean precipitation.</a:t>
            </a:r>
            <a:endParaRPr lang="en-US" sz="2400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400" b="1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66380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399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86600" cy="3657600"/>
          </a:xfrm>
        </p:spPr>
        <p:txBody>
          <a:bodyPr/>
          <a:lstStyle/>
          <a:p>
            <a:pPr marL="0" indent="0" eaLnBrk="1" hangingPunct="1"/>
            <a:r>
              <a:rPr lang="en-US">
                <a:latin typeface="Palatino" charset="0"/>
                <a:ea typeface="ＭＳ Ｐゴシック" charset="0"/>
              </a:rPr>
              <a:t>In the jet stream, air moves swiftly from west to east across the United States.</a:t>
            </a:r>
            <a:endParaRPr lang="en-US">
              <a:latin typeface="Times New Roman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400" b="1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695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Wrap Up</a:t>
            </a:r>
          </a:p>
        </p:txBody>
      </p:sp>
      <p:sp>
        <p:nvSpPr>
          <p:cNvPr id="419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315200" cy="39624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What causes the weather?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Weather consists of precipitation, clouds, winds, and temperature changes.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Weather is the result of interaction among Earth, the atmosphere, water, and the Sun.</a:t>
            </a:r>
            <a:endParaRPr lang="en-US" sz="2400">
              <a:solidFill>
                <a:srgbClr val="0000FF"/>
              </a:solidFill>
              <a:latin typeface="Palatino" charset="0"/>
              <a:ea typeface="ＭＳ Ｐゴシック" charset="0"/>
            </a:endParaRP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The jet stream, temperature, cloud cover, weather fronts, precipitation, and air pressure are variables that are all tracked by meteorologists in order to forecast the weather.</a:t>
            </a:r>
          </a:p>
        </p:txBody>
      </p:sp>
    </p:spTree>
    <p:extLst>
      <p:ext uri="{BB962C8B-B14F-4D97-AF65-F5344CB8AC3E}">
        <p14:creationId xmlns:p14="http://schemas.microsoft.com/office/powerpoint/2010/main" val="7861132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Check</a:t>
            </a:r>
            <a:r>
              <a:rPr lang="en-US" smtClean="0">
                <a:latin typeface="Arial" charset="0"/>
                <a:ea typeface="ＭＳ Ｐゴシック" charset="0"/>
              </a:rPr>
              <a:t>-In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440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781800" cy="3276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What do weather maps keep track of? How do they help meteorologists?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b="1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34032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573</Words>
  <Application>Microsoft Macintosh PowerPoint</Application>
  <PresentationFormat>On-screen Show (4:3)</PresentationFormat>
  <Paragraphs>91</Paragraphs>
  <Slides>19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Blank Presentation</vt:lpstr>
      <vt:lpstr>Living By Chemistry SECOND EDITION</vt:lpstr>
      <vt:lpstr>In this unit you will learn:</vt:lpstr>
      <vt:lpstr>Lesson 49: Weather or Not</vt:lpstr>
      <vt:lpstr>ChemCatalyst</vt:lpstr>
      <vt:lpstr>ChemCatalyst (cont.)</vt:lpstr>
      <vt:lpstr>Key Question</vt:lpstr>
      <vt:lpstr>You will be able to:</vt:lpstr>
      <vt:lpstr>Prepare for the Activity</vt:lpstr>
      <vt:lpstr>Discussion Notes</vt:lpstr>
      <vt:lpstr>Discussion Notes (cont.)</vt:lpstr>
      <vt:lpstr>Discussion Notes (cont.)</vt:lpstr>
      <vt:lpstr>Discussion Notes (cont.)</vt:lpstr>
      <vt:lpstr>Discussion Notes (cont.)</vt:lpstr>
      <vt:lpstr>Discussion Notes (cont.)</vt:lpstr>
      <vt:lpstr>Discussion Notes (cont.)</vt:lpstr>
      <vt:lpstr>Discussion Notes (cont.)</vt:lpstr>
      <vt:lpstr>Discussion Notes (cont.)</vt:lpstr>
      <vt:lpstr>Wrap Up</vt:lpstr>
      <vt:lpstr>Check-In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Living By Chemistry</dc:title>
  <dc:creator>Matthew Belford</dc:creator>
  <cp:lastModifiedBy>Jeffrey Dowling</cp:lastModifiedBy>
  <cp:revision>9</cp:revision>
  <dcterms:created xsi:type="dcterms:W3CDTF">2014-12-05T21:51:24Z</dcterms:created>
  <dcterms:modified xsi:type="dcterms:W3CDTF">2015-06-11T16:54:05Z</dcterms:modified>
</cp:coreProperties>
</file>