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-104" y="-6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handoutMaster" Target="handoutMasters/handout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0C208A-4EAA-D545-AD54-6F80A90EE123}" type="datetimeFigureOut">
              <a:rPr lang="en-US" smtClean="0"/>
              <a:t>6/10/15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024A04-6063-C84C-88B2-8E84B54C5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4668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1FD11C-B27E-EC41-A5F0-704DB13C6271}" type="datetimeFigureOut">
              <a:rPr lang="en-US" smtClean="0"/>
              <a:t>6/10/15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CD53F7-2337-BA41-AB1D-2B4DB8950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7960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A95A6BD-8DAE-D541-9959-5C040454C200}" type="slidenum">
              <a:rPr lang="en-US" sz="1200">
                <a:solidFill>
                  <a:prstClr val="black"/>
                </a:solidFill>
              </a:rPr>
              <a:pPr/>
              <a:t>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66D2508-F81B-F14D-8389-E08865D3A5A4}" type="slidenum">
              <a:rPr lang="en-US" sz="1200">
                <a:solidFill>
                  <a:prstClr val="black"/>
                </a:solidFill>
              </a:rPr>
              <a:pPr/>
              <a:t>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3DAA940-4BA2-0448-B895-2BDD305EFEA1}" type="slidenum">
              <a:rPr lang="en-US" sz="1200">
                <a:solidFill>
                  <a:prstClr val="black"/>
                </a:solidFill>
              </a:rPr>
              <a:pPr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4D595E6-14FB-B84A-A20D-29EE3F8ADCD8}" type="slidenum">
              <a:rPr lang="en-US" sz="1200">
                <a:solidFill>
                  <a:prstClr val="black"/>
                </a:solidFill>
              </a:rPr>
              <a:pPr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FCC0225-0F49-3A4E-8DD3-8703731ADFCA}" type="slidenum">
              <a:rPr lang="en-US" sz="1200">
                <a:solidFill>
                  <a:prstClr val="black"/>
                </a:solidFill>
              </a:rPr>
              <a:pPr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BEB0D28-A041-694A-8AF8-6F45FCB32352}" type="slidenum">
              <a:rPr lang="en-US" sz="1200">
                <a:solidFill>
                  <a:prstClr val="black"/>
                </a:solidFill>
              </a:rPr>
              <a:pPr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166613E-BDB1-3F49-BCE6-F2694886DE24}" type="slidenum">
              <a:rPr lang="en-US" sz="1200">
                <a:solidFill>
                  <a:prstClr val="black"/>
                </a:solidFill>
              </a:rPr>
              <a:pPr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802D8DE-90B3-DD40-8676-12C9C161FEAB}" type="slidenum">
              <a:rPr lang="en-US" sz="1200">
                <a:solidFill>
                  <a:prstClr val="black"/>
                </a:solidFill>
              </a:rPr>
              <a:pPr/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CE370703-6ADB-9B47-BF7B-2F7244CE336C}" type="slidenum">
              <a:rPr lang="en-US" sz="1200">
                <a:solidFill>
                  <a:prstClr val="black"/>
                </a:solidFill>
              </a:rPr>
              <a:pPr/>
              <a:t>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143479C-3FBE-1F4B-AD3C-007CB5F68749}" type="slidenum">
              <a:rPr lang="en-US" sz="1200">
                <a:solidFill>
                  <a:prstClr val="black"/>
                </a:solidFill>
              </a:rPr>
              <a:pPr/>
              <a:t>10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450245"/>
          </a:solidFill>
          <a:ln w="9525">
            <a:solidFill>
              <a:srgbClr val="000000"/>
            </a:solidFill>
            <a:round/>
            <a:headEnd/>
            <a:tailEnd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AutoShape 15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AutoShape 16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162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305" name="Rectangle 17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295400"/>
            <a:ext cx="75438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2306" name="Rectangle 1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48000"/>
            <a:ext cx="6400800" cy="6096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8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070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6354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81253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682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060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847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0733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82140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2722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830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066800"/>
            <a:ext cx="184785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066800"/>
            <a:ext cx="539115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358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450245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AutoShape 40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8" name="AutoShape 41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AutoShape 42">
            <a:hlinkClick r:id="" action="ppaction://hlinkshowjump?jump=first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77724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43"/>
          <p:cNvSpPr>
            <a:spLocks noChangeShapeType="1"/>
          </p:cNvSpPr>
          <p:nvPr userDrawn="1"/>
        </p:nvSpPr>
        <p:spPr bwMode="auto">
          <a:xfrm>
            <a:off x="7772400" y="6553200"/>
            <a:ext cx="0" cy="152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Text Box 44"/>
          <p:cNvSpPr txBox="1">
            <a:spLocks noChangeArrowheads="1"/>
          </p:cNvSpPr>
          <p:nvPr userDrawn="1"/>
        </p:nvSpPr>
        <p:spPr bwMode="auto">
          <a:xfrm>
            <a:off x="1371600" y="1143000"/>
            <a:ext cx="693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33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066800"/>
            <a:ext cx="7391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133600"/>
            <a:ext cx="716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Box 47"/>
          <p:cNvSpPr txBox="1">
            <a:spLocks noChangeArrowheads="1"/>
          </p:cNvSpPr>
          <p:nvPr userDrawn="1"/>
        </p:nvSpPr>
        <p:spPr bwMode="auto">
          <a:xfrm>
            <a:off x="3200400" y="6629400"/>
            <a:ext cx="2133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2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303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jpeg"/><Relationship Id="rId5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1219200"/>
            <a:ext cx="6291263" cy="16002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dirty="0">
                <a:solidFill>
                  <a:schemeClr val="tx2"/>
                </a:solidFill>
                <a:latin typeface="Arial" charset="0"/>
                <a:ea typeface="ＭＳ Ｐゴシック" charset="0"/>
              </a:rPr>
              <a:t>Living By </a:t>
            </a:r>
            <a:r>
              <a:rPr lang="en-US" dirty="0" smtClean="0">
                <a:solidFill>
                  <a:schemeClr val="tx2"/>
                </a:solidFill>
                <a:latin typeface="Arial" charset="0"/>
                <a:ea typeface="ＭＳ Ｐゴシック" charset="0"/>
              </a:rPr>
              <a:t>Chemistry</a:t>
            </a:r>
            <a:br>
              <a:rPr lang="en-US" dirty="0" smtClean="0">
                <a:solidFill>
                  <a:schemeClr val="tx2"/>
                </a:solidFill>
                <a:latin typeface="Arial" charset="0"/>
                <a:ea typeface="ＭＳ Ｐゴシック" charset="0"/>
              </a:rPr>
            </a:br>
            <a:r>
              <a:rPr lang="en-US" sz="2000" dirty="0" smtClean="0">
                <a:solidFill>
                  <a:schemeClr val="tx2"/>
                </a:solidFill>
                <a:latin typeface="Arial" charset="0"/>
                <a:ea typeface="ＭＳ Ｐゴシック" charset="0"/>
              </a:rPr>
              <a:t>SECOND EDITION</a:t>
            </a:r>
            <a:endParaRPr lang="en-US" sz="2000" dirty="0">
              <a:latin typeface="Arial" charset="0"/>
              <a:ea typeface="ＭＳ Ｐゴシック" charset="0"/>
            </a:endParaRPr>
          </a:p>
        </p:txBody>
      </p:sp>
      <p:sp>
        <p:nvSpPr>
          <p:cNvPr id="512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2785532"/>
            <a:ext cx="6629400" cy="2895600"/>
          </a:xfrm>
        </p:spPr>
        <p:txBody>
          <a:bodyPr/>
          <a:lstStyle/>
          <a:p>
            <a:pPr marL="0" indent="0" eaLnBrk="1" hangingPunct="1"/>
            <a:r>
              <a:rPr lang="en-US" b="1" dirty="0">
                <a:solidFill>
                  <a:srgbClr val="A32561"/>
                </a:solidFill>
                <a:ea typeface="ＭＳ Ｐゴシック" charset="0"/>
              </a:rPr>
              <a:t>Unit 2: SMELLS</a:t>
            </a:r>
          </a:p>
          <a:p>
            <a:pPr marL="0" indent="0" eaLnBrk="1" hangingPunct="1"/>
            <a:r>
              <a:rPr lang="en-US" dirty="0">
                <a:solidFill>
                  <a:srgbClr val="A32561"/>
                </a:solidFill>
                <a:ea typeface="ＭＳ Ｐゴシック" charset="0"/>
              </a:rPr>
              <a:t>Molecular Structure and Properties</a:t>
            </a:r>
            <a:endParaRPr lang="en-US" sz="2000" dirty="0">
              <a:solidFill>
                <a:srgbClr val="D2931F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30202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1066800"/>
            <a:ext cx="7543800" cy="914400"/>
          </a:xfrm>
        </p:spPr>
        <p:txBody>
          <a:bodyPr/>
          <a:lstStyle/>
          <a:p>
            <a:pPr eaLnBrk="1" hangingPunct="1"/>
            <a:r>
              <a:rPr lang="en-US" sz="3500" dirty="0">
                <a:latin typeface="Arial" charset="0"/>
                <a:ea typeface="ＭＳ Ｐゴシック" charset="0"/>
              </a:rPr>
              <a:t>Lesson </a:t>
            </a:r>
            <a:r>
              <a:rPr lang="en-US" sz="3500" dirty="0" smtClean="0">
                <a:latin typeface="Arial" charset="0"/>
                <a:ea typeface="ＭＳ Ｐゴシック" charset="0"/>
              </a:rPr>
              <a:t>36: </a:t>
            </a:r>
            <a:r>
              <a:rPr lang="en-US" sz="3500" dirty="0">
                <a:latin typeface="Arial" charset="0"/>
                <a:ea typeface="ＭＳ Ｐゴシック" charset="0"/>
              </a:rPr>
              <a:t>New Smells, New Ideas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921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Ball-and-Stick Models</a:t>
            </a:r>
          </a:p>
        </p:txBody>
      </p:sp>
    </p:spTree>
    <p:extLst>
      <p:ext uri="{BB962C8B-B14F-4D97-AF65-F5344CB8AC3E}">
        <p14:creationId xmlns:p14="http://schemas.microsoft.com/office/powerpoint/2010/main" val="852610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ChemCatalyst</a:t>
            </a:r>
          </a:p>
        </p:txBody>
      </p:sp>
      <p:sp>
        <p:nvSpPr>
          <p:cNvPr id="112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981200"/>
            <a:ext cx="6781800" cy="38862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Do you think any of these molecules will smell similar? What evidence do you have to support your prediction? </a:t>
            </a:r>
          </a:p>
        </p:txBody>
      </p:sp>
      <p:sp>
        <p:nvSpPr>
          <p:cNvPr id="11267" name="Rectangle 5"/>
          <p:cNvSpPr>
            <a:spLocks noChangeArrowheads="1"/>
          </p:cNvSpPr>
          <p:nvPr/>
        </p:nvSpPr>
        <p:spPr bwMode="auto">
          <a:xfrm>
            <a:off x="1600200" y="4572000"/>
            <a:ext cx="2743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914400" fontAlgn="base">
              <a:spcBef>
                <a:spcPct val="2000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latin typeface="Palatino" charset="0"/>
                <a:ea typeface="ＭＳ Ｐゴシック" charset="0"/>
                <a:cs typeface="ＭＳ Ｐゴシック" charset="0"/>
              </a:rPr>
              <a:t>citronellol 		C</a:t>
            </a:r>
            <a:r>
              <a:rPr lang="en-US" sz="1400" baseline="-25000">
                <a:solidFill>
                  <a:srgbClr val="000000"/>
                </a:solidFill>
                <a:latin typeface="Palatino" charset="0"/>
                <a:ea typeface="ＭＳ Ｐゴシック" charset="0"/>
                <a:cs typeface="ＭＳ Ｐゴシック" charset="0"/>
              </a:rPr>
              <a:t>10</a:t>
            </a:r>
            <a:r>
              <a:rPr lang="en-US" sz="1400">
                <a:solidFill>
                  <a:srgbClr val="000000"/>
                </a:solidFill>
                <a:latin typeface="Palatino" charset="0"/>
                <a:ea typeface="ＭＳ Ｐゴシック" charset="0"/>
                <a:cs typeface="ＭＳ Ｐゴシック" charset="0"/>
              </a:rPr>
              <a:t>H</a:t>
            </a:r>
            <a:r>
              <a:rPr lang="en-US" sz="1400" baseline="-25000">
                <a:solidFill>
                  <a:srgbClr val="000000"/>
                </a:solidFill>
                <a:latin typeface="Palatino" charset="0"/>
                <a:ea typeface="ＭＳ Ｐゴシック" charset="0"/>
                <a:cs typeface="ＭＳ Ｐゴシック" charset="0"/>
              </a:rPr>
              <a:t>20</a:t>
            </a:r>
            <a:r>
              <a:rPr lang="en-US" sz="1400">
                <a:solidFill>
                  <a:srgbClr val="000000"/>
                </a:solidFill>
                <a:latin typeface="Palatino" charset="0"/>
                <a:ea typeface="ＭＳ Ｐゴシック" charset="0"/>
                <a:cs typeface="ＭＳ Ｐゴシック" charset="0"/>
              </a:rPr>
              <a:t>O</a:t>
            </a:r>
            <a:endParaRPr lang="en-US" sz="2800">
              <a:solidFill>
                <a:srgbClr val="000000"/>
              </a:solidFill>
              <a:latin typeface="Palatino" charset="0"/>
              <a:ea typeface="ＭＳ Ｐゴシック" charset="0"/>
              <a:cs typeface="ＭＳ Ｐゴシック" charset="0"/>
            </a:endParaRPr>
          </a:p>
          <a:p>
            <a:pPr defTabSz="914400" fontAlgn="base">
              <a:spcBef>
                <a:spcPct val="2000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Palatino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1268" name="Picture 6" descr="LBCTG_SME_989_2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505200"/>
            <a:ext cx="2897188" cy="105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9" name="Rectangle 7"/>
          <p:cNvSpPr>
            <a:spLocks noChangeArrowheads="1"/>
          </p:cNvSpPr>
          <p:nvPr/>
        </p:nvSpPr>
        <p:spPr bwMode="auto">
          <a:xfrm>
            <a:off x="3124200" y="6019800"/>
            <a:ext cx="2743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9144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latin typeface="Palatino" charset="0"/>
                <a:ea typeface="ＭＳ Ｐゴシック" charset="0"/>
                <a:cs typeface="ＭＳ Ｐゴシック" charset="0"/>
              </a:rPr>
              <a:t>geraniol 		C</a:t>
            </a:r>
            <a:r>
              <a:rPr lang="en-US" sz="1400" baseline="-25000">
                <a:solidFill>
                  <a:srgbClr val="000000"/>
                </a:solidFill>
                <a:latin typeface="Palatino" charset="0"/>
                <a:ea typeface="ＭＳ Ｐゴシック" charset="0"/>
                <a:cs typeface="ＭＳ Ｐゴシック" charset="0"/>
              </a:rPr>
              <a:t>10</a:t>
            </a:r>
            <a:r>
              <a:rPr lang="en-US" sz="1400">
                <a:solidFill>
                  <a:srgbClr val="000000"/>
                </a:solidFill>
                <a:latin typeface="Palatino" charset="0"/>
                <a:ea typeface="ＭＳ Ｐゴシック" charset="0"/>
                <a:cs typeface="ＭＳ Ｐゴシック" charset="0"/>
              </a:rPr>
              <a:t>H</a:t>
            </a:r>
            <a:r>
              <a:rPr lang="en-US" sz="1400" baseline="-25000">
                <a:solidFill>
                  <a:srgbClr val="000000"/>
                </a:solidFill>
                <a:latin typeface="Palatino" charset="0"/>
                <a:ea typeface="ＭＳ Ｐゴシック" charset="0"/>
                <a:cs typeface="ＭＳ Ｐゴシック" charset="0"/>
              </a:rPr>
              <a:t>18</a:t>
            </a:r>
            <a:r>
              <a:rPr lang="en-US" sz="1400">
                <a:solidFill>
                  <a:srgbClr val="000000"/>
                </a:solidFill>
                <a:latin typeface="Palatino" charset="0"/>
                <a:ea typeface="ＭＳ Ｐゴシック" charset="0"/>
                <a:cs typeface="ＭＳ Ｐゴシック" charset="0"/>
              </a:rPr>
              <a:t>O</a:t>
            </a:r>
            <a:endParaRPr lang="en-US" sz="2800">
              <a:solidFill>
                <a:srgbClr val="000000"/>
              </a:solidFill>
              <a:latin typeface="Palatino" charset="0"/>
              <a:ea typeface="ＭＳ Ｐゴシック" charset="0"/>
              <a:cs typeface="ＭＳ Ｐゴシック" charset="0"/>
            </a:endParaRPr>
          </a:p>
          <a:p>
            <a:pPr defTabSz="9144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Palatino" charset="0"/>
              <a:ea typeface="ＭＳ Ｐゴシック" charset="0"/>
              <a:cs typeface="ＭＳ Ｐゴシック" charset="0"/>
            </a:endParaRPr>
          </a:p>
          <a:p>
            <a:pPr defTabSz="9144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Palatino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1270" name="Picture 8" descr="LBCTG_SME_989_2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5029200"/>
            <a:ext cx="2820988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1" name="Rectangle 9"/>
          <p:cNvSpPr>
            <a:spLocks noChangeArrowheads="1"/>
          </p:cNvSpPr>
          <p:nvPr/>
        </p:nvSpPr>
        <p:spPr bwMode="auto">
          <a:xfrm>
            <a:off x="5029200" y="4572000"/>
            <a:ext cx="2743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9144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latin typeface="Palatino" charset="0"/>
                <a:ea typeface="ＭＳ Ｐゴシック" charset="0"/>
                <a:cs typeface="ＭＳ Ｐゴシック" charset="0"/>
              </a:rPr>
              <a:t>menthol		 C</a:t>
            </a:r>
            <a:r>
              <a:rPr lang="en-US" sz="1400" baseline="-25000">
                <a:solidFill>
                  <a:srgbClr val="000000"/>
                </a:solidFill>
                <a:latin typeface="Palatino" charset="0"/>
                <a:ea typeface="ＭＳ Ｐゴシック" charset="0"/>
                <a:cs typeface="ＭＳ Ｐゴシック" charset="0"/>
              </a:rPr>
              <a:t>10</a:t>
            </a:r>
            <a:r>
              <a:rPr lang="en-US" sz="1400">
                <a:solidFill>
                  <a:srgbClr val="000000"/>
                </a:solidFill>
                <a:latin typeface="Palatino" charset="0"/>
                <a:ea typeface="ＭＳ Ｐゴシック" charset="0"/>
                <a:cs typeface="ＭＳ Ｐゴシック" charset="0"/>
              </a:rPr>
              <a:t>H</a:t>
            </a:r>
            <a:r>
              <a:rPr lang="en-US" sz="1400" baseline="-25000">
                <a:solidFill>
                  <a:srgbClr val="000000"/>
                </a:solidFill>
                <a:latin typeface="Palatino" charset="0"/>
                <a:ea typeface="ＭＳ Ｐゴシック" charset="0"/>
                <a:cs typeface="ＭＳ Ｐゴシック" charset="0"/>
              </a:rPr>
              <a:t>20</a:t>
            </a:r>
            <a:r>
              <a:rPr lang="en-US" sz="1400">
                <a:solidFill>
                  <a:srgbClr val="000000"/>
                </a:solidFill>
                <a:latin typeface="Palatino" charset="0"/>
                <a:ea typeface="ＭＳ Ｐゴシック" charset="0"/>
                <a:cs typeface="ＭＳ Ｐゴシック" charset="0"/>
              </a:rPr>
              <a:t>O</a:t>
            </a:r>
          </a:p>
        </p:txBody>
      </p:sp>
      <p:pic>
        <p:nvPicPr>
          <p:cNvPr id="11272" name="Picture 10" descr="LBCTG_SME_989_2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124200"/>
            <a:ext cx="1981200" cy="1414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34535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Key Question</a:t>
            </a:r>
          </a:p>
        </p:txBody>
      </p:sp>
      <p:sp>
        <p:nvSpPr>
          <p:cNvPr id="1331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What three-dimensional features of a molecule are important in predicting smell?</a:t>
            </a:r>
          </a:p>
        </p:txBody>
      </p:sp>
    </p:spTree>
    <p:extLst>
      <p:ext uri="{BB962C8B-B14F-4D97-AF65-F5344CB8AC3E}">
        <p14:creationId xmlns:p14="http://schemas.microsoft.com/office/powerpoint/2010/main" val="25797804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You will be able to:</a:t>
            </a:r>
          </a:p>
        </p:txBody>
      </p:sp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2133600"/>
            <a:ext cx="7086600" cy="3886200"/>
          </a:xfrm>
        </p:spPr>
        <p:txBody>
          <a:bodyPr/>
          <a:lstStyle/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visually interpret three-dimensional ball-and-stick molecular representations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translate between molecular models, molecular formulas, and structural formulas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describe connections between molecular properties and molecular structure</a:t>
            </a:r>
          </a:p>
        </p:txBody>
      </p:sp>
    </p:spTree>
    <p:extLst>
      <p:ext uri="{BB962C8B-B14F-4D97-AF65-F5344CB8AC3E}">
        <p14:creationId xmlns:p14="http://schemas.microsoft.com/office/powerpoint/2010/main" val="17343512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Prepare for the Activity</a:t>
            </a:r>
          </a:p>
        </p:txBody>
      </p:sp>
      <p:sp>
        <p:nvSpPr>
          <p:cNvPr id="1741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Work in groups of four.</a:t>
            </a:r>
          </a:p>
        </p:txBody>
      </p:sp>
    </p:spTree>
    <p:extLst>
      <p:ext uri="{BB962C8B-B14F-4D97-AF65-F5344CB8AC3E}">
        <p14:creationId xmlns:p14="http://schemas.microsoft.com/office/powerpoint/2010/main" val="35894583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</a:t>
            </a:r>
          </a:p>
        </p:txBody>
      </p:sp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Each molecule in the activity has a hydroxyl group (–OH) and is an alcohol, but the molecules do not all smell the same.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There are a number of similarities among those alcohols that smell similar.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85095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A ball-and-stick model shows the three- dimensional shape of a molecule.</a:t>
            </a:r>
            <a:r>
              <a:rPr lang="en-US" sz="2400" b="1">
                <a:latin typeface="Arial" charset="0"/>
                <a:ea typeface="ＭＳ Ｐゴシック" charset="0"/>
              </a:rPr>
              <a:t> </a:t>
            </a:r>
          </a:p>
          <a:p>
            <a:pPr marL="0" indent="0" eaLnBrk="1" hangingPunct="1">
              <a:lnSpc>
                <a:spcPct val="90000"/>
              </a:lnSpc>
            </a:pPr>
            <a:endParaRPr lang="en-US" sz="2400" b="1">
              <a:latin typeface="Arial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r>
              <a:rPr lang="en-US" sz="2400" b="1">
                <a:latin typeface="Arial" charset="0"/>
                <a:ea typeface="ＭＳ Ｐゴシック" charset="0"/>
              </a:rPr>
              <a:t>Ball-and-stick model</a:t>
            </a:r>
            <a:r>
              <a:rPr lang="en-US" sz="2400">
                <a:latin typeface="Arial" charset="0"/>
                <a:ea typeface="ＭＳ Ｐゴシック" charset="0"/>
              </a:rPr>
              <a:t>: A three-dimensional representation of a molecule that uses sticks to represent bonds and color-coded balls to represent atoms.</a:t>
            </a:r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It is hard to tell at this point whether the shape of a molecule is related to its smell.</a:t>
            </a:r>
          </a:p>
        </p:txBody>
      </p:sp>
      <p:sp>
        <p:nvSpPr>
          <p:cNvPr id="21507" name="AutoShape 4"/>
          <p:cNvSpPr>
            <a:spLocks noChangeArrowheads="1"/>
          </p:cNvSpPr>
          <p:nvPr/>
        </p:nvSpPr>
        <p:spPr bwMode="auto">
          <a:xfrm>
            <a:off x="1066800" y="3048000"/>
            <a:ext cx="7467600" cy="18288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3274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Wrap Up</a:t>
            </a:r>
          </a:p>
        </p:txBody>
      </p:sp>
      <p:sp>
        <p:nvSpPr>
          <p:cNvPr id="235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981200"/>
            <a:ext cx="7315200" cy="40386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What three-dimensional features of a molecule are important in predicting smell?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Molecular formula and functional group are not always sufficient information to predict the smell of a molecule accurately.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A ball-and-stick model is a three-dimensional representation of a molecule that shows us how the atoms are arranged in space in relationship to one another.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It appears that the smell of a compound may be related to its overall shape.</a:t>
            </a:r>
          </a:p>
          <a:p>
            <a:pPr marL="457200" lvl="1" indent="-342900" eaLnBrk="1" hangingPunct="1">
              <a:lnSpc>
                <a:spcPct val="90000"/>
              </a:lnSpc>
            </a:pPr>
            <a:endParaRPr lang="en-US" sz="20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13526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Check</a:t>
            </a:r>
            <a:r>
              <a:rPr lang="en-US" smtClean="0">
                <a:latin typeface="Arial" charset="0"/>
                <a:ea typeface="ＭＳ Ｐゴシック" charset="0"/>
              </a:rPr>
              <a:t>-In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5334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Predict the smells of these molecules.</a:t>
            </a:r>
          </a:p>
        </p:txBody>
      </p:sp>
      <p:graphicFrame>
        <p:nvGraphicFramePr>
          <p:cNvPr id="46167" name="Group 87"/>
          <p:cNvGraphicFramePr>
            <a:graphicFrameLocks noGrp="1"/>
          </p:cNvGraphicFramePr>
          <p:nvPr/>
        </p:nvGraphicFramePr>
        <p:xfrm>
          <a:off x="1752600" y="2743200"/>
          <a:ext cx="3438525" cy="1353120"/>
        </p:xfrm>
        <a:graphic>
          <a:graphicData uri="http://schemas.openxmlformats.org/drawingml/2006/table">
            <a:tbl>
              <a:tblPr/>
              <a:tblGrid>
                <a:gridCol w="3230261"/>
                <a:gridCol w="208264"/>
              </a:tblGrid>
              <a:tr h="4569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48" charset="0"/>
                          <a:ea typeface="ＭＳ Ｐゴシック" pitchFamily="48" charset="-128"/>
                        </a:rPr>
                        <a:t>1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48" charset="0"/>
                          <a:ea typeface="ＭＳ Ｐゴシック" pitchFamily="48" charset="-128"/>
                        </a:rPr>
                        <a:t>. Propyl butyrate</a:t>
                      </a:r>
                    </a:p>
                  </a:txBody>
                  <a:tcPr marL="91432" marR="91432" marT="45672" marB="45672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pitchFamily="48" charset="0"/>
                        <a:ea typeface="ＭＳ Ｐゴシック" pitchFamily="48" charset="-128"/>
                      </a:endParaRPr>
                    </a:p>
                  </a:txBody>
                  <a:tcPr marL="91432" marR="91432" marT="45672" marB="45672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956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48" charset="0"/>
                          <a:ea typeface="ＭＳ Ｐゴシック" pitchFamily="48" charset="-128"/>
                        </a:rPr>
                        <a:t>2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48" charset="0"/>
                          <a:ea typeface="ＭＳ Ｐゴシック" pitchFamily="48" charset="-128"/>
                        </a:rPr>
                        <a:t>. C</a:t>
                      </a:r>
                      <a:r>
                        <a:rPr kumimoji="0" lang="en-US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48" charset="0"/>
                          <a:ea typeface="ＭＳ Ｐゴシック" pitchFamily="48" charset="-128"/>
                        </a:rPr>
                        <a:t>6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48" charset="0"/>
                          <a:ea typeface="ＭＳ Ｐゴシック" pitchFamily="48" charset="-128"/>
                        </a:rPr>
                        <a:t>H</a:t>
                      </a:r>
                      <a:r>
                        <a:rPr kumimoji="0" lang="en-US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48" charset="0"/>
                          <a:ea typeface="ＭＳ Ｐゴシック" pitchFamily="48" charset="-128"/>
                        </a:rPr>
                        <a:t>14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48" charset="0"/>
                          <a:ea typeface="ＭＳ Ｐゴシック" pitchFamily="48" charset="-128"/>
                        </a:rPr>
                        <a:t>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48" charset="0"/>
                          <a:ea typeface="ＭＳ Ｐゴシック" pitchFamily="48" charset="-128"/>
                        </a:rPr>
                        <a:t>3. 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pitchFamily="48" charset="0"/>
                        <a:ea typeface="ＭＳ Ｐゴシック" pitchFamily="48" charset="-128"/>
                      </a:endParaRPr>
                    </a:p>
                  </a:txBody>
                  <a:tcPr marL="91432" marR="91432" marT="45672" marB="45672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pitchFamily="48" charset="0"/>
                        <a:ea typeface="ＭＳ Ｐゴシック" pitchFamily="48" charset="-128"/>
                      </a:endParaRPr>
                    </a:p>
                  </a:txBody>
                  <a:tcPr marL="91432" marR="91432" marT="45672" marB="45672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5608" name="Picture 85" descr="LBCTG_SME_989_22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3886200"/>
            <a:ext cx="5487988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073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Palatino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4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4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341</Words>
  <Application>Microsoft Macintosh PowerPoint</Application>
  <PresentationFormat>On-screen Show (4:3)</PresentationFormat>
  <Paragraphs>48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Blank Presentation</vt:lpstr>
      <vt:lpstr>Living By Chemistry SECOND EDITION</vt:lpstr>
      <vt:lpstr>Lesson 36: New Smells, New Ideas</vt:lpstr>
      <vt:lpstr>ChemCatalyst</vt:lpstr>
      <vt:lpstr>Key Question</vt:lpstr>
      <vt:lpstr>You will be able to:</vt:lpstr>
      <vt:lpstr>Prepare for the Activity</vt:lpstr>
      <vt:lpstr>Discussion Notes</vt:lpstr>
      <vt:lpstr>Discussion Notes (cont.)</vt:lpstr>
      <vt:lpstr>Wrap Up</vt:lpstr>
      <vt:lpstr>Check-In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Living By Chemistry</dc:title>
  <dc:creator>Matthew Belford</dc:creator>
  <cp:lastModifiedBy>Jeffrey Dowling</cp:lastModifiedBy>
  <cp:revision>6</cp:revision>
  <dcterms:created xsi:type="dcterms:W3CDTF">2014-12-05T21:27:57Z</dcterms:created>
  <dcterms:modified xsi:type="dcterms:W3CDTF">2015-06-10T22:59:15Z</dcterms:modified>
</cp:coreProperties>
</file>