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1"/>
  </p:notesMasterIdLst>
  <p:sldIdLst>
    <p:sldId id="264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-104" y="-6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FA2E18-AD57-4848-B4E7-EB69E327B11A}" type="datetimeFigureOut">
              <a:rPr lang="en-US" smtClean="0"/>
              <a:t>6/10/15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95EC41-8FB2-CC4C-A443-99D2A5E799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4182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9B79365-A238-FF48-A8EC-9C03ED428499}" type="slidenum">
              <a:rPr lang="en-US" sz="1200">
                <a:solidFill>
                  <a:prstClr val="black"/>
                </a:solidFill>
              </a:rPr>
              <a:pPr/>
              <a:t>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0984C4E-FB65-774F-8A90-D24F5E9A8A27}" type="slidenum">
              <a:rPr lang="en-US" sz="1200">
                <a:solidFill>
                  <a:prstClr val="black"/>
                </a:solidFill>
              </a:rPr>
              <a:pPr/>
              <a:t>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DFFCB9C-1E9C-EE41-947E-A3FA51B077A7}" type="slidenum">
              <a:rPr lang="en-US" sz="1200">
                <a:solidFill>
                  <a:prstClr val="black"/>
                </a:solidFill>
              </a:rPr>
              <a:pPr/>
              <a:t>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D120D04-7A75-7E4E-9391-563CC28E7AF1}" type="slidenum">
              <a:rPr lang="en-US" sz="1200">
                <a:solidFill>
                  <a:prstClr val="black"/>
                </a:solidFill>
              </a:rPr>
              <a:pPr/>
              <a:t>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45C6FFC-DDDB-F44B-A1FA-D75BEBB406E2}" type="slidenum">
              <a:rPr lang="en-US" sz="1200">
                <a:solidFill>
                  <a:prstClr val="black"/>
                </a:solidFill>
              </a:rPr>
              <a:pPr/>
              <a:t>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5565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348C0AF-4394-5043-9DF8-6AD5B04A95D8}" type="slidenum">
              <a:rPr lang="en-US" sz="1200">
                <a:solidFill>
                  <a:prstClr val="black"/>
                </a:solidFill>
              </a:rPr>
              <a:pPr/>
              <a:t>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5769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82391D3-9FE7-4B41-AF2D-DAAF14A4200F}" type="slidenum">
              <a:rPr lang="en-US" sz="1200">
                <a:solidFill>
                  <a:prstClr val="black"/>
                </a:solidFill>
              </a:rPr>
              <a:pPr/>
              <a:t>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1D3DB89-39B2-0A4F-A92B-12702F3773D4}" type="slidenum">
              <a:rPr lang="en-US" sz="1200">
                <a:solidFill>
                  <a:prstClr val="black"/>
                </a:solidFill>
              </a:rPr>
              <a:pPr/>
              <a:t>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6179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DA6E870-D44B-7048-8763-21B2CF319B87}" type="slidenum">
              <a:rPr lang="en-US" sz="1200">
                <a:solidFill>
                  <a:prstClr val="black"/>
                </a:solidFill>
              </a:rPr>
              <a:pPr/>
              <a:t>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6384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450245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AutoShape 17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AutoShape 18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162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307" name="Rectangle 19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295400"/>
            <a:ext cx="75438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2308" name="Rectangle 2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048000"/>
            <a:ext cx="6400800" cy="609600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8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618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362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01331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3009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316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350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3247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46704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989547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8084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1066800"/>
            <a:ext cx="184785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066800"/>
            <a:ext cx="539115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402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450245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AutoShape 12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AutoShape 13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8" name="AutoShape 14">
            <a:hlinkClick r:id="" action="ppaction://hlinkshowjump?jump=first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77724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Line 17"/>
          <p:cNvSpPr>
            <a:spLocks noChangeShapeType="1"/>
          </p:cNvSpPr>
          <p:nvPr userDrawn="1"/>
        </p:nvSpPr>
        <p:spPr bwMode="auto">
          <a:xfrm>
            <a:off x="7772400" y="6553200"/>
            <a:ext cx="0" cy="1524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Text Box 23"/>
          <p:cNvSpPr txBox="1">
            <a:spLocks noChangeArrowheads="1"/>
          </p:cNvSpPr>
          <p:nvPr userDrawn="1"/>
        </p:nvSpPr>
        <p:spPr bwMode="auto">
          <a:xfrm>
            <a:off x="1371600" y="1143000"/>
            <a:ext cx="693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33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066800"/>
            <a:ext cx="7391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4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2133600"/>
            <a:ext cx="7162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28"/>
          <p:cNvSpPr txBox="1">
            <a:spLocks noChangeArrowheads="1"/>
          </p:cNvSpPr>
          <p:nvPr userDrawn="1"/>
        </p:nvSpPr>
        <p:spPr bwMode="auto">
          <a:xfrm>
            <a:off x="3200400" y="6629400"/>
            <a:ext cx="2133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2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169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1219200"/>
            <a:ext cx="6291263" cy="16002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  <a:latin typeface="Arial" charset="0"/>
                <a:ea typeface="ＭＳ Ｐゴシック" charset="0"/>
              </a:rPr>
              <a:t>Living By </a:t>
            </a:r>
            <a:r>
              <a:rPr lang="en-US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  <a:t>Chemistry</a:t>
            </a:r>
            <a:br>
              <a:rPr lang="en-US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</a:br>
            <a:r>
              <a:rPr lang="en-US" sz="2000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  <a:t>SECOND </a:t>
            </a:r>
            <a:r>
              <a:rPr lang="en-US" sz="2000" dirty="0">
                <a:solidFill>
                  <a:schemeClr val="tx1"/>
                </a:solidFill>
                <a:latin typeface="Arial" charset="0"/>
                <a:ea typeface="ＭＳ Ｐゴシック" charset="0"/>
              </a:rPr>
              <a:t>EDITION</a:t>
            </a:r>
          </a:p>
        </p:txBody>
      </p:sp>
      <p:sp>
        <p:nvSpPr>
          <p:cNvPr id="512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95971" y="2743200"/>
            <a:ext cx="6629400" cy="2895600"/>
          </a:xfrm>
        </p:spPr>
        <p:txBody>
          <a:bodyPr/>
          <a:lstStyle/>
          <a:p>
            <a:pPr marL="0" indent="0" eaLnBrk="1" hangingPunct="1"/>
            <a:r>
              <a:rPr lang="en-US" b="1" dirty="0">
                <a:solidFill>
                  <a:srgbClr val="A32561"/>
                </a:solidFill>
                <a:ea typeface="ＭＳ Ｐゴシック" charset="0"/>
              </a:rPr>
              <a:t>Unit 2: SMELLS</a:t>
            </a:r>
          </a:p>
          <a:p>
            <a:pPr marL="0" indent="0" eaLnBrk="1" hangingPunct="1"/>
            <a:r>
              <a:rPr lang="en-US" dirty="0">
                <a:solidFill>
                  <a:srgbClr val="A32561"/>
                </a:solidFill>
                <a:ea typeface="ＭＳ Ｐゴシック" charset="0"/>
              </a:rPr>
              <a:t>Molecular Structure and Properties</a:t>
            </a:r>
            <a:endParaRPr lang="en-US" sz="2000" dirty="0">
              <a:solidFill>
                <a:srgbClr val="D2931F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61730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</a:rPr>
              <a:t>Lesson </a:t>
            </a:r>
            <a:r>
              <a:rPr lang="en-US" dirty="0" smtClean="0">
                <a:latin typeface="Arial" charset="0"/>
                <a:ea typeface="ＭＳ Ｐゴシック" charset="0"/>
              </a:rPr>
              <a:t>34: </a:t>
            </a:r>
            <a:r>
              <a:rPr lang="en-US" dirty="0">
                <a:latin typeface="Arial" charset="0"/>
                <a:ea typeface="ＭＳ Ｐゴシック" charset="0"/>
              </a:rPr>
              <a:t>Create a Smell</a:t>
            </a:r>
          </a:p>
        </p:txBody>
      </p:sp>
      <p:sp>
        <p:nvSpPr>
          <p:cNvPr id="14848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b="1">
                <a:latin typeface="Palatino" charset="0"/>
                <a:ea typeface="ＭＳ Ｐゴシック" charset="0"/>
              </a:rPr>
              <a:t>Ester Synthesis</a:t>
            </a:r>
          </a:p>
        </p:txBody>
      </p:sp>
    </p:spTree>
    <p:extLst>
      <p:ext uri="{BB962C8B-B14F-4D97-AF65-F5344CB8AC3E}">
        <p14:creationId xmlns:p14="http://schemas.microsoft.com/office/powerpoint/2010/main" val="11380263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ChemCatalyst</a:t>
            </a:r>
          </a:p>
        </p:txBody>
      </p:sp>
      <p:sp>
        <p:nvSpPr>
          <p:cNvPr id="1505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781800" cy="3886200"/>
          </a:xfrm>
        </p:spPr>
        <p:txBody>
          <a:bodyPr/>
          <a:lstStyle/>
          <a:p>
            <a:pPr eaLnBrk="1" hangingPunct="1"/>
            <a:r>
              <a:rPr lang="en-US" sz="2400">
                <a:latin typeface="Palatino" charset="0"/>
                <a:ea typeface="ＭＳ Ｐゴシック" charset="0"/>
              </a:rPr>
              <a:t>1. What are some of the starting ingredients you will be using in this lab?</a:t>
            </a:r>
          </a:p>
          <a:p>
            <a:pPr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eaLnBrk="1" hangingPunct="1"/>
            <a:r>
              <a:rPr lang="en-US" sz="2400">
                <a:latin typeface="Palatino" charset="0"/>
                <a:ea typeface="ＭＳ Ｐゴシック" charset="0"/>
              </a:rPr>
              <a:t>2. Name something you will be doing to the chemicals in this experiment.</a:t>
            </a:r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54687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Key Question</a:t>
            </a:r>
          </a:p>
        </p:txBody>
      </p:sp>
      <p:sp>
        <p:nvSpPr>
          <p:cNvPr id="15257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How can a molecule be changed into a different molecule by using chemistry?</a:t>
            </a:r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87459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You will be able to:</a:t>
            </a:r>
          </a:p>
        </p:txBody>
      </p:sp>
      <p:sp>
        <p:nvSpPr>
          <p:cNvPr id="15462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successfully complete a laboratory procedure to produce sweet-smelling esters</a:t>
            </a:r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51233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Prepare for the Lab</a:t>
            </a:r>
          </a:p>
        </p:txBody>
      </p:sp>
      <p:sp>
        <p:nvSpPr>
          <p:cNvPr id="1566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2133600"/>
            <a:ext cx="7162800" cy="38862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Work in pairs.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Everyone must wear safety goggles.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You will be using a hot plate (medium heat) to heat the ingredients. There should be no open flames, because several of the chemicals are flammable.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endParaRPr lang="en-US" sz="200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33809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Prepare for the Lab (cont.)</a:t>
            </a:r>
          </a:p>
        </p:txBody>
      </p:sp>
      <p:sp>
        <p:nvSpPr>
          <p:cNvPr id="15872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spcBef>
                <a:spcPct val="0"/>
              </a:spcBef>
            </a:pPr>
            <a:r>
              <a:rPr lang="en-US" sz="2400">
                <a:latin typeface="Palatino" charset="0"/>
                <a:ea typeface="ＭＳ Ｐゴシック" charset="0"/>
              </a:rPr>
              <a:t>Remember to waft the chemicals when you want to smell them. Some of the chemicals you are using smell very bad.</a:t>
            </a:r>
          </a:p>
          <a:p>
            <a:pPr marL="0" indent="0">
              <a:spcBef>
                <a:spcPct val="0"/>
              </a:spcBef>
            </a:pPr>
            <a:endParaRPr lang="en-US" sz="1000">
              <a:latin typeface="Palatino" charset="0"/>
              <a:ea typeface="ＭＳ Ｐゴシック" charset="0"/>
            </a:endParaRPr>
          </a:p>
          <a:p>
            <a:pPr marL="0" indent="0">
              <a:spcBef>
                <a:spcPct val="0"/>
              </a:spcBef>
            </a:pPr>
            <a:r>
              <a:rPr lang="en-US" sz="2400">
                <a:latin typeface="Palatino" charset="0"/>
                <a:ea typeface="ＭＳ Ｐゴシック" charset="0"/>
              </a:rPr>
              <a:t>All uncovered bottles of alcohols and esters should be kept far away from flames, because they are extremely flammable.</a:t>
            </a:r>
          </a:p>
          <a:p>
            <a:pPr marL="0" indent="0" eaLnBrk="1" hangingPunct="1"/>
            <a:endParaRPr lang="en-US" sz="100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Concentrated sulfuric acid will also be used in the reactions. It is very caustic and can burn the skin. Baking soda is available to neutralize any spills.</a:t>
            </a:r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8411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</a:t>
            </a:r>
          </a:p>
        </p:txBody>
      </p:sp>
      <p:sp>
        <p:nvSpPr>
          <p:cNvPr id="1607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In this lab you used chemistry to produce new molecules with new properties.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 b="1">
                <a:latin typeface="Arial" charset="0"/>
                <a:ea typeface="ＭＳ Ｐゴシック" charset="0"/>
              </a:rPr>
              <a:t>Synthesis:</a:t>
            </a:r>
            <a:r>
              <a:rPr lang="en-US" sz="2400">
                <a:latin typeface="Arial" charset="0"/>
                <a:ea typeface="ＭＳ Ｐゴシック" charset="0"/>
              </a:rPr>
              <a:t> The creation of specific compounds by chemists through controlled chemical reactions.</a:t>
            </a:r>
            <a:endParaRPr lang="en-US">
              <a:latin typeface="Palatino" charset="0"/>
              <a:ea typeface="ＭＳ Ｐゴシック" charset="0"/>
            </a:endParaRPr>
          </a:p>
        </p:txBody>
      </p:sp>
      <p:sp>
        <p:nvSpPr>
          <p:cNvPr id="160771" name="AutoShape 26"/>
          <p:cNvSpPr>
            <a:spLocks noChangeArrowheads="1"/>
          </p:cNvSpPr>
          <p:nvPr/>
        </p:nvSpPr>
        <p:spPr bwMode="auto">
          <a:xfrm>
            <a:off x="1143000" y="3657600"/>
            <a:ext cx="7391400" cy="10668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04939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Wrap Up</a:t>
            </a:r>
          </a:p>
        </p:txBody>
      </p:sp>
      <p:sp>
        <p:nvSpPr>
          <p:cNvPr id="1628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057400"/>
            <a:ext cx="7315200" cy="39624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How can a molecule be changed into a different molecule by using chemistry?</a:t>
            </a:r>
            <a:endParaRPr lang="en-US" sz="2400" b="1">
              <a:latin typeface="Palatino" charset="0"/>
              <a:ea typeface="ＭＳ Ｐゴシック" charset="0"/>
            </a:endParaRP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A chemical reaction is the process that results in chemical change, producing new compounds with new properties.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Two molecules with their own unique smells can combine to produce a new molecule with a different smell.</a:t>
            </a:r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65693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Palatino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4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48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305</Words>
  <Application>Microsoft Macintosh PowerPoint</Application>
  <PresentationFormat>On-screen Show (4:3)</PresentationFormat>
  <Paragraphs>43</Paragraphs>
  <Slides>9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Blank Presentation</vt:lpstr>
      <vt:lpstr>Living By Chemistry SECOND EDITION</vt:lpstr>
      <vt:lpstr>Lesson 34: Create a Smell</vt:lpstr>
      <vt:lpstr>ChemCatalyst</vt:lpstr>
      <vt:lpstr>Key Question</vt:lpstr>
      <vt:lpstr>You will be able to:</vt:lpstr>
      <vt:lpstr>Prepare for the Lab</vt:lpstr>
      <vt:lpstr>Prepare for the Lab (cont.)</vt:lpstr>
      <vt:lpstr>Discussion Notes</vt:lpstr>
      <vt:lpstr>Wrap Up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34: Create a Smell</dc:title>
  <dc:creator>Matthew Belford</dc:creator>
  <cp:lastModifiedBy>Jeffrey Dowling</cp:lastModifiedBy>
  <cp:revision>4</cp:revision>
  <dcterms:created xsi:type="dcterms:W3CDTF">2014-12-05T21:16:59Z</dcterms:created>
  <dcterms:modified xsi:type="dcterms:W3CDTF">2015-06-10T22:57:42Z</dcterms:modified>
</cp:coreProperties>
</file>