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27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8FBAF-0B0A-7642-BB00-7A35908BAEE5}" type="datetimeFigureOut">
              <a:rPr lang="en-US" smtClean="0"/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EC606-83FB-214C-A29F-FA7E5EB0D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40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9B79365-A238-FF48-A8EC-9C03ED428499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CE0C019-1855-FC4E-BFEE-F96BF9DAD6C4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E72B342-DED8-AC45-9F44-EAFEF4B33586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F5B34FA-DE3D-0445-8E84-E556D21B76AA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0B45C1D-8674-684B-9FC8-ABBCD789483F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E23673A-0378-CC4B-BBAD-8A838A6BBBA9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F9F22E9-A1E2-1A4D-B439-28D699CEB547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89F282C-93E3-4D4B-B4DC-3A687751DAD3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F4B8416-7AE8-E044-B819-CA80A90092F1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41DA8C2-B4F0-A545-94BD-35D8345C483B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54DD85-2E85-1749-9CD7-6754B75D5635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4E3EA86-691F-6D4A-A512-CDF8D8AE447E}" type="slidenum">
              <a:rPr lang="en-US" sz="1200">
                <a:solidFill>
                  <a:prstClr val="black"/>
                </a:solidFill>
              </a:rPr>
              <a:pPr/>
              <a:t>12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29B1B4A-ACC2-E546-9EBD-3BC2C7D63A2F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185B56D-7B66-054D-9D3E-94235E19BF1B}" type="slidenum">
              <a:rPr lang="en-US" sz="1200">
                <a:solidFill>
                  <a:prstClr val="black"/>
                </a:solidFill>
              </a:rPr>
              <a:pPr/>
              <a:t>14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0A896CB-9E50-1843-980E-655E5E96E33D}" type="slidenum">
              <a:rPr lang="en-US" sz="1200">
                <a:solidFill>
                  <a:prstClr val="black"/>
                </a:solidFill>
              </a:rPr>
              <a:pPr/>
              <a:t>15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BA0CB51-C9CD-A042-A91D-D7E52039229B}" type="slidenum">
              <a:rPr lang="en-US" sz="1200">
                <a:solidFill>
                  <a:prstClr val="black"/>
                </a:solidFill>
              </a:rPr>
              <a:pPr/>
              <a:t>16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AB0836F-F105-264C-A111-29905308EB5C}" type="slidenum">
              <a:rPr lang="en-US" sz="1200">
                <a:solidFill>
                  <a:prstClr val="black"/>
                </a:solidFill>
              </a:rPr>
              <a:pPr/>
              <a:t>17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0659634-BD91-EC45-955A-393B510EC2F5}" type="slidenum">
              <a:rPr lang="en-US" sz="1200">
                <a:solidFill>
                  <a:prstClr val="black"/>
                </a:solidFill>
              </a:rPr>
              <a:pPr/>
              <a:t>18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17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18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0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30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226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773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14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721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4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985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0356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7742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2097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158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398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50245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48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A32561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EDITION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95971" y="2743200"/>
            <a:ext cx="66294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A32561"/>
                </a:solidFill>
                <a:ea typeface="ＭＳ Ｐゴシック" charset="0"/>
              </a:rPr>
              <a:t>Unit 2: SMELLS</a:t>
            </a:r>
          </a:p>
          <a:p>
            <a:pPr marL="0" indent="0" eaLnBrk="1" hangingPunct="1"/>
            <a:r>
              <a:rPr lang="en-US" dirty="0">
                <a:solidFill>
                  <a:srgbClr val="A32561"/>
                </a:solidFill>
                <a:ea typeface="ＭＳ Ｐゴシック" charset="0"/>
              </a:rPr>
              <a:t>Molecular Structure and Properties</a:t>
            </a:r>
            <a:endParaRPr lang="en-US" sz="20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179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</a:t>
            </a:r>
            <a:r>
              <a:rPr lang="en-US" dirty="0" smtClean="0">
                <a:latin typeface="Arial" charset="0"/>
                <a:ea typeface="ＭＳ Ｐゴシック" charset="0"/>
              </a:rPr>
              <a:t>33: </a:t>
            </a:r>
            <a:r>
              <a:rPr lang="en-US" dirty="0">
                <a:latin typeface="Arial" charset="0"/>
                <a:ea typeface="ＭＳ Ｐゴシック" charset="0"/>
              </a:rPr>
              <a:t>Where</a:t>
            </a:r>
            <a:r>
              <a:rPr lang="ja-JP" altLang="en-US" dirty="0">
                <a:latin typeface="Arial" charset="0"/>
                <a:ea typeface="ＭＳ Ｐゴシック" charset="0"/>
              </a:rPr>
              <a:t>’</a:t>
            </a:r>
            <a:r>
              <a:rPr lang="en-US" altLang="ja-JP" dirty="0">
                <a:latin typeface="Arial" charset="0"/>
                <a:ea typeface="ＭＳ Ｐゴシック" charset="0"/>
              </a:rPr>
              <a:t>s the Fun?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136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Functional Groups</a:t>
            </a:r>
          </a:p>
        </p:txBody>
      </p:sp>
    </p:spTree>
    <p:extLst>
      <p:ext uri="{BB962C8B-B14F-4D97-AF65-F5344CB8AC3E}">
        <p14:creationId xmlns:p14="http://schemas.microsoft.com/office/powerpoint/2010/main" val="2654117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1157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Consider </a:t>
            </a:r>
            <a:r>
              <a:rPr lang="en-US" sz="2400" dirty="0" smtClean="0">
                <a:latin typeface="Palatino" charset="0"/>
                <a:ea typeface="ＭＳ Ｐゴシック" charset="0"/>
              </a:rPr>
              <a:t>the following compounds</a:t>
            </a:r>
            <a:r>
              <a:rPr lang="en-US" sz="2400" dirty="0">
                <a:latin typeface="Palatino" charset="0"/>
                <a:ea typeface="ＭＳ Ｐゴシック" charset="0"/>
              </a:rPr>
              <a:t>. List at least three differences and three similarities between the two molecules.</a:t>
            </a:r>
          </a:p>
          <a:p>
            <a:pPr marL="0" indent="0" eaLnBrk="1" hangingPunct="1"/>
            <a:endParaRPr lang="en-US" sz="2400" dirty="0">
              <a:latin typeface="Palatino" charset="0"/>
              <a:ea typeface="ＭＳ Ｐゴシック" charset="0"/>
            </a:endParaRPr>
          </a:p>
        </p:txBody>
      </p:sp>
      <p:pic>
        <p:nvPicPr>
          <p:cNvPr id="115715" name="Picture 6" descr="LBCTG_SME_989_1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67"/>
          <a:stretch>
            <a:fillRect/>
          </a:stretch>
        </p:blipFill>
        <p:spPr bwMode="auto">
          <a:xfrm>
            <a:off x="1600200" y="3886200"/>
            <a:ext cx="2551113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6" name="Picture 7" descr="LBCTG_SME_989_13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21"/>
          <a:stretch>
            <a:fillRect/>
          </a:stretch>
        </p:blipFill>
        <p:spPr bwMode="auto">
          <a:xfrm>
            <a:off x="4876800" y="3886200"/>
            <a:ext cx="25447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17" name="Text Box 10"/>
          <p:cNvSpPr txBox="1">
            <a:spLocks noChangeArrowheads="1"/>
          </p:cNvSpPr>
          <p:nvPr/>
        </p:nvSpPr>
        <p:spPr bwMode="auto">
          <a:xfrm>
            <a:off x="2286000" y="5334000"/>
            <a:ext cx="4800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Palatino" charset="0"/>
              </a:rPr>
              <a:t>Molecule 1	          	     Molecule 2</a:t>
            </a:r>
          </a:p>
        </p:txBody>
      </p:sp>
    </p:spTree>
    <p:extLst>
      <p:ext uri="{BB962C8B-B14F-4D97-AF65-F5344CB8AC3E}">
        <p14:creationId xmlns:p14="http://schemas.microsoft.com/office/powerpoint/2010/main" val="2546614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177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does the structure of a molecule have to do with smell?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051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198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162800" cy="40386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identify and name basic functional groups within molecules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relate certain functional groups to certain smell categories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describe the naming patterns found among molecules associated with specific functional groups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deduce the probable smell of a compound from its name or structural formula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777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Activity</a:t>
            </a:r>
          </a:p>
        </p:txBody>
      </p:sp>
      <p:sp>
        <p:nvSpPr>
          <p:cNvPr id="1218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162800" cy="3886200"/>
          </a:xfrm>
        </p:spPr>
        <p:txBody>
          <a:bodyPr/>
          <a:lstStyle/>
          <a:p>
            <a:pPr marL="114300" lvl="1" indent="0" eaLnBrk="1" hangingPunct="1">
              <a:buFont typeface="Times" charset="0"/>
              <a:buNone/>
            </a:pPr>
            <a:r>
              <a:rPr lang="en-US">
                <a:latin typeface="Palatino" charset="0"/>
                <a:ea typeface="ＭＳ Ｐゴシック" charset="0"/>
              </a:rPr>
              <a:t>Work in pairs.</a:t>
            </a:r>
          </a:p>
        </p:txBody>
      </p:sp>
    </p:spTree>
    <p:extLst>
      <p:ext uri="{BB962C8B-B14F-4D97-AF65-F5344CB8AC3E}">
        <p14:creationId xmlns:p14="http://schemas.microsoft.com/office/powerpoint/2010/main" val="2054003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number of patterns emerge from the card sort.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Each group of molecules with a similar smell has something identical in its structure.</a:t>
            </a:r>
            <a:endParaRPr lang="en-US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960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pic>
        <p:nvPicPr>
          <p:cNvPr id="125954" name="Picture 5" descr="LBCTG_SME_989_1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133600"/>
            <a:ext cx="3619500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55" name="Text Box 7"/>
          <p:cNvSpPr txBox="1">
            <a:spLocks noChangeArrowheads="1"/>
          </p:cNvSpPr>
          <p:nvPr/>
        </p:nvSpPr>
        <p:spPr bwMode="auto">
          <a:xfrm>
            <a:off x="1295400" y="4572000"/>
            <a:ext cx="6781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This feature is found in all the sweet-smelling molecules in our sample.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342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28002" name="Text Box 4"/>
          <p:cNvSpPr txBox="1">
            <a:spLocks noChangeArrowheads="1"/>
          </p:cNvSpPr>
          <p:nvPr/>
        </p:nvSpPr>
        <p:spPr bwMode="auto">
          <a:xfrm>
            <a:off x="1295400" y="4572000"/>
            <a:ext cx="6781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This feature is found in all the minty-smelling molecules in our sample.</a:t>
            </a:r>
            <a:endParaRPr lang="en-US">
              <a:solidFill>
                <a:srgbClr val="000000"/>
              </a:solidFill>
            </a:endParaRPr>
          </a:p>
        </p:txBody>
      </p:sp>
      <p:pic>
        <p:nvPicPr>
          <p:cNvPr id="128003" name="Picture 5" descr="LBCTG_SME_989_1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133600"/>
            <a:ext cx="33147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9979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30050" name="Text Box 3"/>
          <p:cNvSpPr txBox="1">
            <a:spLocks noChangeArrowheads="1"/>
          </p:cNvSpPr>
          <p:nvPr/>
        </p:nvSpPr>
        <p:spPr bwMode="auto">
          <a:xfrm>
            <a:off x="1371600" y="2133600"/>
            <a:ext cx="6705600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baseline="0">
                <a:solidFill>
                  <a:srgbClr val="000000"/>
                </a:solidFill>
              </a:rPr>
              <a:t>Functional group:</a:t>
            </a:r>
            <a:r>
              <a:rPr lang="en-US" baseline="0">
                <a:solidFill>
                  <a:srgbClr val="000000"/>
                </a:solidFill>
              </a:rPr>
              <a:t> A cluster of atoms in a molecule that is responsible for many of its properties.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aseline="0">
              <a:solidFill>
                <a:srgbClr val="000000"/>
              </a:solidFill>
              <a:latin typeface="Palatino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The functional groups have names, and molecules frequently are named according to the functional groups they contain.</a:t>
            </a:r>
          </a:p>
        </p:txBody>
      </p:sp>
      <p:sp>
        <p:nvSpPr>
          <p:cNvPr id="130051" name="AutoShape 5"/>
          <p:cNvSpPr>
            <a:spLocks noChangeArrowheads="1"/>
          </p:cNvSpPr>
          <p:nvPr/>
        </p:nvSpPr>
        <p:spPr bwMode="auto">
          <a:xfrm>
            <a:off x="1295400" y="2057400"/>
            <a:ext cx="6248400" cy="1371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796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pic>
        <p:nvPicPr>
          <p:cNvPr id="132098" name="Picture 5" descr="LBCTG_SME_989_1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057400"/>
            <a:ext cx="5475288" cy="424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0064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pic>
        <p:nvPicPr>
          <p:cNvPr id="134146" name="Picture 5" descr="LBCTG_SME_989_1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05000"/>
            <a:ext cx="5259388" cy="43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4738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pic>
        <p:nvPicPr>
          <p:cNvPr id="136194" name="Picture 6" descr="LBCTG_SME_989_1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362200"/>
            <a:ext cx="5595938" cy="310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02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pic>
        <p:nvPicPr>
          <p:cNvPr id="138242" name="Picture 5" descr="LBCTG_SME_989_14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057400"/>
            <a:ext cx="3443288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971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pic>
        <p:nvPicPr>
          <p:cNvPr id="140290" name="Picture 6" descr="LBCTG_SME_989_1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743200"/>
            <a:ext cx="2057400" cy="157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1" name="Picture 5" descr="LBCTG_SME_989_15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743200"/>
            <a:ext cx="2057400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292" name="Text Box 9"/>
          <p:cNvSpPr txBox="1">
            <a:spLocks noChangeArrowheads="1"/>
          </p:cNvSpPr>
          <p:nvPr/>
        </p:nvSpPr>
        <p:spPr bwMode="auto">
          <a:xfrm>
            <a:off x="1371600" y="1981200"/>
            <a:ext cx="640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aseline="0">
                <a:solidFill>
                  <a:srgbClr val="000000"/>
                </a:solidFill>
                <a:latin typeface="Palatino" charset="0"/>
              </a:rPr>
              <a:t>There are other functional groups.</a:t>
            </a:r>
            <a:endParaRPr lang="en-US">
              <a:solidFill>
                <a:srgbClr val="000000"/>
              </a:solidFill>
            </a:endParaRPr>
          </a:p>
        </p:txBody>
      </p:sp>
      <p:pic>
        <p:nvPicPr>
          <p:cNvPr id="140293" name="Picture 10" descr="LBCTG_SME_989_15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343400"/>
            <a:ext cx="1828800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4" name="Picture 11" descr="LBCTG_SME_989_1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648200"/>
            <a:ext cx="21336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100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pic>
        <p:nvPicPr>
          <p:cNvPr id="142338" name="Picture 6" descr="LBCTG_SME_989_155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" t="1926" r="4286"/>
          <a:stretch>
            <a:fillRect/>
          </a:stretch>
        </p:blipFill>
        <p:spPr bwMode="auto">
          <a:xfrm>
            <a:off x="1752600" y="1981200"/>
            <a:ext cx="5334000" cy="411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458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44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315200" cy="4038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What does the structure of a molecule have to do with smell?</a:t>
            </a:r>
            <a:endParaRPr lang="en-US" sz="2400" b="1">
              <a:latin typeface="Palatino" charset="0"/>
              <a:ea typeface="ＭＳ Ｐゴシック" charset="0"/>
            </a:endParaRP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Functional groups are structural features that show up repeatedly in molecules and seem to account for some of their chemical properties.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Molecules containing the same functional groups have similar smells.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The chemical names of molecules are often related to the functional groups they contain. Thus, chemical name is related to smell.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504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46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18288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If a molecule is sweet-smelling, what other things do you know about it? List at least three things that are probably true.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167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385</Words>
  <Application>Microsoft Macintosh PowerPoint</Application>
  <PresentationFormat>On-screen Show (4:3)</PresentationFormat>
  <Paragraphs>62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Blank Presentation</vt:lpstr>
      <vt:lpstr>Living By Chemistry SECOND EDITION</vt:lpstr>
      <vt:lpstr>Lesson 33: Where’s the Fun?</vt:lpstr>
      <vt:lpstr>ChemCatalyst</vt:lpstr>
      <vt:lpstr>Key Question</vt:lpstr>
      <vt:lpstr>You will be able to:</vt:lpstr>
      <vt:lpstr>Prepare for the Activity</vt:lpstr>
      <vt:lpstr>Discussion Notes</vt:lpstr>
      <vt:lpstr>Discussion Notes (cont.)</vt:lpstr>
      <vt:lpstr>Discussion Notes (cont.)</vt:lpstr>
      <vt:lpstr>Discussion Notes (cont.)</vt:lpstr>
      <vt:lpstr>Discussion Notes (cont.)</vt:lpstr>
      <vt:lpstr>Discussion Notes (cont.)</vt:lpstr>
      <vt:lpstr>Discussion Notes (cont.)</vt:lpstr>
      <vt:lpstr>Discussion Notes (cont.)</vt:lpstr>
      <vt:lpstr>Discussion Notes (cont.)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33: Where’s the Fun?</dc:title>
  <dc:creator>Matthew Belford</dc:creator>
  <cp:lastModifiedBy>Jeffrey Dowling</cp:lastModifiedBy>
  <cp:revision>5</cp:revision>
  <dcterms:created xsi:type="dcterms:W3CDTF">2014-12-05T21:16:24Z</dcterms:created>
  <dcterms:modified xsi:type="dcterms:W3CDTF">2015-06-10T22:55:13Z</dcterms:modified>
</cp:coreProperties>
</file>