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1"/>
  </p:notesMasterIdLst>
  <p:sldIdLst>
    <p:sldId id="26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8" d="100"/>
          <a:sy n="88" d="100"/>
        </p:scale>
        <p:origin x="-104" y="-4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49A743-3019-C346-99EE-819D75D4F1CE}" type="datetimeFigureOut">
              <a:rPr lang="en-US" smtClean="0"/>
              <a:t>6/10/15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FF9A12-C23F-884A-9811-6A13994F1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18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39EEBD7-BA93-AE4C-B175-4BEB07051543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EAADE73-1E47-6645-A12F-86A0DFAC0A8A}" type="slidenum">
              <a:rPr lang="en-US" sz="1200">
                <a:solidFill>
                  <a:prstClr val="black"/>
                </a:solidFill>
              </a:rPr>
              <a:pPr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9B9D140-9D46-B043-98BA-CC1F66E63592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F259624-CD3E-B544-AAB4-E3D46970A92A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6C8CA27-35FC-784D-A1E0-C002A46C3EF4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5934D8A-6172-B545-A051-D78F3582DE5C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3063DD2-93A3-C145-A221-E328E911F314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B5D1B7E-67E1-AA48-A419-39181A35EF0E}" type="slidenum">
              <a:rPr lang="en-US" sz="1200">
                <a:solidFill>
                  <a:prstClr val="black"/>
                </a:solidFill>
              </a:rPr>
              <a:pPr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C06440A-49C0-2441-A725-65829AD41C0A}" type="slidenum">
              <a:rPr lang="en-US" sz="1200">
                <a:solidFill>
                  <a:prstClr val="black"/>
                </a:solidFill>
              </a:rPr>
              <a:pPr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6179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5D01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3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4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027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7925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19036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530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241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461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7536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31194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352028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035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466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5D01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12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13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AutoShape 14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7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Text Box 23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33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Box 28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2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289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1219200"/>
            <a:ext cx="6291263" cy="16002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>
                <a:latin typeface="Arial" charset="0"/>
                <a:ea typeface="ＭＳ Ｐゴシック" charset="0"/>
              </a:rPr>
              <a:t>Living By Chemistry</a:t>
            </a:r>
            <a:br>
              <a:rPr lang="en-US">
                <a:latin typeface="Arial" charset="0"/>
                <a:ea typeface="ＭＳ Ｐゴシック" charset="0"/>
              </a:rPr>
            </a:br>
            <a:r>
              <a:rPr lang="en-US" sz="2000">
                <a:latin typeface="Arial" charset="0"/>
                <a:ea typeface="ＭＳ Ｐゴシック" charset="0"/>
              </a:rPr>
              <a:t>SECOND EDITION</a:t>
            </a:r>
          </a:p>
        </p:txBody>
      </p:sp>
      <p:sp>
        <p:nvSpPr>
          <p:cNvPr id="512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2971800"/>
            <a:ext cx="6629400" cy="2895600"/>
          </a:xfrm>
        </p:spPr>
        <p:txBody>
          <a:bodyPr/>
          <a:lstStyle/>
          <a:p>
            <a:pPr marL="0" indent="0" eaLnBrk="1" hangingPunct="1"/>
            <a:r>
              <a:rPr lang="en-US" b="1">
                <a:solidFill>
                  <a:srgbClr val="CB8021"/>
                </a:solidFill>
                <a:ea typeface="ＭＳ Ｐゴシック" charset="0"/>
              </a:rPr>
              <a:t>Unit 1: ALCHEMY</a:t>
            </a:r>
          </a:p>
          <a:p>
            <a:pPr marL="0" indent="0" eaLnBrk="1" hangingPunct="1"/>
            <a:r>
              <a:rPr lang="en-US">
                <a:solidFill>
                  <a:srgbClr val="CB8021"/>
                </a:solidFill>
                <a:ea typeface="ＭＳ Ｐゴシック" charset="0"/>
              </a:rPr>
              <a:t>Matter, Atomic Structure, and Bonding</a:t>
            </a:r>
            <a:endParaRPr lang="en-US" sz="2000">
              <a:solidFill>
                <a:srgbClr val="D2931F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8696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Lesson 23: Alchemy of Paint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4643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Transition Metal Chemistry</a:t>
            </a:r>
          </a:p>
        </p:txBody>
      </p:sp>
    </p:spTree>
    <p:extLst>
      <p:ext uri="{BB962C8B-B14F-4D97-AF65-F5344CB8AC3E}">
        <p14:creationId xmlns:p14="http://schemas.microsoft.com/office/powerpoint/2010/main" val="23455425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ChemCatalyst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48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010400" cy="3886200"/>
          </a:xfrm>
        </p:spPr>
        <p:txBody>
          <a:bodyPr/>
          <a:lstStyle/>
          <a:p>
            <a:pPr marL="457200" indent="-457200" eaLnBrk="1" hangingPunct="1">
              <a:buFontTx/>
              <a:buAutoNum type="arabicPeriod"/>
            </a:pPr>
            <a:r>
              <a:rPr lang="en-US" sz="2400">
                <a:latin typeface="Palatino" charset="0"/>
                <a:ea typeface="ＭＳ Ｐゴシック" charset="0"/>
              </a:rPr>
              <a:t>What types of substances will you be creating in today</a:t>
            </a:r>
            <a:r>
              <a:rPr lang="ja-JP" altLang="en-US" sz="2400">
                <a:latin typeface="Palatino" charset="0"/>
                <a:ea typeface="ＭＳ Ｐゴシック" charset="0"/>
              </a:rPr>
              <a:t>’</a:t>
            </a:r>
            <a:r>
              <a:rPr lang="en-US" altLang="ja-JP" sz="2400">
                <a:latin typeface="Palatino" charset="0"/>
                <a:ea typeface="ＭＳ Ｐゴシック" charset="0"/>
              </a:rPr>
              <a:t>s lab?</a:t>
            </a:r>
          </a:p>
          <a:p>
            <a:pPr marL="457200" indent="-457200" eaLnBrk="1" hangingPunct="1">
              <a:buFontTx/>
              <a:buAutoNum type="arabicPeriod"/>
            </a:pPr>
            <a:r>
              <a:rPr lang="en-US" sz="2400">
                <a:latin typeface="Palatino" charset="0"/>
                <a:ea typeface="ＭＳ Ｐゴシック" charset="0"/>
              </a:rPr>
              <a:t>What safety precautions are especially important for today</a:t>
            </a:r>
            <a:r>
              <a:rPr lang="ja-JP" altLang="en-US" sz="2400">
                <a:latin typeface="Palatino" charset="0"/>
                <a:ea typeface="ＭＳ Ｐゴシック" charset="0"/>
              </a:rPr>
              <a:t>’</a:t>
            </a:r>
            <a:r>
              <a:rPr lang="en-US" altLang="ja-JP" sz="2400">
                <a:latin typeface="Palatino" charset="0"/>
                <a:ea typeface="ＭＳ Ｐゴシック" charset="0"/>
              </a:rPr>
              <a:t>s lab?</a:t>
            </a:r>
          </a:p>
          <a:p>
            <a:pPr marL="457200" indent="-457200" eaLnBrk="1" hangingPunct="1">
              <a:buFontTx/>
              <a:buAutoNum type="arabicPeriod"/>
            </a:pPr>
            <a:r>
              <a:rPr lang="en-US" sz="2400">
                <a:latin typeface="Palatino" charset="0"/>
                <a:ea typeface="ＭＳ Ｐゴシック" charset="0"/>
              </a:rPr>
              <a:t>Describe one of the procedures you will be completing in class today.</a:t>
            </a:r>
          </a:p>
        </p:txBody>
      </p:sp>
    </p:spTree>
    <p:extLst>
      <p:ext uri="{BB962C8B-B14F-4D97-AF65-F5344CB8AC3E}">
        <p14:creationId xmlns:p14="http://schemas.microsoft.com/office/powerpoint/2010/main" val="38623844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Key Question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5053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What types of compounds are made from transition metals?</a:t>
            </a:r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9049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You will be able to: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5257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recognize transition metal compounds and their names</a:t>
            </a:r>
          </a:p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determine the charge on transition metal ions given their chemical formula</a:t>
            </a:r>
          </a:p>
        </p:txBody>
      </p:sp>
    </p:spTree>
    <p:extLst>
      <p:ext uri="{BB962C8B-B14F-4D97-AF65-F5344CB8AC3E}">
        <p14:creationId xmlns:p14="http://schemas.microsoft.com/office/powerpoint/2010/main" val="30266907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Prepare for the Lab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546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086600" cy="38862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Work in groups of four.</a:t>
            </a:r>
          </a:p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You will be working with transition metal compounds and acid. Follow lab safety guidelines.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Wear safety goggles at all times.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When heating compounds in a test tube, keep the open end pointed away from yourself and others.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If any compound comes in contact with your skin, wash immediately with plenty of water.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Tie back long hair and loose clothing. Remove any dangling jewelry.</a:t>
            </a:r>
          </a:p>
        </p:txBody>
      </p:sp>
    </p:spTree>
    <p:extLst>
      <p:ext uri="{BB962C8B-B14F-4D97-AF65-F5344CB8AC3E}">
        <p14:creationId xmlns:p14="http://schemas.microsoft.com/office/powerpoint/2010/main" val="10174274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Prepare for the Lab (cont.)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566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086600" cy="38862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To decant and filter a solid, fold filter paper following instructions.</a:t>
            </a:r>
          </a:p>
          <a:p>
            <a:pPr marL="457200" lvl="1" indent="-342900" eaLnBrk="1" hangingPunct="1">
              <a:lnSpc>
                <a:spcPct val="90000"/>
              </a:lnSpc>
            </a:pPr>
            <a:endParaRPr lang="en-US" sz="2400">
              <a:latin typeface="Palatino" charset="0"/>
              <a:ea typeface="ＭＳ Ｐゴシック" charset="0"/>
            </a:endParaRPr>
          </a:p>
        </p:txBody>
      </p:sp>
      <p:pic>
        <p:nvPicPr>
          <p:cNvPr id="156675" name="Picture 4" descr="LBCTG_ALC_988_02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576"/>
          <a:stretch>
            <a:fillRect/>
          </a:stretch>
        </p:blipFill>
        <p:spPr bwMode="auto">
          <a:xfrm>
            <a:off x="1447800" y="3429000"/>
            <a:ext cx="6629400" cy="226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07899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587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Many of the paint pigments that artists historically used and continue to use are ionic metal-nonmetal compounds.</a:t>
            </a:r>
            <a:r>
              <a:rPr lang="en-US" b="1">
                <a:latin typeface="Arial" charset="0"/>
                <a:ea typeface="ＭＳ Ｐゴシック" charset="0"/>
              </a:rPr>
              <a:t> </a:t>
            </a:r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640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Wrap Up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607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7086600" cy="4038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What types of compounds are made from transition metals?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Many of the colorful pigments used in painting are formed from metal-nonmetal compounds with transition metal cations.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Paint pigments in famous paintings can be as valuable as gold. A compound or element does not have to be gold to be valuable.</a:t>
            </a:r>
            <a:endParaRPr lang="en-US" sz="16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9935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287</Words>
  <Application>Microsoft Macintosh PowerPoint</Application>
  <PresentationFormat>On-screen Show (4:3)</PresentationFormat>
  <Paragraphs>38</Paragraphs>
  <Slides>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Blank Presentation</vt:lpstr>
      <vt:lpstr>Living By Chemistry SECOND EDITION</vt:lpstr>
      <vt:lpstr>Lesson 23: Alchemy of Paint</vt:lpstr>
      <vt:lpstr>ChemCatalyst</vt:lpstr>
      <vt:lpstr>Key Question</vt:lpstr>
      <vt:lpstr>You will be able to:</vt:lpstr>
      <vt:lpstr>Prepare for the Lab</vt:lpstr>
      <vt:lpstr>Prepare for the Lab (cont.)</vt:lpstr>
      <vt:lpstr>Discussion Notes</vt:lpstr>
      <vt:lpstr>Wrap Up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23: Alchemy of Paint</dc:title>
  <dc:creator>Matthew Belford</dc:creator>
  <cp:lastModifiedBy>Jeffrey Dowling</cp:lastModifiedBy>
  <cp:revision>4</cp:revision>
  <dcterms:created xsi:type="dcterms:W3CDTF">2014-12-05T20:54:10Z</dcterms:created>
  <dcterms:modified xsi:type="dcterms:W3CDTF">2015-06-10T22:22:05Z</dcterms:modified>
</cp:coreProperties>
</file>