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4"/>
  </p:notesMasterIdLst>
  <p:sldIdLst>
    <p:sldId id="268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8" d="100"/>
          <a:sy n="88" d="100"/>
        </p:scale>
        <p:origin x="-104" y="-4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B78BDD-BD60-7341-86FB-8E66F777BADF}" type="datetimeFigureOut">
              <a:rPr lang="en-US" smtClean="0"/>
              <a:t>6/10/15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960BDA-EB78-D547-80CA-4471154906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053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39EEBD7-BA93-AE4C-B175-4BEB07051543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A0CEDF4-4CF8-F346-99B0-0B1F6481CC9E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2555EE7-133D-C24C-B757-FE58E43864E0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4B5C2DD-306F-8944-8D53-710E52E0E697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E39EC2D-B7E0-124E-BB1E-11FBF2D35BE6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EEB3B25-9288-944A-B6A7-4C99F32DDE6C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5769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3123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D85ABB3-035E-B841-973A-77A9C596FBB4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3B14715-6150-4047-8942-16EA1AEFAD6B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5974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7219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D750C16-B02C-1743-8C14-0021CFE0E36A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77AAE0E-A35A-C540-8247-3EA5E8B13204}" type="slidenum">
              <a:rPr lang="en-US" sz="1200">
                <a:solidFill>
                  <a:prstClr val="black"/>
                </a:solidFill>
              </a:rPr>
              <a:pPr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477E8CE-5EA0-CC43-95C3-8FA4E25880F0}" type="slidenum">
              <a:rPr lang="en-US" sz="1200">
                <a:solidFill>
                  <a:prstClr val="black"/>
                </a:solidFill>
              </a:rPr>
              <a:pPr/>
              <a:t>11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5A1D6C7-7F62-7C41-BC70-09891DEFDEC7}" type="slidenum">
              <a:rPr lang="en-US" sz="1200">
                <a:solidFill>
                  <a:prstClr val="black"/>
                </a:solidFill>
              </a:rPr>
              <a:pPr/>
              <a:t>12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5D01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3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4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121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459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60338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391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199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418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3184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07755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81799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805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613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5D01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" name="Rounded Rectangle 10"/>
          <p:cNvSpPr>
            <a:spLocks noChangeArrowheads="1"/>
          </p:cNvSpPr>
          <p:nvPr userDrawn="1"/>
        </p:nvSpPr>
        <p:spPr bwMode="auto">
          <a:xfrm>
            <a:off x="383296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1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5" Type="http://schemas.openxmlformats.org/officeDocument/2006/relationships/image" Target="../media/image3.jpeg"/><Relationship Id="rId6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219200"/>
            <a:ext cx="6291263" cy="16002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>
                <a:latin typeface="Arial" charset="0"/>
                <a:ea typeface="ＭＳ Ｐゴシック" charset="0"/>
              </a:rPr>
              <a:t>Living By Chemistry</a:t>
            </a:r>
            <a:br>
              <a:rPr lang="en-US">
                <a:latin typeface="Arial" charset="0"/>
                <a:ea typeface="ＭＳ Ｐゴシック" charset="0"/>
              </a:rPr>
            </a:br>
            <a:r>
              <a:rPr lang="en-US" sz="2000">
                <a:latin typeface="Arial" charset="0"/>
                <a:ea typeface="ＭＳ Ｐゴシック" charset="0"/>
              </a:rPr>
              <a:t>SECOND EDITION</a:t>
            </a:r>
          </a:p>
        </p:txBody>
      </p:sp>
      <p:sp>
        <p:nvSpPr>
          <p:cNvPr id="512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971800"/>
            <a:ext cx="6629400" cy="2895600"/>
          </a:xfrm>
        </p:spPr>
        <p:txBody>
          <a:bodyPr/>
          <a:lstStyle/>
          <a:p>
            <a:pPr marL="0" indent="0" eaLnBrk="1" hangingPunct="1"/>
            <a:r>
              <a:rPr lang="en-US" b="1">
                <a:solidFill>
                  <a:srgbClr val="CB8021"/>
                </a:solidFill>
                <a:ea typeface="ＭＳ Ｐゴシック" charset="0"/>
              </a:rPr>
              <a:t>Unit 1: ALCHEMY</a:t>
            </a:r>
          </a:p>
          <a:p>
            <a:pPr marL="0" indent="0" eaLnBrk="1" hangingPunct="1"/>
            <a:r>
              <a:rPr lang="en-US">
                <a:solidFill>
                  <a:srgbClr val="CB8021"/>
                </a:solidFill>
                <a:ea typeface="ＭＳ Ｐゴシック" charset="0"/>
              </a:rPr>
              <a:t>Matter, Atomic Structure, and Bonding</a:t>
            </a:r>
            <a:endParaRPr lang="en-US" sz="2000">
              <a:solidFill>
                <a:srgbClr val="D2931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37221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Lesson 22: Isn</a:t>
            </a:r>
            <a:r>
              <a:rPr lang="ja-JP" alt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’</a:t>
            </a:r>
            <a:r>
              <a:rPr lang="en-US" altLang="ja-JP">
                <a:solidFill>
                  <a:srgbClr val="CB8021"/>
                </a:solidFill>
                <a:latin typeface="Arial" charset="0"/>
                <a:ea typeface="ＭＳ Ｐゴシック" charset="0"/>
              </a:rPr>
              <a:t>t It Ionic?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2390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Polyatomic Ions</a:t>
            </a:r>
          </a:p>
        </p:txBody>
      </p:sp>
    </p:spTree>
    <p:extLst>
      <p:ext uri="{BB962C8B-B14F-4D97-AF65-F5344CB8AC3E}">
        <p14:creationId xmlns:p14="http://schemas.microsoft.com/office/powerpoint/2010/main" val="38574702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ChemCatalyst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259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010400" cy="4114800"/>
          </a:xfrm>
        </p:spPr>
        <p:txBody>
          <a:bodyPr/>
          <a:lstStyle/>
          <a:p>
            <a:pPr marL="0" indent="0" eaLnBrk="1" hangingPunct="1"/>
            <a:r>
              <a:rPr lang="en-US" sz="2000">
                <a:latin typeface="Palatino" charset="0"/>
                <a:ea typeface="ＭＳ Ｐゴシック" charset="0"/>
              </a:rPr>
              <a:t>The cards show a sodium ion and three polyatomic ions.</a:t>
            </a:r>
            <a:endParaRPr lang="en-US" sz="2000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sz="2000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 sz="2000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 sz="2000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 sz="2000">
              <a:latin typeface="Times New Roman" charset="0"/>
              <a:ea typeface="ＭＳ Ｐゴシック" charset="0"/>
            </a:endParaRPr>
          </a:p>
          <a:p>
            <a:pPr marL="0" indent="0" eaLnBrk="1" hangingPunct="1"/>
            <a:endParaRPr lang="en-US" sz="2000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 sz="2000">
              <a:latin typeface="Palatino" charset="0"/>
              <a:ea typeface="ＭＳ Ｐゴシック" charset="0"/>
            </a:endParaRPr>
          </a:p>
          <a:p>
            <a:pPr marL="457200" lvl="1" indent="-342900" eaLnBrk="1" hangingPunct="1">
              <a:buFont typeface="Arial" charset="0"/>
              <a:buAutoNum type="arabicPeriod"/>
            </a:pPr>
            <a:r>
              <a:rPr lang="en-US" sz="2000">
                <a:latin typeface="Palatino" charset="0"/>
                <a:ea typeface="ＭＳ Ｐゴシック" charset="0"/>
              </a:rPr>
              <a:t>What do you think a polyatomic ion is?</a:t>
            </a:r>
          </a:p>
          <a:p>
            <a:pPr marL="457200" lvl="1" indent="-342900" eaLnBrk="1" hangingPunct="1">
              <a:buFont typeface="Arial" charset="0"/>
              <a:buAutoNum type="arabicPeriod"/>
            </a:pPr>
            <a:r>
              <a:rPr lang="en-US" sz="2000">
                <a:latin typeface="Palatino" charset="0"/>
                <a:ea typeface="ＭＳ Ｐゴシック" charset="0"/>
              </a:rPr>
              <a:t>Name three compounds formed between sodium ions and each of the three polyatomic ions. Use the rule of zero charge to write the compounds</a:t>
            </a:r>
            <a:r>
              <a:rPr lang="ja-JP" altLang="en-US" sz="2000">
                <a:latin typeface="Palatino" charset="0"/>
                <a:ea typeface="ＭＳ Ｐゴシック" charset="0"/>
              </a:rPr>
              <a:t>’</a:t>
            </a:r>
            <a:r>
              <a:rPr lang="en-US" altLang="ja-JP" sz="2000">
                <a:latin typeface="Palatino" charset="0"/>
                <a:ea typeface="ＭＳ Ｐゴシック" charset="0"/>
              </a:rPr>
              <a:t> formulas.</a:t>
            </a:r>
            <a:endParaRPr lang="en-US" sz="2400">
              <a:latin typeface="Palatino" charset="0"/>
              <a:ea typeface="ＭＳ Ｐゴシック" charset="0"/>
            </a:endParaRPr>
          </a:p>
        </p:txBody>
      </p:sp>
      <p:pic>
        <p:nvPicPr>
          <p:cNvPr id="125955" name="Picture 6" descr="LBCTG_ALC_988_20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976" b="43295"/>
          <a:stretch>
            <a:fillRect/>
          </a:stretch>
        </p:blipFill>
        <p:spPr bwMode="auto">
          <a:xfrm>
            <a:off x="1600200" y="2667000"/>
            <a:ext cx="1227138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5956" name="Picture 7" descr="LBCTG_ALC_988_20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858" b="43295"/>
          <a:stretch>
            <a:fillRect/>
          </a:stretch>
        </p:blipFill>
        <p:spPr bwMode="auto">
          <a:xfrm>
            <a:off x="3070225" y="2667000"/>
            <a:ext cx="1228725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5957" name="Picture 8" descr="LBCTG_ALC_988_20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77" b="43295"/>
          <a:stretch>
            <a:fillRect/>
          </a:stretch>
        </p:blipFill>
        <p:spPr bwMode="auto">
          <a:xfrm>
            <a:off x="4648200" y="2667000"/>
            <a:ext cx="125095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5958" name="Picture 9" descr="LBCTG_ALC_988_20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35" b="43295"/>
          <a:stretch>
            <a:fillRect/>
          </a:stretch>
        </p:blipFill>
        <p:spPr bwMode="auto">
          <a:xfrm>
            <a:off x="6172200" y="2667000"/>
            <a:ext cx="1309688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6123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Key Question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280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What is a polyatomic ion?</a:t>
            </a:r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51949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You will be able to: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300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recognize and name polyatomic ions</a:t>
            </a:r>
          </a:p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write names and chemical formulas of compounds with polyatomic ions</a:t>
            </a:r>
          </a:p>
        </p:txBody>
      </p:sp>
    </p:spTree>
    <p:extLst>
      <p:ext uri="{BB962C8B-B14F-4D97-AF65-F5344CB8AC3E}">
        <p14:creationId xmlns:p14="http://schemas.microsoft.com/office/powerpoint/2010/main" val="2905319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7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Prepare for the Activity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32098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Work in pairs.</a:t>
            </a:r>
            <a:endParaRPr lang="en-US" sz="2400" b="1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sz="2400" b="1">
              <a:latin typeface="Arial" charset="0"/>
              <a:ea typeface="ＭＳ Ｐゴシック" charset="0"/>
            </a:endParaRPr>
          </a:p>
          <a:p>
            <a:pPr marL="0" indent="0" eaLnBrk="1" hangingPunct="1"/>
            <a:r>
              <a:rPr lang="en-US" sz="2400" b="1">
                <a:latin typeface="Arial" charset="0"/>
                <a:ea typeface="ＭＳ Ｐゴシック" charset="0"/>
              </a:rPr>
              <a:t>Ionic compound: </a:t>
            </a:r>
            <a:r>
              <a:rPr lang="en-US" sz="2400">
                <a:latin typeface="Arial" charset="0"/>
                <a:ea typeface="ＭＳ Ｐゴシック" charset="0"/>
              </a:rPr>
              <a:t>An ionic compound is a compound composed of positive and negative ions, formed when metal and nonmetal atoms combine.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Times New Roman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Minion Pro" charset="0"/>
              <a:ea typeface="ＭＳ Ｐゴシック" charset="0"/>
            </a:endParaRPr>
          </a:p>
        </p:txBody>
      </p:sp>
      <p:sp>
        <p:nvSpPr>
          <p:cNvPr id="132099" name="AutoShape 1028"/>
          <p:cNvSpPr>
            <a:spLocks noChangeArrowheads="1"/>
          </p:cNvSpPr>
          <p:nvPr/>
        </p:nvSpPr>
        <p:spPr bwMode="auto">
          <a:xfrm>
            <a:off x="1143000" y="2743200"/>
            <a:ext cx="7315200" cy="16002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93801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341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Polyatomic Ions</a:t>
            </a:r>
            <a:endParaRPr lang="en-US" sz="3200" b="1">
              <a:latin typeface="Palatino" charset="0"/>
              <a:ea typeface="ＭＳ Ｐゴシック" charset="0"/>
            </a:endParaRPr>
          </a:p>
        </p:txBody>
      </p:sp>
      <p:pic>
        <p:nvPicPr>
          <p:cNvPr id="134147" name="Picture 5" descr="LBCTG_ALC_988_2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612"/>
          <a:stretch>
            <a:fillRect/>
          </a:stretch>
        </p:blipFill>
        <p:spPr bwMode="auto">
          <a:xfrm>
            <a:off x="457200" y="2819400"/>
            <a:ext cx="7772400" cy="2078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9049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3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 (cont.)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36194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Polyatomic ions contain more than one atom.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Most polyatomic ions are anions, with negative charges.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 b="1">
                <a:latin typeface="Arial" charset="0"/>
                <a:ea typeface="ＭＳ Ｐゴシック" charset="0"/>
              </a:rPr>
              <a:t>Polyatomic ion: </a:t>
            </a:r>
            <a:r>
              <a:rPr lang="en-US" sz="2400">
                <a:latin typeface="Arial" charset="0"/>
                <a:ea typeface="ＭＳ Ｐゴシック" charset="0"/>
              </a:rPr>
              <a:t>An ion composed of a group of atoms with an overall positive or negative charge. Most polyatomic ions are anions.</a:t>
            </a:r>
            <a:endParaRPr lang="en-US" b="1">
              <a:latin typeface="Palatino" charset="0"/>
              <a:ea typeface="ＭＳ Ｐゴシック" charset="0"/>
            </a:endParaRPr>
          </a:p>
        </p:txBody>
      </p:sp>
      <p:sp>
        <p:nvSpPr>
          <p:cNvPr id="136195" name="AutoShape 1028"/>
          <p:cNvSpPr>
            <a:spLocks noChangeArrowheads="1"/>
          </p:cNvSpPr>
          <p:nvPr/>
        </p:nvSpPr>
        <p:spPr bwMode="auto">
          <a:xfrm>
            <a:off x="1143000" y="4114800"/>
            <a:ext cx="7086600" cy="15240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48101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 (cont.)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382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The rule of zero charge can be used to predict the formulas of compounds that contain polyatomic ions.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9425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 (cont.)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402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Compounds containing polyatomic ions have their own unique naming guidelines.</a:t>
            </a:r>
            <a:r>
              <a:rPr lang="en-US">
                <a:latin typeface="Palatino" charset="0"/>
                <a:ea typeface="ＭＳ Ｐゴシック" charset="0"/>
              </a:rPr>
              <a:t> </a:t>
            </a:r>
          </a:p>
        </p:txBody>
      </p:sp>
      <p:graphicFrame>
        <p:nvGraphicFramePr>
          <p:cNvPr id="294971" name="Group 59"/>
          <p:cNvGraphicFramePr>
            <a:graphicFrameLocks noGrp="1"/>
          </p:cNvGraphicFramePr>
          <p:nvPr/>
        </p:nvGraphicFramePr>
        <p:xfrm>
          <a:off x="2514600" y="3276600"/>
          <a:ext cx="4191000" cy="2667001"/>
        </p:xfrm>
        <a:graphic>
          <a:graphicData uri="http://schemas.openxmlformats.org/drawingml/2006/table">
            <a:tbl>
              <a:tblPr/>
              <a:tblGrid>
                <a:gridCol w="2095500"/>
                <a:gridCol w="2095500"/>
              </a:tblGrid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Polyatomic ion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Name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</a:tr>
              <a:tr h="442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OH</a:t>
                      </a:r>
                      <a:r>
                        <a:rPr kumimoji="0" lang="en-US" sz="1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–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hydroxide</a:t>
                      </a:r>
                      <a:endParaRPr kumimoji="0" lang="en-US" sz="1600" b="0" i="0" u="none" strike="noStrike" cap="none" normalizeH="0" baseline="30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NO</a:t>
                      </a:r>
                      <a:r>
                        <a:rPr kumimoji="0" lang="en-US" sz="16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3</a:t>
                      </a:r>
                      <a:r>
                        <a:rPr kumimoji="0" lang="en-US" sz="1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–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nitrate</a:t>
                      </a:r>
                      <a:endParaRPr kumimoji="0" lang="en-US" sz="1600" b="0" i="0" u="none" strike="noStrike" cap="none" normalizeH="0" baseline="30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CO</a:t>
                      </a:r>
                      <a:r>
                        <a:rPr kumimoji="0" lang="en-US" sz="16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3</a:t>
                      </a:r>
                      <a:r>
                        <a:rPr kumimoji="0" lang="en-US" sz="1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2–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carbonate</a:t>
                      </a:r>
                      <a:endParaRPr kumimoji="0" lang="en-US" sz="1600" b="0" i="0" u="none" strike="noStrike" cap="none" normalizeH="0" baseline="30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SO</a:t>
                      </a:r>
                      <a:r>
                        <a:rPr kumimoji="0" lang="en-US" sz="16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4</a:t>
                      </a:r>
                      <a:r>
                        <a:rPr kumimoji="0" lang="en-US" sz="1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2–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sulfate</a:t>
                      </a:r>
                      <a:endParaRPr kumimoji="0" lang="en-US" sz="1600" b="0" i="0" u="none" strike="noStrike" cap="none" normalizeH="0" baseline="30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NH</a:t>
                      </a:r>
                      <a:r>
                        <a:rPr kumimoji="0" lang="en-US" sz="16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4</a:t>
                      </a:r>
                      <a:r>
                        <a:rPr kumimoji="0" lang="en-US" sz="1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+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ammonium</a:t>
                      </a:r>
                      <a:endParaRPr kumimoji="0" lang="en-US" sz="1600" b="0" i="0" u="none" strike="noStrike" cap="none" normalizeH="0" baseline="30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12594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Wrap Up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423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010400" cy="3962400"/>
          </a:xfrm>
        </p:spPr>
        <p:txBody>
          <a:bodyPr/>
          <a:lstStyle/>
          <a:p>
            <a:pPr marL="457200" indent="-457200" eaLnBrk="1" hangingPunct="1"/>
            <a:r>
              <a:rPr lang="en-US" sz="2400">
                <a:latin typeface="Palatino" charset="0"/>
                <a:ea typeface="ＭＳ Ｐゴシック" charset="0"/>
              </a:rPr>
              <a:t>What is a polyatomic ion?</a:t>
            </a:r>
          </a:p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Polyatomic ions are ions composed of a group of atoms. The charge is shared by all the atoms.</a:t>
            </a:r>
          </a:p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To write the formula of an ionic compound that contains polyatomic ions, use the rule of zero charge.</a:t>
            </a:r>
          </a:p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When naming compounds containing polyatomic ions, simply insert the name of the ion.</a:t>
            </a:r>
            <a:endParaRPr lang="en-US" sz="20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61367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5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dirty="0">
                <a:solidFill>
                  <a:srgbClr val="CB8021"/>
                </a:solidFill>
                <a:latin typeface="Arial" charset="0"/>
                <a:ea typeface="ＭＳ Ｐゴシック" charset="0"/>
              </a:rPr>
              <a:t>Check</a:t>
            </a:r>
            <a:r>
              <a:rPr lang="en-US" dirty="0" smtClean="0">
                <a:solidFill>
                  <a:srgbClr val="CB8021"/>
                </a:solidFill>
                <a:latin typeface="Arial" charset="0"/>
                <a:ea typeface="ＭＳ Ｐゴシック" charset="0"/>
              </a:rPr>
              <a:t>-In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144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553200" cy="3581400"/>
          </a:xfrm>
        </p:spPr>
        <p:txBody>
          <a:bodyPr/>
          <a:lstStyle/>
          <a:p>
            <a:pPr marL="457200" indent="-457200" eaLnBrk="1" hangingPunct="1">
              <a:buFontTx/>
              <a:buAutoNum type="arabicPeriod"/>
            </a:pPr>
            <a:r>
              <a:rPr lang="en-US" sz="2400">
                <a:latin typeface="Palatino" charset="0"/>
                <a:ea typeface="ＭＳ Ｐゴシック" charset="0"/>
              </a:rPr>
              <a:t>What is the name of the compound Be(NO</a:t>
            </a:r>
            <a:r>
              <a:rPr lang="en-US" sz="2400" baseline="-25000">
                <a:latin typeface="Palatino" charset="0"/>
                <a:ea typeface="ＭＳ Ｐゴシック" charset="0"/>
              </a:rPr>
              <a:t>3</a:t>
            </a:r>
            <a:r>
              <a:rPr lang="en-US" sz="2400">
                <a:latin typeface="Palatino" charset="0"/>
                <a:ea typeface="ＭＳ Ｐゴシック" charset="0"/>
              </a:rPr>
              <a:t>)</a:t>
            </a:r>
            <a:r>
              <a:rPr lang="en-US" sz="2400" baseline="-25000">
                <a:latin typeface="Palatino" charset="0"/>
                <a:ea typeface="ＭＳ Ｐゴシック" charset="0"/>
              </a:rPr>
              <a:t>2</a:t>
            </a:r>
            <a:r>
              <a:rPr lang="en-US" sz="2400">
                <a:latin typeface="Palatino" charset="0"/>
                <a:ea typeface="ＭＳ Ｐゴシック" charset="0"/>
              </a:rPr>
              <a:t>?</a:t>
            </a:r>
          </a:p>
          <a:p>
            <a:pPr marL="457200" indent="-457200" eaLnBrk="1" hangingPunct="1">
              <a:buFontTx/>
              <a:buAutoNum type="arabicPeriod"/>
            </a:pPr>
            <a:r>
              <a:rPr lang="en-US" sz="2400">
                <a:latin typeface="Palatino" charset="0"/>
                <a:ea typeface="ＭＳ Ｐゴシック" charset="0"/>
              </a:rPr>
              <a:t>What ions are present in this compound, and what are the charges on the ions?</a:t>
            </a:r>
            <a:endParaRPr lang="en-US" sz="2400" b="1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0133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354</Words>
  <Application>Microsoft Macintosh PowerPoint</Application>
  <PresentationFormat>On-screen Show (4:3)</PresentationFormat>
  <Paragraphs>69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Blank Presentation</vt:lpstr>
      <vt:lpstr>Living By Chemistry SECOND EDITION</vt:lpstr>
      <vt:lpstr>Lesson 22: Isn’t It Ionic?</vt:lpstr>
      <vt:lpstr>ChemCatalyst</vt:lpstr>
      <vt:lpstr>Key Question</vt:lpstr>
      <vt:lpstr>You will be able to:</vt:lpstr>
      <vt:lpstr>Prepare for the Activity</vt:lpstr>
      <vt:lpstr>Discussion Notes</vt:lpstr>
      <vt:lpstr>Discussion Notes (cont.)</vt:lpstr>
      <vt:lpstr>Discussion Notes (cont.)</vt:lpstr>
      <vt:lpstr>Discussion Notes (cont.)</vt:lpstr>
      <vt:lpstr>Wrap Up</vt:lpstr>
      <vt:lpstr>Check-In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22: Isn’t It Ionic?</dc:title>
  <dc:creator>Matthew Belford</dc:creator>
  <cp:lastModifiedBy>Jeffrey Dowling</cp:lastModifiedBy>
  <cp:revision>4</cp:revision>
  <dcterms:created xsi:type="dcterms:W3CDTF">2014-12-05T20:53:45Z</dcterms:created>
  <dcterms:modified xsi:type="dcterms:W3CDTF">2015-06-10T22:17:36Z</dcterms:modified>
</cp:coreProperties>
</file>