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6C8FD0-B4B5-429E-983A-9B7E4F5551C3}">
  <a:tblStyle styleId="{796C8FD0-B4B5-429E-983A-9B7E4F5551C3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0BD35C07-2228-492B-9842-0CD3058D754C}" styleName="Table_1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C3C0FB10-B08C-49CC-9002-98636D0550E7}" styleName="Table_2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6013884F-30C4-4A91-96BF-F6C88954D0C2}" styleName="Table_3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489436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795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534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386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39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7176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0688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7484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7575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7662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938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19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Biology EOC Review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For individual review, please quietly help yourself to all available resources in the classroom.  The class website (Unit 9, May 26/27 post has been updated with content links for easy review).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For group review...find your copy of the Biology EOC Prep guide and buckle up!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Energy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11325"/>
            <a:ext cx="8229600" cy="5056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Fill in the table (then complete pages 25-26)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Check your lab notebook for early February for notes and this exact table!</a:t>
            </a:r>
          </a:p>
        </p:txBody>
      </p:sp>
      <p:graphicFrame>
        <p:nvGraphicFramePr>
          <p:cNvPr id="38" name="Shape 38"/>
          <p:cNvGraphicFramePr/>
          <p:nvPr/>
        </p:nvGraphicFramePr>
        <p:xfrm>
          <a:off x="196875" y="266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{796C8FD0-B4B5-429E-983A-9B7E4F5551C3}</a:tableStyleId>
              </a:tblPr>
              <a:tblGrid>
                <a:gridCol w="2876375"/>
                <a:gridCol w="2876375"/>
                <a:gridCol w="2876375"/>
              </a:tblGrid>
              <a:tr h="5486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 u="sng"/>
                        <a:t>Inputs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 u="sng"/>
                        <a:t>Outputs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Photosynthesis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Cellular Respiration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Combustion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Cell Processes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285150" y="1600200"/>
            <a:ext cx="8526000" cy="98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Complete the matching on page 25.  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869725" y="3051325"/>
            <a:ext cx="7556699" cy="285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Check your work: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1.	B		5. K		9.	  Q		13. O	17. M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2.	D		6. F		10. C			14. G	18. P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3.	J		7. N		11. L			15. H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4. I		8. E		12. A			16. R	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Cell Structures and Functions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285150" y="1600200"/>
            <a:ext cx="8526000" cy="2235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Complete the matching on page 23.  Refer to chapter 1 of the purple book (Inside the Cell) and the Organelles worksheet from December 15 (in your folder).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955275" y="3835500"/>
            <a:ext cx="7556699" cy="285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Check your work: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1.	K		5. C		9.	  J		13. D		17. A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2.	E		6. B		10. N		14. P	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3.	M		7. L		11. Q		15. O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4. G		8. F		12. H		16. I		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457200"/>
            <a:ext cx="8362950" cy="58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6016800" y="769925"/>
            <a:ext cx="2727299" cy="65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>
                <a:solidFill>
                  <a:srgbClr val="FF0000"/>
                </a:solidFill>
              </a:rPr>
              <a:t>(Pages 16-17)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66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Structure of DNA - Page 10</a:t>
            </a:r>
          </a:p>
        </p:txBody>
      </p:sp>
      <p:graphicFrame>
        <p:nvGraphicFramePr>
          <p:cNvPr id="64" name="Shape 64"/>
          <p:cNvGraphicFramePr/>
          <p:nvPr/>
        </p:nvGraphicFramePr>
        <p:xfrm>
          <a:off x="379500" y="1345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{0BD35C07-2228-492B-9842-0CD3058D754C}</a:tableStyleId>
              </a:tblPr>
              <a:tblGrid>
                <a:gridCol w="2826475"/>
                <a:gridCol w="2826475"/>
                <a:gridCol w="2826475"/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Template DNA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Complementary DNA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Messenger RNA (mRNA)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  T  A  C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  A  T  G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U  U  A  C  G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G  G  C  G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  C  G  U  A  G  C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  G  A  C  T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  U  G  G  C  U  A  C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graphicFrame>
        <p:nvGraphicFramePr>
          <p:cNvPr id="65" name="Shape 65"/>
          <p:cNvGraphicFramePr/>
          <p:nvPr/>
        </p:nvGraphicFramePr>
        <p:xfrm>
          <a:off x="408487" y="4020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{C3C0FB10-B08C-49CC-9002-98636D0550E7}</a:tableStyleId>
              </a:tblPr>
              <a:tblGrid>
                <a:gridCol w="2826475"/>
                <a:gridCol w="2826475"/>
                <a:gridCol w="2826475"/>
              </a:tblGrid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Template DNA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Complementary DNA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/>
                        <a:t>Messenger RNA (mRNA)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  T  A  C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  A  T  G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U  U  A  C  G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  C  G  C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G  G  C  G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  C  G  C  C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A  C  G  T  A  G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  G  C  A  T  C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  C  G  U  A  G  C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  G  A  C  T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  C  T  G  A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A  G  A  C  U  C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  T  G  G  C  T  A  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G  A  C  C  G  A  T  C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  U  G  G  C  U  A  C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51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Structure of DNA - Page 11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283200"/>
            <a:ext cx="8229600" cy="1468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Complete the matching on page 11, then check your work: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1600200" y="2908550"/>
            <a:ext cx="6058500" cy="307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N			  6. D			11. M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G			  7. F			12. C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K			  8. A			13. B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L		      9. O			14. 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I			10. J			15. H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Structure of DNA - Page 15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47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Complete the two tables and answer the question at the bottom of page 15.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Macromolecule Vocabulary - Page 3</a:t>
            </a:r>
          </a:p>
        </p:txBody>
      </p:sp>
      <p:graphicFrame>
        <p:nvGraphicFramePr>
          <p:cNvPr id="84" name="Shape 84"/>
          <p:cNvGraphicFramePr/>
          <p:nvPr/>
        </p:nvGraphicFramePr>
        <p:xfrm>
          <a:off x="460575" y="2134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{6013884F-30C4-4A91-96BF-F6C88954D0C2}</a:tableStyleId>
              </a:tblPr>
              <a:tblGrid>
                <a:gridCol w="2745700"/>
                <a:gridCol w="2745700"/>
                <a:gridCol w="2745700"/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Monomer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Polymer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Macromolecule</a:t>
                      </a:r>
                    </a:p>
                  </a:txBody>
                  <a:tcPr marL="91425" marR="91425" marT="91425" marB="91425"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fatty acids and glycerol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triglyceride</a:t>
                      </a:r>
                    </a:p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phospholipid</a:t>
                      </a:r>
                    </a:p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cholesterol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lipid</a:t>
                      </a:r>
                    </a:p>
                  </a:txBody>
                  <a:tcPr marL="91425" marR="91425" marT="91425" marB="91425" anchor="ctr"/>
                </a:tc>
              </a:tr>
              <a:tr h="381000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monosaccharide</a:t>
                      </a:r>
                    </a:p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glucose</a:t>
                      </a:r>
                    </a:p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cellulose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polysaccharide</a:t>
                      </a:r>
                    </a:p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starch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carbohydrate</a:t>
                      </a:r>
                    </a:p>
                  </a:txBody>
                  <a:tcPr marL="91425" marR="91425" marT="91425" marB="91425"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nucleotide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DNA</a:t>
                      </a:r>
                    </a:p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RNA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nucleic acid</a:t>
                      </a:r>
                    </a:p>
                  </a:txBody>
                  <a:tcPr marL="91425" marR="91425" marT="91425" marB="91425"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amino acid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</a:rPr>
                        <a:t>polypeptide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protein</a:t>
                      </a:r>
                    </a:p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</a:rPr>
                        <a:t>enzyme</a:t>
                      </a:r>
                    </a:p>
                  </a:txBody>
                  <a:tcPr marL="91425" marR="91425" marT="91425" marB="91425" anchor="ctr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Energy Cycling in an Ecosystem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290599" cy="766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Complete pages 36-37.</a:t>
            </a:r>
          </a:p>
        </p:txBody>
      </p:sp>
      <p:grpSp>
        <p:nvGrpSpPr>
          <p:cNvPr id="91" name="Shape 91"/>
          <p:cNvGrpSpPr/>
          <p:nvPr/>
        </p:nvGrpSpPr>
        <p:grpSpPr>
          <a:xfrm>
            <a:off x="370725" y="2366700"/>
            <a:ext cx="8452875" cy="4291500"/>
            <a:chOff x="370725" y="2366700"/>
            <a:chExt cx="8452875" cy="4291500"/>
          </a:xfrm>
        </p:grpSpPr>
        <p:grpSp>
          <p:nvGrpSpPr>
            <p:cNvPr id="92" name="Shape 92"/>
            <p:cNvGrpSpPr/>
            <p:nvPr/>
          </p:nvGrpSpPr>
          <p:grpSpPr>
            <a:xfrm>
              <a:off x="1049850" y="2366700"/>
              <a:ext cx="6506700" cy="4291500"/>
              <a:chOff x="1049850" y="2366700"/>
              <a:chExt cx="6506700" cy="4291500"/>
            </a:xfrm>
          </p:grpSpPr>
          <p:grpSp>
            <p:nvGrpSpPr>
              <p:cNvPr id="93" name="Shape 93"/>
              <p:cNvGrpSpPr/>
              <p:nvPr/>
            </p:nvGrpSpPr>
            <p:grpSpPr>
              <a:xfrm>
                <a:off x="2480850" y="2366700"/>
                <a:ext cx="5075700" cy="4291500"/>
                <a:chOff x="2480850" y="2366700"/>
                <a:chExt cx="5075700" cy="4291500"/>
              </a:xfrm>
            </p:grpSpPr>
            <p:sp>
              <p:nvSpPr>
                <p:cNvPr id="94" name="Shape 94"/>
                <p:cNvSpPr/>
                <p:nvPr/>
              </p:nvSpPr>
              <p:spPr>
                <a:xfrm>
                  <a:off x="2480850" y="2366700"/>
                  <a:ext cx="5075700" cy="4291500"/>
                </a:xfrm>
                <a:prstGeom prst="triangle">
                  <a:avLst>
                    <a:gd name="adj" fmla="val 50000"/>
                  </a:avLst>
                </a:prstGeom>
                <a:noFill/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buNone/>
                  </a:pPr>
                  <a:endParaRPr/>
                </a:p>
              </p:txBody>
            </p:sp>
            <p:cxnSp>
              <p:nvCxnSpPr>
                <p:cNvPr id="95" name="Shape 95"/>
                <p:cNvCxnSpPr/>
                <p:nvPr/>
              </p:nvCxnSpPr>
              <p:spPr>
                <a:xfrm>
                  <a:off x="4505475" y="3417425"/>
                  <a:ext cx="10692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  <p:cxnSp>
              <p:nvCxnSpPr>
                <p:cNvPr id="96" name="Shape 96"/>
                <p:cNvCxnSpPr/>
                <p:nvPr/>
              </p:nvCxnSpPr>
              <p:spPr>
                <a:xfrm rot="10800000" flipH="1">
                  <a:off x="3944975" y="4358375"/>
                  <a:ext cx="2171700" cy="9899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  <p:cxnSp>
              <p:nvCxnSpPr>
                <p:cNvPr id="97" name="Shape 97"/>
                <p:cNvCxnSpPr/>
                <p:nvPr/>
              </p:nvCxnSpPr>
              <p:spPr>
                <a:xfrm rot="10800000" flipH="1">
                  <a:off x="3179500" y="5527524"/>
                  <a:ext cx="3621600" cy="45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</p:grpSp>
          <p:sp>
            <p:nvSpPr>
              <p:cNvPr id="98" name="Shape 98"/>
              <p:cNvSpPr txBox="1"/>
              <p:nvPr/>
            </p:nvSpPr>
            <p:spPr>
              <a:xfrm>
                <a:off x="1049850" y="5760150"/>
                <a:ext cx="1839299" cy="555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algn="r">
                  <a:spcBef>
                    <a:spcPts val="0"/>
                  </a:spcBef>
                  <a:buNone/>
                </a:pPr>
                <a:r>
                  <a:rPr lang="en" sz="2400"/>
                  <a:t>Producers</a:t>
                </a:r>
              </a:p>
            </p:txBody>
          </p:sp>
          <p:sp>
            <p:nvSpPr>
              <p:cNvPr id="99" name="Shape 99"/>
              <p:cNvSpPr txBox="1"/>
              <p:nvPr/>
            </p:nvSpPr>
            <p:spPr>
              <a:xfrm>
                <a:off x="1540000" y="4476950"/>
                <a:ext cx="1839299" cy="8312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r" rtl="0">
                  <a:spcBef>
                    <a:spcPts val="0"/>
                  </a:spcBef>
                  <a:buNone/>
                </a:pPr>
                <a:r>
                  <a:rPr lang="en" sz="2400"/>
                  <a:t>Primary Consumers</a:t>
                </a:r>
              </a:p>
            </p:txBody>
          </p:sp>
          <p:sp>
            <p:nvSpPr>
              <p:cNvPr id="100" name="Shape 100"/>
              <p:cNvSpPr txBox="1"/>
              <p:nvPr/>
            </p:nvSpPr>
            <p:spPr>
              <a:xfrm>
                <a:off x="2225800" y="3333950"/>
                <a:ext cx="1839299" cy="8312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r" rtl="0">
                  <a:spcBef>
                    <a:spcPts val="0"/>
                  </a:spcBef>
                  <a:buNone/>
                </a:pPr>
                <a:r>
                  <a:rPr lang="en" sz="2400"/>
                  <a:t>Secondary Consumers</a:t>
                </a:r>
              </a:p>
            </p:txBody>
          </p:sp>
          <p:sp>
            <p:nvSpPr>
              <p:cNvPr id="101" name="Shape 101"/>
              <p:cNvSpPr txBox="1"/>
              <p:nvPr/>
            </p:nvSpPr>
            <p:spPr>
              <a:xfrm>
                <a:off x="2759200" y="2419550"/>
                <a:ext cx="1839299" cy="8312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r" rtl="0">
                  <a:spcBef>
                    <a:spcPts val="0"/>
                  </a:spcBef>
                  <a:buNone/>
                </a:pPr>
                <a:r>
                  <a:rPr lang="en" sz="2400"/>
                  <a:t>Tertiary Consumers</a:t>
                </a:r>
              </a:p>
            </p:txBody>
          </p:sp>
        </p:grpSp>
        <p:sp>
          <p:nvSpPr>
            <p:cNvPr id="102" name="Shape 102"/>
            <p:cNvSpPr txBox="1"/>
            <p:nvPr/>
          </p:nvSpPr>
          <p:spPr>
            <a:xfrm rot="3779783">
              <a:off x="6230630" y="3635765"/>
              <a:ext cx="2751920" cy="61314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lang="en" sz="2400"/>
                <a:t>Decomposers</a:t>
              </a:r>
            </a:p>
          </p:txBody>
        </p:sp>
        <p:cxnSp>
          <p:nvCxnSpPr>
            <p:cNvPr id="103" name="Shape 103"/>
            <p:cNvCxnSpPr/>
            <p:nvPr/>
          </p:nvCxnSpPr>
          <p:spPr>
            <a:xfrm>
              <a:off x="4961725" y="2979875"/>
              <a:ext cx="1896299" cy="285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cxnSp>
          <p:nvCxnSpPr>
            <p:cNvPr id="104" name="Shape 104"/>
            <p:cNvCxnSpPr/>
            <p:nvPr/>
          </p:nvCxnSpPr>
          <p:spPr>
            <a:xfrm rot="10800000" flipH="1">
              <a:off x="5061525" y="3749875"/>
              <a:ext cx="1996200" cy="142499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cxnSp>
          <p:nvCxnSpPr>
            <p:cNvPr id="105" name="Shape 105"/>
            <p:cNvCxnSpPr>
              <a:endCxn id="102" idx="2"/>
            </p:cNvCxnSpPr>
            <p:nvPr/>
          </p:nvCxnSpPr>
          <p:spPr>
            <a:xfrm rot="10800000" flipH="1">
              <a:off x="5389440" y="4081539"/>
              <a:ext cx="1944000" cy="9657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cxnSp>
          <p:nvCxnSpPr>
            <p:cNvPr id="106" name="Shape 106"/>
            <p:cNvCxnSpPr/>
            <p:nvPr/>
          </p:nvCxnSpPr>
          <p:spPr>
            <a:xfrm rot="10800000" flipH="1">
              <a:off x="6031050" y="5004449"/>
              <a:ext cx="1653899" cy="13260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107" name="Shape 107"/>
            <p:cNvSpPr/>
            <p:nvPr/>
          </p:nvSpPr>
          <p:spPr>
            <a:xfrm>
              <a:off x="6858000" y="3806825"/>
              <a:ext cx="1965600" cy="2395325"/>
            </a:xfrm>
            <a:custGeom>
              <a:avLst/>
              <a:gdLst/>
              <a:ahLst/>
              <a:cxnLst/>
              <a:rect l="0" t="0" r="0" b="0"/>
              <a:pathLst>
                <a:path w="78624" h="95813" extrusionOk="0">
                  <a:moveTo>
                    <a:pt x="44484" y="0"/>
                  </a:moveTo>
                  <a:cubicBezTo>
                    <a:pt x="49997" y="5132"/>
                    <a:pt x="84976" y="14828"/>
                    <a:pt x="77562" y="30797"/>
                  </a:cubicBezTo>
                  <a:cubicBezTo>
                    <a:pt x="70148" y="46765"/>
                    <a:pt x="12927" y="84977"/>
                    <a:pt x="0" y="95813"/>
                  </a:cubicBezTo>
                </a:path>
              </a:pathLst>
            </a:cu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sp>
        <p:sp>
          <p:nvSpPr>
            <p:cNvPr id="108" name="Shape 108"/>
            <p:cNvSpPr/>
            <p:nvPr/>
          </p:nvSpPr>
          <p:spPr>
            <a:xfrm>
              <a:off x="370725" y="2694750"/>
              <a:ext cx="1511399" cy="1468499"/>
            </a:xfrm>
            <a:prstGeom prst="star8">
              <a:avLst>
                <a:gd name="adj" fmla="val 37500"/>
              </a:avLst>
            </a:prstGeom>
            <a:solidFill>
              <a:srgbClr val="FFFF00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9" name="Shape 109"/>
            <p:cNvSpPr txBox="1"/>
            <p:nvPr/>
          </p:nvSpPr>
          <p:spPr>
            <a:xfrm>
              <a:off x="570375" y="3286350"/>
              <a:ext cx="1112100" cy="285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" sz="1800" b="1"/>
                <a:t>sunlight</a:t>
              </a:r>
            </a:p>
          </p:txBody>
        </p:sp>
        <p:sp>
          <p:nvSpPr>
            <p:cNvPr id="110" name="Shape 110"/>
            <p:cNvSpPr/>
            <p:nvPr/>
          </p:nvSpPr>
          <p:spPr>
            <a:xfrm>
              <a:off x="608619" y="4020700"/>
              <a:ext cx="717350" cy="1867775"/>
            </a:xfrm>
            <a:custGeom>
              <a:avLst/>
              <a:gdLst/>
              <a:ahLst/>
              <a:cxnLst/>
              <a:rect l="0" t="0" r="0" b="0"/>
              <a:pathLst>
                <a:path w="28694" h="74711" extrusionOk="0">
                  <a:moveTo>
                    <a:pt x="20139" y="0"/>
                  </a:moveTo>
                  <a:cubicBezTo>
                    <a:pt x="16812" y="8364"/>
                    <a:pt x="-1247" y="37735"/>
                    <a:pt x="178" y="50187"/>
                  </a:cubicBezTo>
                  <a:cubicBezTo>
                    <a:pt x="1603" y="62638"/>
                    <a:pt x="23941" y="70623"/>
                    <a:pt x="28694" y="74711"/>
                  </a:cubicBezTo>
                </a:path>
              </a:pathLst>
            </a:cu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lg" len="lg"/>
              <a:tailEnd type="triangle" w="lg" len="lg"/>
            </a:ln>
          </p:spPr>
        </p:sp>
        <p:sp>
          <p:nvSpPr>
            <p:cNvPr id="111" name="Shape 111"/>
            <p:cNvSpPr txBox="1"/>
            <p:nvPr/>
          </p:nvSpPr>
          <p:spPr>
            <a:xfrm>
              <a:off x="4255150" y="5845700"/>
              <a:ext cx="1653899" cy="484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" sz="2400" b="1"/>
                <a:t>1000 kcal</a:t>
              </a:r>
            </a:p>
          </p:txBody>
        </p:sp>
        <p:sp>
          <p:nvSpPr>
            <p:cNvPr id="112" name="Shape 112"/>
            <p:cNvSpPr txBox="1"/>
            <p:nvPr/>
          </p:nvSpPr>
          <p:spPr>
            <a:xfrm>
              <a:off x="4178950" y="4550300"/>
              <a:ext cx="1653899" cy="484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2400" b="1"/>
                <a:t>100 kcal</a:t>
              </a:r>
            </a:p>
          </p:txBody>
        </p:sp>
        <p:sp>
          <p:nvSpPr>
            <p:cNvPr id="113" name="Shape 113"/>
            <p:cNvSpPr txBox="1"/>
            <p:nvPr/>
          </p:nvSpPr>
          <p:spPr>
            <a:xfrm>
              <a:off x="4178950" y="3864500"/>
              <a:ext cx="1653899" cy="484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2400" b="1"/>
                <a:t>10 kcal</a:t>
              </a:r>
            </a:p>
          </p:txBody>
        </p:sp>
        <p:sp>
          <p:nvSpPr>
            <p:cNvPr id="114" name="Shape 114"/>
            <p:cNvSpPr txBox="1"/>
            <p:nvPr/>
          </p:nvSpPr>
          <p:spPr>
            <a:xfrm>
              <a:off x="4483750" y="2950100"/>
              <a:ext cx="1653899" cy="484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2400" b="1"/>
                <a:t>1 kcal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74649"/>
            <a:ext cx="3905700" cy="794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Abiotic Factors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417650"/>
            <a:ext cx="4119600" cy="1430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Review the water, carbon, and nitrogen cycles on pages 38-43.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9025" y="0"/>
            <a:ext cx="4624975" cy="316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4">
            <a:alphaModFix/>
          </a:blip>
          <a:srcRect l="2148" t="3087" r="2358" b="2776"/>
          <a:stretch/>
        </p:blipFill>
        <p:spPr>
          <a:xfrm>
            <a:off x="4624975" y="3767098"/>
            <a:ext cx="4500025" cy="309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5">
            <a:alphaModFix/>
          </a:blip>
          <a:srcRect l="1381" t="2749" r="1999" b="2777"/>
          <a:stretch/>
        </p:blipFill>
        <p:spPr>
          <a:xfrm>
            <a:off x="0" y="3767100"/>
            <a:ext cx="4538753" cy="30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</Words>
  <Application>Microsoft Office PowerPoint</Application>
  <PresentationFormat>On-screen Show (4:3)</PresentationFormat>
  <Paragraphs>108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simple-light</vt:lpstr>
      <vt:lpstr>Biology EOC Review</vt:lpstr>
      <vt:lpstr>Energy</vt:lpstr>
      <vt:lpstr>Cell Processes</vt:lpstr>
      <vt:lpstr>Cell Structures and Functions</vt:lpstr>
      <vt:lpstr>PowerPoint Presentation</vt:lpstr>
      <vt:lpstr>Structure of DNA - Page 10</vt:lpstr>
      <vt:lpstr>Structure of DNA - Page 11</vt:lpstr>
      <vt:lpstr>Structure of DNA - Page 15</vt:lpstr>
      <vt:lpstr>Macromolecule Vocabulary - Page 3</vt:lpstr>
      <vt:lpstr>Energy Cycling in an Ecosystem</vt:lpstr>
      <vt:lpstr>Abiotic Factors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EOC Review</dc:title>
  <dc:creator>David Swart</dc:creator>
  <cp:lastModifiedBy>David Swart</cp:lastModifiedBy>
  <cp:revision>1</cp:revision>
  <dcterms:modified xsi:type="dcterms:W3CDTF">2015-05-27T15:46:37Z</dcterms:modified>
</cp:coreProperties>
</file>