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423272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732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626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9614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5023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825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4403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2530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5778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9657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781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0593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485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422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716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8435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464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2948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20903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0128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874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Take a few minutes to reflect on all you have learned this year in biology.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On a scale of 1-10, how prepared do you feel for the End of Course exam on Thursday?  Why?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What do you need over the next two days to do your best on the Biology EOC?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303162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Biology End-of-Course Item Types</a:t>
            </a:r>
          </a:p>
        </p:txBody>
      </p:sp>
      <p:pic>
        <p:nvPicPr>
          <p:cNvPr id="37" name="Shape 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975" y="1749275"/>
            <a:ext cx="8836800" cy="33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Biology EOC Scale Scores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2725400"/>
            <a:ext cx="8229600" cy="114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To pass the Biology EOC, you must earn a score of 400 or better to demonstrate a </a:t>
            </a:r>
            <a:r>
              <a:rPr lang="en" sz="2400" u="sng"/>
              <a:t>proficient</a:t>
            </a:r>
            <a:r>
              <a:rPr lang="en" sz="2400"/>
              <a:t> understanding of biology.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706500"/>
            <a:ext cx="8229599" cy="730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Shape 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4157250"/>
            <a:ext cx="8229599" cy="220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52400"/>
            <a:ext cx="7518299" cy="660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Short Answer Question Types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64293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Conclusion </a:t>
            </a:r>
            <a:r>
              <a:rPr lang="en" sz="3600">
                <a:solidFill>
                  <a:srgbClr val="FF0000"/>
                </a:solidFill>
              </a:rPr>
              <a:t>✔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New Procedure </a:t>
            </a:r>
            <a:r>
              <a:rPr lang="en" sz="3600">
                <a:solidFill>
                  <a:srgbClr val="FF0000"/>
                </a:solidFill>
              </a:rPr>
              <a:t>✔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Field Study Procedure </a:t>
            </a:r>
            <a:r>
              <a:rPr lang="en" sz="3600">
                <a:solidFill>
                  <a:srgbClr val="FF0000"/>
                </a:solidFill>
              </a:rPr>
              <a:t>✔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Research &amp; Explore </a:t>
            </a:r>
            <a:r>
              <a:rPr lang="en" sz="3600">
                <a:solidFill>
                  <a:srgbClr val="FF0000"/>
                </a:solidFill>
              </a:rPr>
              <a:t>✔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Redesign </a:t>
            </a:r>
            <a:r>
              <a:rPr lang="en" sz="3600">
                <a:solidFill>
                  <a:srgbClr val="FF0000"/>
                </a:solidFill>
              </a:rPr>
              <a:t>✔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Criteria &amp; Constraints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Test Solution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Unintended Consequences </a:t>
            </a:r>
            <a:r>
              <a:rPr lang="en" sz="3600">
                <a:solidFill>
                  <a:srgbClr val="FF0000"/>
                </a:solidFill>
              </a:rPr>
              <a:t>✔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700" y="152400"/>
            <a:ext cx="7585199" cy="660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/>
          <p:nvPr/>
        </p:nvSpPr>
        <p:spPr>
          <a:xfrm>
            <a:off x="812700" y="134022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800" b="1"/>
              <a:t>Procedure</a:t>
            </a:r>
          </a:p>
        </p:txBody>
      </p:sp>
      <p:sp>
        <p:nvSpPr>
          <p:cNvPr id="63" name="Shape 63"/>
          <p:cNvSpPr/>
          <p:nvPr/>
        </p:nvSpPr>
        <p:spPr>
          <a:xfrm>
            <a:off x="812700" y="18284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Conclusion</a:t>
            </a:r>
          </a:p>
        </p:txBody>
      </p:sp>
      <p:sp>
        <p:nvSpPr>
          <p:cNvPr id="64" name="Shape 64"/>
          <p:cNvSpPr/>
          <p:nvPr/>
        </p:nvSpPr>
        <p:spPr>
          <a:xfrm>
            <a:off x="812700" y="22856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Test Solution</a:t>
            </a:r>
          </a:p>
        </p:txBody>
      </p:sp>
      <p:sp>
        <p:nvSpPr>
          <p:cNvPr id="65" name="Shape 65"/>
          <p:cNvSpPr/>
          <p:nvPr/>
        </p:nvSpPr>
        <p:spPr>
          <a:xfrm>
            <a:off x="812700" y="27645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Redesign</a:t>
            </a:r>
          </a:p>
        </p:txBody>
      </p:sp>
      <p:sp>
        <p:nvSpPr>
          <p:cNvPr id="66" name="Shape 66"/>
          <p:cNvSpPr/>
          <p:nvPr/>
        </p:nvSpPr>
        <p:spPr>
          <a:xfrm>
            <a:off x="812700" y="8519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Research &amp; Explore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1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Writing an EOC-Style Conclusion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256650" y="1226175"/>
            <a:ext cx="8654399" cy="5341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Required elements: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FF0000"/>
                </a:solidFill>
              </a:rPr>
              <a:t>Answer</a:t>
            </a:r>
            <a:r>
              <a:rPr lang="en"/>
              <a:t> the experimental question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Use your words!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Explain what the data tells you.</a:t>
            </a: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FF0000"/>
                </a:solidFill>
              </a:rPr>
              <a:t>High-Low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Look at the average data extremes (high and low)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Write it out!  At the high MV, the RV results were…</a:t>
            </a: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FF0000"/>
                </a:solidFill>
              </a:rPr>
              <a:t>Duh!</a:t>
            </a:r>
            <a:r>
              <a:rPr lang="en"/>
              <a:t> Compare the high and low results </a:t>
            </a:r>
            <a:r>
              <a:rPr lang="en" u="sng"/>
              <a:t>using math</a:t>
            </a:r>
            <a:r>
              <a:rPr lang="en"/>
              <a:t>.</a:t>
            </a: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FF0000"/>
                </a:solidFill>
              </a:rPr>
              <a:t>So?</a:t>
            </a:r>
            <a:r>
              <a:rPr lang="en"/>
              <a:t> Explain the results using science thinking, even if you don’t actually know the reason why.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6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Conclusion Example </a:t>
            </a:r>
            <a:r>
              <a:rPr lang="en" sz="2400"/>
              <a:t>(2012 Practice EOC)</a:t>
            </a:r>
          </a:p>
        </p:txBody>
      </p:sp>
      <p:pic>
        <p:nvPicPr>
          <p:cNvPr id="78" name="Shape 78"/>
          <p:cNvPicPr preferRelativeResize="0"/>
          <p:nvPr/>
        </p:nvPicPr>
        <p:blipFill rotWithShape="1">
          <a:blip r:embed="rId3">
            <a:alphaModFix/>
          </a:blip>
          <a:srcRect t="48234"/>
          <a:stretch/>
        </p:blipFill>
        <p:spPr>
          <a:xfrm>
            <a:off x="1304725" y="1297450"/>
            <a:ext cx="6534550" cy="29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475" y="4438600"/>
            <a:ext cx="8860425" cy="85992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/>
        </p:nvSpPr>
        <p:spPr>
          <a:xfrm>
            <a:off x="242375" y="5478950"/>
            <a:ext cx="8711400" cy="76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800"/>
              <a:t>Can you identify the Answer, High/Low, Duh!, and So?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090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New Procedure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285150" y="1340225"/>
            <a:ext cx="8654700" cy="522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Step 1: Use the EOC as a resource!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The word </a:t>
            </a:r>
            <a:r>
              <a:rPr lang="en" b="1" u="sng"/>
              <a:t>new</a:t>
            </a:r>
            <a:r>
              <a:rPr lang="en"/>
              <a:t> implies there is an existing procedure to use </a:t>
            </a:r>
            <a:r>
              <a:rPr lang="en" u="sng"/>
              <a:t>as a model</a:t>
            </a:r>
            <a:r>
              <a:rPr lang="en"/>
              <a:t> (</a:t>
            </a:r>
            <a:r>
              <a:rPr lang="en">
                <a:solidFill>
                  <a:srgbClr val="FF0000"/>
                </a:solidFill>
              </a:rPr>
              <a:t>do not copy!</a:t>
            </a:r>
            <a:r>
              <a:rPr lang="en"/>
              <a:t>).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Step 2: Be logical!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Your procedure should be written as a list of numbered steps so you can easily repeat steps as needed (i.e. repeat steps 2-5 for three days).  Make sure to include all of the listed elements.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66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Existing EOC Procedure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3439" y="1040850"/>
            <a:ext cx="6534560" cy="570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Write a New Procedure</a:t>
            </a:r>
          </a:p>
        </p:txBody>
      </p:sp>
      <p:pic>
        <p:nvPicPr>
          <p:cNvPr id="98" name="Shape 98"/>
          <p:cNvPicPr preferRelativeResize="0"/>
          <p:nvPr/>
        </p:nvPicPr>
        <p:blipFill rotWithShape="1">
          <a:blip r:embed="rId3">
            <a:alphaModFix/>
          </a:blip>
          <a:srcRect b="29824"/>
          <a:stretch/>
        </p:blipFill>
        <p:spPr>
          <a:xfrm>
            <a:off x="344500" y="1417650"/>
            <a:ext cx="8438300" cy="496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Full-Credit (2-point) New Procedure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825" y="1417650"/>
            <a:ext cx="7760675" cy="527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37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Field Study Procedure</a:t>
            </a:r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325" y="1592450"/>
            <a:ext cx="8665825" cy="399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09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Research &amp; Explore</a:t>
            </a:r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109875"/>
            <a:ext cx="8229600" cy="555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4649"/>
            <a:ext cx="8229600" cy="751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Redesign</a:t>
            </a:r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178950"/>
            <a:ext cx="8229600" cy="555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090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Criteria &amp; Constraints</a:t>
            </a:r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083749"/>
            <a:ext cx="8036222" cy="558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51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Test Solution</a:t>
            </a: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 b="15361"/>
          <a:stretch/>
        </p:blipFill>
        <p:spPr>
          <a:xfrm>
            <a:off x="457200" y="1121950"/>
            <a:ext cx="8229599" cy="5497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57200" y="198449"/>
            <a:ext cx="8229600" cy="623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Unintended Consequences</a:t>
            </a:r>
          </a:p>
        </p:txBody>
      </p:sp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50" y="822150"/>
            <a:ext cx="8049649" cy="58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700" y="152400"/>
            <a:ext cx="7585199" cy="660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/>
          <p:nvPr/>
        </p:nvSpPr>
        <p:spPr>
          <a:xfrm>
            <a:off x="812700" y="134022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Procedure</a:t>
            </a:r>
          </a:p>
        </p:txBody>
      </p:sp>
      <p:sp>
        <p:nvSpPr>
          <p:cNvPr id="147" name="Shape 147"/>
          <p:cNvSpPr/>
          <p:nvPr/>
        </p:nvSpPr>
        <p:spPr>
          <a:xfrm>
            <a:off x="812700" y="18284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Conclusion</a:t>
            </a:r>
          </a:p>
        </p:txBody>
      </p:sp>
      <p:sp>
        <p:nvSpPr>
          <p:cNvPr id="148" name="Shape 148"/>
          <p:cNvSpPr/>
          <p:nvPr/>
        </p:nvSpPr>
        <p:spPr>
          <a:xfrm>
            <a:off x="812700" y="22856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Test Solution</a:t>
            </a:r>
          </a:p>
        </p:txBody>
      </p:sp>
      <p:sp>
        <p:nvSpPr>
          <p:cNvPr id="149" name="Shape 149"/>
          <p:cNvSpPr/>
          <p:nvPr/>
        </p:nvSpPr>
        <p:spPr>
          <a:xfrm>
            <a:off x="812700" y="27645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Redesign</a:t>
            </a:r>
          </a:p>
        </p:txBody>
      </p:sp>
      <p:sp>
        <p:nvSpPr>
          <p:cNvPr id="150" name="Shape 150"/>
          <p:cNvSpPr/>
          <p:nvPr/>
        </p:nvSpPr>
        <p:spPr>
          <a:xfrm>
            <a:off x="812700" y="851975"/>
            <a:ext cx="7585199" cy="4704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Research &amp; Explore</a:t>
            </a:r>
          </a:p>
        </p:txBody>
      </p:sp>
      <p:sp>
        <p:nvSpPr>
          <p:cNvPr id="151" name="Shape 151"/>
          <p:cNvSpPr/>
          <p:nvPr/>
        </p:nvSpPr>
        <p:spPr>
          <a:xfrm>
            <a:off x="812700" y="3243475"/>
            <a:ext cx="7585199" cy="35151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EOC Booklet, Class Website, Textbook, Classmates, Teacher...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Reliability vs Validity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457200" y="4633775"/>
            <a:ext cx="8229600" cy="1934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Use the contextual clues present in the graphic to explain the difference between </a:t>
            </a:r>
            <a:r>
              <a:rPr lang="en">
                <a:solidFill>
                  <a:srgbClr val="FF0000"/>
                </a:solidFill>
              </a:rPr>
              <a:t>reliability</a:t>
            </a:r>
            <a:r>
              <a:rPr lang="en"/>
              <a:t> and </a:t>
            </a:r>
            <a:r>
              <a:rPr lang="en">
                <a:solidFill>
                  <a:srgbClr val="FF0000"/>
                </a:solidFill>
              </a:rPr>
              <a:t>validity</a:t>
            </a:r>
            <a:r>
              <a:rPr lang="en"/>
              <a:t>.</a:t>
            </a:r>
          </a:p>
        </p:txBody>
      </p:sp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763550"/>
            <a:ext cx="8229600" cy="2782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On-screen Show (4:3)</PresentationFormat>
  <Paragraphs>59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simple-light</vt:lpstr>
      <vt:lpstr>Entry Task</vt:lpstr>
      <vt:lpstr>Biology End-of-Course Item Types</vt:lpstr>
      <vt:lpstr>Biology EOC Scale Scores</vt:lpstr>
      <vt:lpstr>PowerPoint Presentation</vt:lpstr>
      <vt:lpstr>Short Answer Question Types</vt:lpstr>
      <vt:lpstr>PowerPoint Presentation</vt:lpstr>
      <vt:lpstr>Writing an EOC-Style Conclusion</vt:lpstr>
      <vt:lpstr>Conclusion Example (2012 Practice EOC)</vt:lpstr>
      <vt:lpstr>New Procedure</vt:lpstr>
      <vt:lpstr>Existing EOC Procedure</vt:lpstr>
      <vt:lpstr>Write a New Procedure</vt:lpstr>
      <vt:lpstr>Full-Credit (2-point) New Procedure</vt:lpstr>
      <vt:lpstr>Field Study Procedure</vt:lpstr>
      <vt:lpstr>Research &amp; Explore</vt:lpstr>
      <vt:lpstr>Redesign</vt:lpstr>
      <vt:lpstr>Criteria &amp; Constraints</vt:lpstr>
      <vt:lpstr>Test Solution</vt:lpstr>
      <vt:lpstr>Unintended Consequences</vt:lpstr>
      <vt:lpstr>PowerPoint Presentation</vt:lpstr>
      <vt:lpstr>Reliability vs Validity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</dc:title>
  <dc:creator>David Swart</dc:creator>
  <cp:lastModifiedBy>David Swart</cp:lastModifiedBy>
  <cp:revision>1</cp:revision>
  <dcterms:modified xsi:type="dcterms:W3CDTF">2015-05-26T14:21:07Z</dcterms:modified>
</cp:coreProperties>
</file>