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77" r:id="rId6"/>
    <p:sldId id="278" r:id="rId7"/>
    <p:sldId id="279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4" r:id="rId17"/>
    <p:sldId id="275" r:id="rId18"/>
    <p:sldId id="276" r:id="rId19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153788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6771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9630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93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1324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50000"/>
              </a:spcBef>
            </a:pPr>
            <a:endParaRPr lang="en-US" altLang="en-US" sz="1800" smtClean="0">
              <a:solidFill>
                <a:srgbClr val="000000"/>
              </a:solidFill>
              <a:latin typeface="Geneva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05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02373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u="sng" smtClean="0"/>
              <a:t>Can we add some art here?  Maybe another DNA or chromosome photo of some sort?</a:t>
            </a:r>
          </a:p>
        </p:txBody>
      </p:sp>
    </p:spTree>
    <p:extLst>
      <p:ext uri="{BB962C8B-B14F-4D97-AF65-F5344CB8AC3E}">
        <p14:creationId xmlns:p14="http://schemas.microsoft.com/office/powerpoint/2010/main" val="2859141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B15F670-2076-49B6-8F57-E7F8256FEA4E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8327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13679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85245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2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53787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FE344770-EC6A-4398-B362-088523FA5AE7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15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712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6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24234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4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09967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2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58300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35F08C8-19A2-4C88-9AA6-10523D7A0A19}" type="datetimeFigureOut">
              <a:rPr lang="en-US" altLang="en-US"/>
              <a:pPr/>
              <a:t>5/12/2015</a:t>
            </a:fld>
            <a:endParaRPr lang="en-US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E84DB0-0104-4383-84B4-1EB9A384BD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68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29600" cy="649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Entry Task: Lab Notebook </a:t>
            </a:r>
            <a:r>
              <a:rPr lang="en" dirty="0" smtClean="0"/>
              <a:t>5/12/15</a:t>
            </a:r>
            <a:endParaRPr lang="en" dirty="0"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245950" y="855475"/>
            <a:ext cx="8736599" cy="1046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/>
              <a:t>Is this evolution?  In at least four written sentences, explain why or why not.  Support your reasoning with science thinking!  </a:t>
            </a:r>
          </a:p>
        </p:txBody>
      </p:sp>
      <p:pic>
        <p:nvPicPr>
          <p:cNvPr id="32" name="Shape 32"/>
          <p:cNvPicPr preferRelativeResize="0"/>
          <p:nvPr/>
        </p:nvPicPr>
        <p:blipFill rotWithShape="1">
          <a:blip r:embed="rId3">
            <a:alphaModFix/>
          </a:blip>
          <a:srcRect t="16215" r="3222" b="18450"/>
          <a:stretch/>
        </p:blipFill>
        <p:spPr>
          <a:xfrm>
            <a:off x="1024475" y="1901475"/>
            <a:ext cx="7131921" cy="3113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300"/>
              <a:t>What do we know about evolution? - P1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evolution?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>
                <a:solidFill>
                  <a:srgbClr val="222222"/>
                </a:solidFill>
              </a:rPr>
              <a:t>Evolution: a cumulative change in the characteristics of organisms or populations from generation to generation.</a:t>
            </a:r>
          </a:p>
          <a:p>
            <a:pPr rtl="0">
              <a:spcBef>
                <a:spcPts val="0"/>
              </a:spcBef>
              <a:buNone/>
            </a:pPr>
            <a:endParaRPr sz="2400">
              <a:solidFill>
                <a:srgbClr val="222222"/>
              </a:solidFill>
            </a:endParaRPr>
          </a:p>
          <a:p>
            <a:pPr>
              <a:spcBef>
                <a:spcPts val="0"/>
              </a:spcBef>
              <a:buNone/>
            </a:pPr>
            <a:endParaRPr sz="2400">
              <a:solidFill>
                <a:srgbClr val="222222"/>
              </a:solidFill>
            </a:endParaRPr>
          </a:p>
        </p:txBody>
      </p:sp>
      <p:pic>
        <p:nvPicPr>
          <p:cNvPr id="45" name="Shape 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8500" y="2310375"/>
            <a:ext cx="4755125" cy="218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How can we observe evolution?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dirty="0"/>
              <a:t>Common ancestry: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 smtClean="0"/>
              <a:t>Similar </a:t>
            </a:r>
            <a:r>
              <a:rPr lang="en" dirty="0"/>
              <a:t>anatomical structures</a:t>
            </a:r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/>
              <a:t>Similar embryological </a:t>
            </a:r>
            <a:r>
              <a:rPr lang="en" dirty="0" smtClean="0"/>
              <a:t>development</a:t>
            </a:r>
          </a:p>
          <a:p>
            <a:pPr marL="457200" indent="-419100">
              <a:buFont typeface="Arial"/>
              <a:buChar char="●"/>
            </a:pPr>
            <a:r>
              <a:rPr lang="en" dirty="0">
                <a:solidFill>
                  <a:schemeClr val="tx1"/>
                </a:solidFill>
              </a:rPr>
              <a:t>Similar DNA </a:t>
            </a:r>
            <a:r>
              <a:rPr lang="en" dirty="0" smtClean="0">
                <a:solidFill>
                  <a:schemeClr val="tx1"/>
                </a:solidFill>
              </a:rPr>
              <a:t>sequences</a:t>
            </a:r>
            <a:endParaRPr lang="e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657051"/>
          </a:xfrm>
        </p:spPr>
        <p:txBody>
          <a:bodyPr/>
          <a:lstStyle/>
          <a:p>
            <a:pPr algn="ctr"/>
            <a:r>
              <a:rPr lang="en-US" dirty="0" smtClean="0"/>
              <a:t>Similar anatomical structures</a:t>
            </a:r>
            <a:endParaRPr lang="en-US" dirty="0"/>
          </a:p>
        </p:txBody>
      </p:sp>
      <p:pic>
        <p:nvPicPr>
          <p:cNvPr id="1026" name="Picture 2" descr="http://www.evolutionevidence.org/wp-content/uploads/2013/08/hominin_skul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824" y="1083776"/>
            <a:ext cx="5524500" cy="3733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402" y="1083776"/>
            <a:ext cx="275347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Over millions of years of evolution, human: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</a:t>
            </a:r>
            <a:r>
              <a:rPr lang="en-US" sz="2000" dirty="0" smtClean="0"/>
              <a:t>rain volume has increased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tooth size has decreased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brow ridge is greatly reduced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</a:t>
            </a:r>
            <a:r>
              <a:rPr lang="en-US" sz="2000" dirty="0" smtClean="0"/>
              <a:t>aws is smaller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</a:t>
            </a:r>
            <a:r>
              <a:rPr lang="en-US" sz="2000" dirty="0" smtClean="0"/>
              <a:t>ace is smaller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</a:t>
            </a:r>
            <a:r>
              <a:rPr lang="en-US" sz="2000" dirty="0" smtClean="0"/>
              <a:t>hin is pointier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88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 embryological development</a:t>
            </a:r>
            <a:endParaRPr lang="en-US" dirty="0"/>
          </a:p>
        </p:txBody>
      </p:sp>
      <p:pic>
        <p:nvPicPr>
          <p:cNvPr id="2050" name="Picture 2" descr="http://image.slidesharecdn.com/evidenceforevolutionpowerpoint-111012204139-phpapp02/95/evidence-for-evolution-powerpoint-18-728.jpg?cb=131845216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07" b="13979"/>
          <a:stretch/>
        </p:blipFill>
        <p:spPr bwMode="auto">
          <a:xfrm>
            <a:off x="318498" y="1063227"/>
            <a:ext cx="8218011" cy="390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85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Similar DNA sequences</a:t>
            </a:r>
            <a:endParaRPr lang="en-US" dirty="0"/>
          </a:p>
        </p:txBody>
      </p:sp>
      <p:pic>
        <p:nvPicPr>
          <p:cNvPr id="3074" name="Picture 2" descr="http://evolution.berkeley.edu/evolibrary/images/endosymbiosis/geneticdistance_clad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88" y="1153665"/>
            <a:ext cx="4667250" cy="2609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guitarbizcanada.com/biowebsite/images/related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380" y="1153665"/>
            <a:ext cx="3686931" cy="2609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965827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more closely related organisms have more genetic similarity.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421294" y="3328827"/>
            <a:ext cx="1510302" cy="4346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87676" y="1153665"/>
            <a:ext cx="4715839" cy="26098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01465" y="1153665"/>
            <a:ext cx="3597846" cy="26098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9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97295"/>
            <a:ext cx="6172200" cy="1152662"/>
          </a:xfr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>
                <a:latin typeface="Arial" pitchFamily="34" charset="0"/>
                <a:ea typeface="+mj-ea"/>
                <a:cs typeface="Arial" pitchFamily="34" charset="0"/>
              </a:rPr>
              <a:t>Common Ancestry: </a:t>
            </a:r>
            <a:br>
              <a:rPr lang="en-US" dirty="0" smtClean="0"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ea typeface="+mj-ea"/>
                <a:cs typeface="Arial" pitchFamily="34" charset="0"/>
              </a:rPr>
              <a:t>DNA Mutations and Evolution</a:t>
            </a:r>
            <a:endParaRPr lang="en-US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7410" name="TextBox 3"/>
          <p:cNvSpPr txBox="1">
            <a:spLocks noChangeArrowheads="1"/>
          </p:cNvSpPr>
          <p:nvPr/>
        </p:nvSpPr>
        <p:spPr bwMode="auto">
          <a:xfrm>
            <a:off x="1485900" y="1885950"/>
            <a:ext cx="6229350" cy="219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87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950" dirty="0"/>
              <a:t>A </a:t>
            </a:r>
            <a:r>
              <a:rPr lang="en-US" altLang="en-US" sz="1950" b="1" dirty="0"/>
              <a:t>mutation</a:t>
            </a:r>
            <a:r>
              <a:rPr lang="en-US" altLang="en-US" sz="1950" dirty="0"/>
              <a:t> is a change in an organism’s genetic information, or DNA.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950" dirty="0"/>
              <a:t>Mutations occur at random, at any time, and in the DNA of any type of cell.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950" dirty="0"/>
              <a:t>When mutations occur in genes, they may result in new phenotypes that natural selection acts upon. </a:t>
            </a:r>
          </a:p>
        </p:txBody>
      </p:sp>
    </p:spTree>
    <p:extLst>
      <p:ext uri="{BB962C8B-B14F-4D97-AF65-F5344CB8AC3E}">
        <p14:creationId xmlns:p14="http://schemas.microsoft.com/office/powerpoint/2010/main" val="349162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442912"/>
            <a:ext cx="6172200" cy="642938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dirty="0" smtClean="0">
                <a:latin typeface="Arial" charset="0"/>
                <a:ea typeface="+mj-ea"/>
                <a:cs typeface="Arial" charset="0"/>
              </a:rPr>
              <a:t>Heritability of Mutations</a:t>
            </a:r>
          </a:p>
        </p:txBody>
      </p:sp>
      <p:sp>
        <p:nvSpPr>
          <p:cNvPr id="19458" name="TextBox 6"/>
          <p:cNvSpPr txBox="1">
            <a:spLocks noChangeArrowheads="1"/>
          </p:cNvSpPr>
          <p:nvPr/>
        </p:nvSpPr>
        <p:spPr bwMode="auto">
          <a:xfrm>
            <a:off x="1543050" y="1552575"/>
            <a:ext cx="611505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87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100"/>
              <a:t>Mutations that occur in somatic (body) cells only affect the individual in which they occur. </a:t>
            </a:r>
          </a:p>
          <a:p>
            <a:pPr eaLnBrk="1" hangingPunct="1"/>
            <a:endParaRPr lang="en-US" altLang="en-US" sz="2100"/>
          </a:p>
          <a:p>
            <a:pPr eaLnBrk="1" hangingPunct="1"/>
            <a:r>
              <a:rPr lang="en-US" altLang="en-US" sz="2100"/>
              <a:t>Mutations that occur in gametes (egg and sperm) can be passed on to the next generation.</a:t>
            </a:r>
          </a:p>
        </p:txBody>
      </p:sp>
    </p:spTree>
    <p:extLst>
      <p:ext uri="{BB962C8B-B14F-4D97-AF65-F5344CB8AC3E}">
        <p14:creationId xmlns:p14="http://schemas.microsoft.com/office/powerpoint/2010/main" val="401971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 idx="4294967295"/>
          </p:nvPr>
        </p:nvSpPr>
        <p:spPr>
          <a:xfrm>
            <a:off x="1485900" y="457200"/>
            <a:ext cx="6172200" cy="642938"/>
          </a:xfrm>
          <a:solidFill>
            <a:srgbClr val="66CCFF"/>
          </a:solidFill>
          <a:ln>
            <a:solidFill>
              <a:srgbClr val="115964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Types of Mutations</a:t>
            </a:r>
          </a:p>
        </p:txBody>
      </p:sp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1600200" y="1472803"/>
            <a:ext cx="3943350" cy="339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950" dirty="0"/>
              <a:t>Mutations can occur on a small scale, most often affecting one or two nucleotides of DNA, or they can involve large segments of a chromosome or an entire chromosome. </a:t>
            </a:r>
          </a:p>
          <a:p>
            <a:pPr eaLnBrk="1" hangingPunct="1"/>
            <a:endParaRPr lang="en-US" altLang="en-US" sz="1950" dirty="0"/>
          </a:p>
          <a:p>
            <a:pPr eaLnBrk="1" hangingPunct="1"/>
            <a:r>
              <a:rPr lang="en-US" altLang="en-US" sz="1950" dirty="0"/>
              <a:t>Any mutation in a gene’s DNA can alter the function of the protein encoded by the gene.</a:t>
            </a:r>
          </a:p>
          <a:p>
            <a:pPr algn="just" eaLnBrk="1" hangingPunct="1"/>
            <a:endParaRPr lang="en-US" altLang="en-US" sz="195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1" t="13091" r="33102" b="11366"/>
          <a:stretch>
            <a:fillRect/>
          </a:stretch>
        </p:blipFill>
        <p:spPr bwMode="auto">
          <a:xfrm>
            <a:off x="5600701" y="2114550"/>
            <a:ext cx="1784747" cy="18288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152400" dist="76201" dir="2700000" algn="tl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76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 txBox="1">
            <a:spLocks/>
          </p:cNvSpPr>
          <p:nvPr/>
        </p:nvSpPr>
        <p:spPr bwMode="auto">
          <a:xfrm>
            <a:off x="1485900" y="457200"/>
            <a:ext cx="6172200" cy="642938"/>
          </a:xfrm>
          <a:prstGeom prst="rect">
            <a:avLst/>
          </a:prstGeom>
          <a:solidFill>
            <a:srgbClr val="66CCFF"/>
          </a:solidFill>
          <a:ln w="9525">
            <a:solidFill>
              <a:srgbClr val="115964"/>
            </a:solidFill>
            <a:miter lim="800000"/>
            <a:headEnd/>
            <a:tailEnd/>
          </a:ln>
        </p:spPr>
        <p:txBody>
          <a:bodyPr lIns="0" rIns="0" bIns="0"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750" dirty="0"/>
              <a:t>Point Mutations</a:t>
            </a:r>
          </a:p>
        </p:txBody>
      </p:sp>
      <p:sp>
        <p:nvSpPr>
          <p:cNvPr id="23554" name="TextBox 3"/>
          <p:cNvSpPr txBox="1">
            <a:spLocks noChangeArrowheads="1"/>
          </p:cNvSpPr>
          <p:nvPr/>
        </p:nvSpPr>
        <p:spPr bwMode="auto">
          <a:xfrm>
            <a:off x="1314450" y="1371600"/>
            <a:ext cx="6629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100"/>
              <a:t>Most mutations are </a:t>
            </a:r>
            <a:r>
              <a:rPr lang="en-US" altLang="en-US" sz="2100" b="1"/>
              <a:t>point mutations</a:t>
            </a:r>
            <a:r>
              <a:rPr lang="en-US" altLang="en-US" sz="2100"/>
              <a:t>, or changes in a single nucleotide of an organism’s DNA.</a:t>
            </a:r>
          </a:p>
          <a:p>
            <a:pPr eaLnBrk="1" hangingPunct="1"/>
            <a:endParaRPr lang="en-US" altLang="en-US" sz="2100" b="1"/>
          </a:p>
          <a:p>
            <a:pPr eaLnBrk="1" hangingPunct="1"/>
            <a:r>
              <a:rPr lang="en-US" altLang="en-US" sz="2100"/>
              <a:t>They include </a:t>
            </a:r>
            <a:r>
              <a:rPr lang="en-US" altLang="en-US" sz="2100" b="1"/>
              <a:t>substitutions</a:t>
            </a:r>
            <a:r>
              <a:rPr lang="en-US" altLang="en-US" sz="2100"/>
              <a:t>, </a:t>
            </a:r>
            <a:r>
              <a:rPr lang="en-US" altLang="en-US" sz="2100" b="1"/>
              <a:t>insertions</a:t>
            </a:r>
            <a:r>
              <a:rPr lang="en-US" altLang="en-US" sz="2100"/>
              <a:t>, and </a:t>
            </a:r>
            <a:r>
              <a:rPr lang="en-US" altLang="en-US" sz="2100" b="1"/>
              <a:t>deletions</a:t>
            </a:r>
            <a:r>
              <a:rPr lang="en-US" altLang="en-US" sz="2100"/>
              <a:t>. </a:t>
            </a:r>
          </a:p>
          <a:p>
            <a:pPr eaLnBrk="1" hangingPunct="1"/>
            <a:endParaRPr lang="en-US" altLang="en-US" sz="2100"/>
          </a:p>
          <a:p>
            <a:pPr eaLnBrk="1" hangingPunct="1"/>
            <a:r>
              <a:rPr lang="en-US" altLang="en-US" sz="2100"/>
              <a:t>Insertions and deletions also can involve two or more nucleotides.</a:t>
            </a:r>
          </a:p>
        </p:txBody>
      </p:sp>
    </p:spTree>
    <p:extLst>
      <p:ext uri="{BB962C8B-B14F-4D97-AF65-F5344CB8AC3E}">
        <p14:creationId xmlns:p14="http://schemas.microsoft.com/office/powerpoint/2010/main" val="403073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Content Placeholder 2"/>
          <p:cNvSpPr>
            <a:spLocks noGrp="1"/>
          </p:cNvSpPr>
          <p:nvPr>
            <p:ph idx="1"/>
          </p:nvPr>
        </p:nvSpPr>
        <p:spPr>
          <a:xfrm>
            <a:off x="351691" y="1314450"/>
            <a:ext cx="8480809" cy="4000500"/>
          </a:xfrm>
        </p:spPr>
        <p:txBody>
          <a:bodyPr/>
          <a:lstStyle/>
          <a:p>
            <a:pPr marL="344091">
              <a:buClrTx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substitution is the replacement of a single nucleotide with another. It is classified by its effect on the protein produced:</a:t>
            </a:r>
          </a:p>
          <a:p>
            <a:pPr marL="860822" lvl="1" indent="-173831">
              <a:buClrTx/>
              <a:buFont typeface="Times" panose="02020603050405020304" pitchFamily="18" charset="0"/>
              <a:buChar char="•"/>
            </a:pPr>
            <a:r>
              <a:rPr lang="en-US" altLang="en-US" sz="1950" b="1" dirty="0">
                <a:latin typeface="Arial" panose="020B0604020202020204" pitchFamily="34" charset="0"/>
                <a:cs typeface="Arial" panose="020B0604020202020204" pitchFamily="34" charset="0"/>
              </a:rPr>
              <a:t>Silent mutations </a:t>
            </a:r>
            <a:r>
              <a:rPr lang="en-US" altLang="en-US" sz="1950" dirty="0">
                <a:latin typeface="Arial" panose="020B0604020202020204" pitchFamily="34" charset="0"/>
                <a:cs typeface="Arial" panose="020B0604020202020204" pitchFamily="34" charset="0"/>
              </a:rPr>
              <a:t>have no effect on the protein. </a:t>
            </a:r>
          </a:p>
          <a:p>
            <a:pPr marL="860822" lvl="1" indent="-173831">
              <a:buClrTx/>
              <a:buFont typeface="Times" panose="02020603050405020304" pitchFamily="18" charset="0"/>
              <a:buChar char="•"/>
            </a:pPr>
            <a:r>
              <a:rPr lang="en-US" altLang="en-US" sz="1950" b="1" dirty="0">
                <a:latin typeface="Arial" panose="020B0604020202020204" pitchFamily="34" charset="0"/>
                <a:cs typeface="Arial" panose="020B0604020202020204" pitchFamily="34" charset="0"/>
              </a:rPr>
              <a:t>Missense mutations</a:t>
            </a:r>
            <a:r>
              <a:rPr lang="en-US" altLang="en-US" sz="1950" dirty="0">
                <a:latin typeface="Arial" panose="020B0604020202020204" pitchFamily="34" charset="0"/>
                <a:cs typeface="Arial" panose="020B0604020202020204" pitchFamily="34" charset="0"/>
              </a:rPr>
              <a:t> result in a single amino acid change in the translated sequence. </a:t>
            </a:r>
          </a:p>
          <a:p>
            <a:pPr marL="860822" lvl="1" indent="-173831">
              <a:buClrTx/>
              <a:buFont typeface="Times" panose="02020603050405020304" pitchFamily="18" charset="0"/>
              <a:buChar char="•"/>
            </a:pPr>
            <a:r>
              <a:rPr lang="en-US" altLang="en-US" sz="1950" b="1" dirty="0">
                <a:latin typeface="Arial" panose="020B0604020202020204" pitchFamily="34" charset="0"/>
                <a:cs typeface="Arial" panose="020B0604020202020204" pitchFamily="34" charset="0"/>
              </a:rPr>
              <a:t>Nonsense mutations </a:t>
            </a:r>
            <a:r>
              <a:rPr lang="en-US" altLang="en-US" sz="1950" dirty="0">
                <a:latin typeface="Arial" panose="020B0604020202020204" pitchFamily="34" charset="0"/>
                <a:cs typeface="Arial" panose="020B0604020202020204" pitchFamily="34" charset="0"/>
              </a:rPr>
              <a:t>result in an amino acid codon being replaced by a </a:t>
            </a:r>
            <a:r>
              <a:rPr lang="ja-JP" altLang="en-US" sz="195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ja-JP" sz="1950" dirty="0"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  <a:r>
              <a:rPr lang="ja-JP" altLang="en-US" sz="195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altLang="ja-JP" sz="1950" dirty="0">
                <a:latin typeface="Arial" panose="020B0604020202020204" pitchFamily="34" charset="0"/>
                <a:cs typeface="Arial" panose="020B0604020202020204" pitchFamily="34" charset="0"/>
              </a:rPr>
              <a:t> codon.</a:t>
            </a:r>
            <a:r>
              <a:rPr lang="en-US" altLang="ja-JP" sz="19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950" dirty="0">
                <a:latin typeface="Arial" panose="020B0604020202020204" pitchFamily="34" charset="0"/>
                <a:cs typeface="Arial" panose="020B0604020202020204" pitchFamily="34" charset="0"/>
              </a:rPr>
              <a:t>Nonsense mutations end translation prematurely and result in a truncated protein.</a:t>
            </a:r>
          </a:p>
          <a:p>
            <a:pPr marL="344091">
              <a:buClrTx/>
            </a:pPr>
            <a:endParaRPr lang="en-US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091"/>
            <a:endParaRPr lang="en-US" alt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09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5602" name="Title 1"/>
          <p:cNvSpPr txBox="1">
            <a:spLocks/>
          </p:cNvSpPr>
          <p:nvPr/>
        </p:nvSpPr>
        <p:spPr bwMode="auto">
          <a:xfrm>
            <a:off x="1543050" y="457200"/>
            <a:ext cx="6172200" cy="642938"/>
          </a:xfrm>
          <a:prstGeom prst="rect">
            <a:avLst/>
          </a:prstGeom>
          <a:solidFill>
            <a:srgbClr val="66CCFF"/>
          </a:solidFill>
          <a:ln w="9525">
            <a:solidFill>
              <a:srgbClr val="115964"/>
            </a:solidFill>
            <a:miter lim="800000"/>
            <a:headEnd/>
            <a:tailEnd/>
          </a:ln>
        </p:spPr>
        <p:txBody>
          <a:bodyPr lIns="0" rIns="0" bIns="0"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750" dirty="0"/>
              <a:t>Substitution Mutations</a:t>
            </a:r>
          </a:p>
        </p:txBody>
      </p:sp>
    </p:spTree>
    <p:extLst>
      <p:ext uri="{BB962C8B-B14F-4D97-AF65-F5344CB8AC3E}">
        <p14:creationId xmlns:p14="http://schemas.microsoft.com/office/powerpoint/2010/main" val="137107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 txBox="1">
            <a:spLocks/>
          </p:cNvSpPr>
          <p:nvPr/>
        </p:nvSpPr>
        <p:spPr bwMode="auto">
          <a:xfrm>
            <a:off x="1543050" y="457200"/>
            <a:ext cx="6172200" cy="642938"/>
          </a:xfrm>
          <a:prstGeom prst="rect">
            <a:avLst/>
          </a:prstGeom>
          <a:solidFill>
            <a:srgbClr val="66CCFF"/>
          </a:solidFill>
          <a:ln w="9525">
            <a:solidFill>
              <a:srgbClr val="115964"/>
            </a:solidFill>
            <a:miter lim="800000"/>
            <a:headEnd/>
            <a:tailEnd/>
          </a:ln>
        </p:spPr>
        <p:txBody>
          <a:bodyPr lIns="0" rIns="0" bIns="0"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750" dirty="0"/>
              <a:t>Substitution Examples</a:t>
            </a:r>
          </a:p>
        </p:txBody>
      </p:sp>
      <p:graphicFrame>
        <p:nvGraphicFramePr>
          <p:cNvPr id="9252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831324"/>
              </p:ext>
            </p:extLst>
          </p:nvPr>
        </p:nvGraphicFramePr>
        <p:xfrm>
          <a:off x="1728316" y="1714501"/>
          <a:ext cx="5757706" cy="2070740"/>
        </p:xfrm>
        <a:graphic>
          <a:graphicData uri="http://schemas.openxmlformats.org/drawingml/2006/table">
            <a:tbl>
              <a:tblPr/>
              <a:tblGrid>
                <a:gridCol w="1057655"/>
                <a:gridCol w="1175175"/>
                <a:gridCol w="1175173"/>
                <a:gridCol w="1151284"/>
                <a:gridCol w="1198419"/>
              </a:tblGrid>
              <a:tr h="5213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Location</a:t>
                      </a:r>
                    </a:p>
                  </a:txBody>
                  <a:tcPr marL="68580" marR="68580" marT="34297" marB="342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Wild-Type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(unmutated)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Silent Mutation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Missense Mutation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Nonsense Mutation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7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DNA</a:t>
                      </a:r>
                    </a:p>
                  </a:txBody>
                  <a:tcPr marL="68580" marR="68580" marT="34297" marB="342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GTC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GT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T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GT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TC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Messenger RNA (mRNA)</a:t>
                      </a:r>
                    </a:p>
                  </a:txBody>
                  <a:tcPr marL="68580" marR="68580" marT="34297" marB="342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CAG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CAA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CAC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UAG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1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Amino acid</a:t>
                      </a:r>
                    </a:p>
                  </a:txBody>
                  <a:tcPr marL="68580" marR="68580" marT="34297" marB="342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Glutamine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Glutamine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Histidine</a:t>
                      </a: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Stop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68580" marR="68580" marT="34297" marB="342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37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1485900" y="342900"/>
            <a:ext cx="6172200" cy="1298274"/>
          </a:xfrm>
          <a:solidFill>
            <a:srgbClr val="66CCFF"/>
          </a:solidFill>
          <a:ln>
            <a:solidFill>
              <a:srgbClr val="115964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altLang="en-US" sz="3675" dirty="0">
                <a:latin typeface="Arial" panose="020B0604020202020204" pitchFamily="34" charset="0"/>
                <a:cs typeface="Arial" panose="020B0604020202020204" pitchFamily="34" charset="0"/>
              </a:rPr>
              <a:t>A Closer Look at Duplications</a:t>
            </a:r>
            <a:endParaRPr lang="en-US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78" name="TextBox 3"/>
          <p:cNvSpPr txBox="1">
            <a:spLocks noChangeArrowheads="1"/>
          </p:cNvSpPr>
          <p:nvPr/>
        </p:nvSpPr>
        <p:spPr bwMode="auto">
          <a:xfrm>
            <a:off x="1485900" y="1764389"/>
            <a:ext cx="64579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1" dirty="0"/>
              <a:t>Chromosomal duplications </a:t>
            </a:r>
            <a:r>
              <a:rPr lang="en-US" altLang="en-US" sz="1800" dirty="0"/>
              <a:t>result in two copies of a gene or genes.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Two genes are </a:t>
            </a:r>
            <a:r>
              <a:rPr lang="en-US" altLang="en-US" sz="1800" b="1" dirty="0" err="1"/>
              <a:t>paralogous</a:t>
            </a:r>
            <a:r>
              <a:rPr lang="en-US" altLang="en-US" sz="1800" i="1" dirty="0"/>
              <a:t> </a:t>
            </a:r>
            <a:r>
              <a:rPr lang="en-US" altLang="en-US" sz="1800" dirty="0"/>
              <a:t>if they exist at different chromosomal locations in the same organism and if they arose from a common ancestral gene.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Gene duplication can lead to new traits, and it plays a major role in the evolution and diversification of life. </a:t>
            </a:r>
          </a:p>
        </p:txBody>
      </p:sp>
      <p:sp>
        <p:nvSpPr>
          <p:cNvPr id="50180" name="Rectangle 7"/>
          <p:cNvSpPr>
            <a:spLocks noChangeArrowheads="1"/>
          </p:cNvSpPr>
          <p:nvPr/>
        </p:nvSpPr>
        <p:spPr bwMode="auto">
          <a:xfrm>
            <a:off x="3169444" y="4625578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350"/>
          </a:p>
        </p:txBody>
      </p:sp>
    </p:spTree>
    <p:extLst>
      <p:ext uri="{BB962C8B-B14F-4D97-AF65-F5344CB8AC3E}">
        <p14:creationId xmlns:p14="http://schemas.microsoft.com/office/powerpoint/2010/main" val="11864399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 txBox="1">
            <a:spLocks/>
          </p:cNvSpPr>
          <p:nvPr/>
        </p:nvSpPr>
        <p:spPr bwMode="auto">
          <a:xfrm>
            <a:off x="1485900" y="228600"/>
            <a:ext cx="6172200" cy="555397"/>
          </a:xfrm>
          <a:prstGeom prst="rect">
            <a:avLst/>
          </a:prstGeom>
          <a:solidFill>
            <a:srgbClr val="66CCFF"/>
          </a:solidFill>
          <a:ln w="9525">
            <a:solidFill>
              <a:srgbClr val="115964"/>
            </a:solidFill>
            <a:miter lim="800000"/>
            <a:headEnd/>
            <a:tailEnd/>
          </a:ln>
        </p:spPr>
        <p:txBody>
          <a:bodyPr lIns="0" rIns="0" bIns="0"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000" dirty="0"/>
              <a:t>Gene Duplication Outcomes</a:t>
            </a:r>
            <a:endParaRPr lang="en-US" altLang="en-US" sz="2100" dirty="0"/>
          </a:p>
        </p:txBody>
      </p:sp>
      <p:sp>
        <p:nvSpPr>
          <p:cNvPr id="52227" name="Content Placeholder 5"/>
          <p:cNvSpPr>
            <a:spLocks noGrp="1"/>
          </p:cNvSpPr>
          <p:nvPr>
            <p:ph idx="1"/>
          </p:nvPr>
        </p:nvSpPr>
        <p:spPr>
          <a:xfrm>
            <a:off x="277401" y="1200150"/>
            <a:ext cx="8517277" cy="3292079"/>
          </a:xfrm>
        </p:spPr>
        <p:txBody>
          <a:bodyPr/>
          <a:lstStyle/>
          <a:p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When an entire gene is </a:t>
            </a:r>
            <a:r>
              <a:rPr lang="en-US" alt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duplicated: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one of the two gene copies can lose its function by accumulating mutations over generations;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one of the two gene copies can gain a novel function through subsequent mutation (this only happens if the original gene duplication event does not severely affect the organism and persists over generations); or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two copies of the gene split the total function of the ancestral gene into two unique but related functions for more-efficient expression.</a:t>
            </a:r>
            <a:endParaRPr lang="en-US" alt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96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>
          <a:xfrm>
            <a:off x="1485900" y="285750"/>
            <a:ext cx="6172200" cy="642938"/>
          </a:xfrm>
          <a:solidFill>
            <a:srgbClr val="66CCFF"/>
          </a:solidFill>
          <a:ln>
            <a:solidFill>
              <a:srgbClr val="115964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The “Death” of Genes</a:t>
            </a:r>
          </a:p>
        </p:txBody>
      </p:sp>
      <p:sp>
        <p:nvSpPr>
          <p:cNvPr id="56322" name="TextBox 3"/>
          <p:cNvSpPr txBox="1">
            <a:spLocks noChangeArrowheads="1"/>
          </p:cNvSpPr>
          <p:nvPr/>
        </p:nvSpPr>
        <p:spPr bwMode="auto">
          <a:xfrm>
            <a:off x="523981" y="1235869"/>
            <a:ext cx="8013843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87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Genes can lose their protein-producing abilities or stop being expressed. Such genes are called </a:t>
            </a:r>
            <a:r>
              <a:rPr lang="en-US" altLang="en-US" sz="2000" b="1" dirty="0"/>
              <a:t>pseudogenes</a:t>
            </a:r>
            <a:r>
              <a:rPr lang="en-US" altLang="ja-JP" sz="2000" dirty="0"/>
              <a:t>. </a:t>
            </a:r>
            <a:r>
              <a:rPr lang="en-US" altLang="en-US" sz="2000" dirty="0"/>
              <a:t>As species have evolved, diverged, and gone extinct, so have their genes.</a:t>
            </a:r>
            <a:endParaRPr lang="en-US" altLang="ja-JP" sz="2000" dirty="0"/>
          </a:p>
          <a:p>
            <a:pPr eaLnBrk="1" hangingPunct="1">
              <a:spcBef>
                <a:spcPct val="50000"/>
              </a:spcBef>
            </a:pPr>
            <a:endParaRPr lang="en-US" altLang="en-US" sz="2000" dirty="0" smtClean="0"/>
          </a:p>
          <a:p>
            <a:pPr eaLnBrk="1" hangingPunct="1">
              <a:spcBef>
                <a:spcPct val="50000"/>
              </a:spcBef>
            </a:pPr>
            <a:r>
              <a:rPr lang="en-US" altLang="en-US" sz="2000" dirty="0" smtClean="0"/>
              <a:t>Genes </a:t>
            </a:r>
            <a:r>
              <a:rPr lang="en-US" altLang="en-US" sz="2000" dirty="0"/>
              <a:t>become pseudogenes when they accumulate mutations over a long time. This only happens if the mutations do not compromise the organism’</a:t>
            </a:r>
            <a:r>
              <a:rPr lang="en-US" altLang="ja-JP" sz="2000" dirty="0"/>
              <a:t>s survival; otherwise, natural selection would eliminate the mutations</a:t>
            </a:r>
            <a:r>
              <a:rPr lang="en-US" altLang="ja-JP" sz="2000" dirty="0" smtClean="0"/>
              <a:t>.</a:t>
            </a:r>
            <a:endParaRPr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192325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>
          <a:xfrm>
            <a:off x="1485900" y="171450"/>
            <a:ext cx="6172200" cy="642938"/>
          </a:xfrm>
          <a:solidFill>
            <a:srgbClr val="66CCFF"/>
          </a:solidFill>
          <a:ln>
            <a:solidFill>
              <a:srgbClr val="115964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Examples of Gene Death</a:t>
            </a:r>
          </a:p>
        </p:txBody>
      </p:sp>
      <p:sp>
        <p:nvSpPr>
          <p:cNvPr id="28675" name="TextBox 3"/>
          <p:cNvSpPr txBox="1">
            <a:spLocks noChangeArrowheads="1"/>
          </p:cNvSpPr>
          <p:nvPr/>
        </p:nvSpPr>
        <p:spPr bwMode="auto">
          <a:xfrm>
            <a:off x="1371600" y="1028700"/>
            <a:ext cx="6457950" cy="415498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458788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1650" dirty="0"/>
              <a:t>These two examples demonstrate the evolutionary significance of genes losing their functions. </a:t>
            </a:r>
          </a:p>
          <a:p>
            <a:pPr marL="601266" indent="-257175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650" b="1" dirty="0"/>
              <a:t>Olfactory receptor genes in humans and mice:</a:t>
            </a:r>
            <a:r>
              <a:rPr lang="en-US" altLang="en-US" sz="1650" dirty="0"/>
              <a:t> Mice have about 1,500 olfactory receptor genes, while humans have about 1,000. Only 20 percent of mouse olfactory receptor genes are pseudogenes, compared to about 60 percent in humans.</a:t>
            </a:r>
          </a:p>
          <a:p>
            <a:pPr eaLnBrk="1" hangingPunct="1">
              <a:defRPr/>
            </a:pPr>
            <a:endParaRPr lang="en-US" altLang="en-US" sz="1650" dirty="0"/>
          </a:p>
          <a:p>
            <a:pPr marL="601266" indent="-257175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50" b="1" dirty="0"/>
              <a:t>Myoglobin gene in some icefish species:</a:t>
            </a:r>
            <a:r>
              <a:rPr lang="en-US" altLang="en-US" sz="1650" dirty="0"/>
              <a:t> Myoglobin is an oxygen-binding protein found in muscles, similar to hemoglobin in red blood cells. Myoglobin is absent from muscles, including the heart, of several, but not all, icefish species.</a:t>
            </a:r>
          </a:p>
          <a:p>
            <a:pPr eaLnBrk="1" hangingPunct="1">
              <a:defRPr/>
            </a:pPr>
            <a:endParaRPr lang="en-US" altLang="en-US" sz="1650" dirty="0"/>
          </a:p>
          <a:p>
            <a:pPr eaLnBrk="1" hangingPunct="1">
              <a:spcBef>
                <a:spcPct val="50000"/>
              </a:spcBef>
              <a:defRPr/>
            </a:pPr>
            <a:endParaRPr lang="en-US" altLang="en-US" sz="1650" dirty="0"/>
          </a:p>
        </p:txBody>
      </p:sp>
    </p:spTree>
    <p:extLst>
      <p:ext uri="{BB962C8B-B14F-4D97-AF65-F5344CB8AC3E}">
        <p14:creationId xmlns:p14="http://schemas.microsoft.com/office/powerpoint/2010/main" val="69214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>
          <a:xfrm>
            <a:off x="1047963" y="342899"/>
            <a:ext cx="7166225" cy="571500"/>
          </a:xfrm>
          <a:solidFill>
            <a:srgbClr val="66CCFF"/>
          </a:solidFill>
          <a:ln>
            <a:solidFill>
              <a:srgbClr val="115964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Gene Birth and Death in </a:t>
            </a:r>
            <a:r>
              <a:rPr lang="en-US" altLang="en-US" sz="3300" dirty="0" err="1">
                <a:latin typeface="Arial" panose="020B0604020202020204" pitchFamily="34" charset="0"/>
                <a:cs typeface="Arial" panose="020B0604020202020204" pitchFamily="34" charset="0"/>
              </a:rPr>
              <a:t>Icefish</a:t>
            </a:r>
            <a:endParaRPr lang="en-US" alt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18" name="TextBox 3"/>
          <p:cNvSpPr txBox="1">
            <a:spLocks noChangeArrowheads="1"/>
          </p:cNvSpPr>
          <p:nvPr/>
        </p:nvSpPr>
        <p:spPr bwMode="auto">
          <a:xfrm>
            <a:off x="438897" y="1286198"/>
            <a:ext cx="838435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100" dirty="0" err="1"/>
              <a:t>Icefish</a:t>
            </a:r>
            <a:r>
              <a:rPr lang="en-US" altLang="en-US" sz="2100" dirty="0"/>
              <a:t> are an excellent example of </a:t>
            </a:r>
            <a:r>
              <a:rPr lang="en-US" altLang="en-US" sz="2100" dirty="0" smtClean="0"/>
              <a:t>both the </a:t>
            </a:r>
            <a:r>
              <a:rPr lang="en-US" altLang="en-US" sz="2100" dirty="0"/>
              <a:t>birth and death of genes.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01583" y="2199951"/>
            <a:ext cx="5143500" cy="251607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050" b="1" dirty="0">
                <a:latin typeface="Arial" charset="0"/>
                <a:ea typeface="+mn-ea"/>
                <a:cs typeface="Arial" charset="0"/>
              </a:rPr>
              <a:t>Click to view the short film </a:t>
            </a:r>
            <a:r>
              <a:rPr lang="en-US" sz="1050" b="1" i="1" dirty="0">
                <a:latin typeface="Arial" charset="0"/>
                <a:ea typeface="+mn-ea"/>
                <a:cs typeface="Arial" charset="0"/>
              </a:rPr>
              <a:t>The Making of the Fittest:</a:t>
            </a:r>
          </a:p>
          <a:p>
            <a:pPr>
              <a:defRPr/>
            </a:pPr>
            <a:r>
              <a:rPr lang="en-US" sz="1050" b="1" i="1" dirty="0">
                <a:latin typeface="Arial" charset="0"/>
                <a:ea typeface="+mn-ea"/>
                <a:cs typeface="Arial" charset="0"/>
              </a:rPr>
              <a:t>The Birth and Death of Genes</a:t>
            </a:r>
            <a:r>
              <a:rPr lang="en-US" sz="1050" b="1" dirty="0">
                <a:latin typeface="Arial" charset="0"/>
                <a:ea typeface="+mn-ea"/>
                <a:cs typeface="Arial" charset="0"/>
              </a:rPr>
              <a:t>.</a:t>
            </a:r>
          </a:p>
          <a:p>
            <a:pPr>
              <a:defRPr/>
            </a:pPr>
            <a:endParaRPr lang="en-US" sz="1050" dirty="0">
              <a:latin typeface="Arial" charset="0"/>
              <a:ea typeface="+mn-ea"/>
              <a:cs typeface="Arial" charset="0"/>
            </a:endParaRPr>
          </a:p>
          <a:p>
            <a:pPr>
              <a:defRPr/>
            </a:pPr>
            <a:endParaRPr lang="en-US" sz="1050" dirty="0">
              <a:latin typeface="Arial" charset="0"/>
              <a:ea typeface="+mn-ea"/>
              <a:cs typeface="Arial" charset="0"/>
            </a:endParaRPr>
          </a:p>
          <a:p>
            <a:pPr>
              <a:defRPr/>
            </a:pPr>
            <a:endParaRPr lang="en-US" sz="1050" dirty="0">
              <a:latin typeface="Arial" charset="0"/>
              <a:ea typeface="+mn-ea"/>
              <a:cs typeface="Arial" charset="0"/>
            </a:endParaRPr>
          </a:p>
          <a:p>
            <a:pPr>
              <a:defRPr/>
            </a:pPr>
            <a:endParaRPr lang="en-US" sz="1050" dirty="0">
              <a:latin typeface="Arial" charset="0"/>
              <a:ea typeface="+mn-ea"/>
              <a:cs typeface="Arial" charset="0"/>
            </a:endParaRPr>
          </a:p>
          <a:p>
            <a:pPr algn="ctr">
              <a:defRPr/>
            </a:pPr>
            <a:endParaRPr lang="en-US" sz="1050" dirty="0">
              <a:latin typeface="Arial" charset="0"/>
              <a:ea typeface="+mn-ea"/>
              <a:cs typeface="Arial" charset="0"/>
            </a:endParaRPr>
          </a:p>
          <a:p>
            <a:pPr algn="ctr">
              <a:defRPr/>
            </a:pPr>
            <a:endParaRPr lang="en-US" sz="1050" dirty="0">
              <a:latin typeface="Arial" charset="0"/>
              <a:ea typeface="+mn-ea"/>
              <a:cs typeface="Arial" charset="0"/>
            </a:endParaRPr>
          </a:p>
          <a:p>
            <a:pPr algn="ctr">
              <a:defRPr/>
            </a:pPr>
            <a:endParaRPr lang="en-US" sz="1050" dirty="0">
              <a:latin typeface="Arial" charset="0"/>
              <a:ea typeface="+mn-ea"/>
              <a:cs typeface="Arial" charset="0"/>
            </a:endParaRPr>
          </a:p>
          <a:p>
            <a:pPr algn="ctr">
              <a:defRPr/>
            </a:pPr>
            <a:endParaRPr lang="en-US" sz="1050" dirty="0">
              <a:latin typeface="Arial" charset="0"/>
              <a:ea typeface="+mn-ea"/>
              <a:cs typeface="Arial" charset="0"/>
            </a:endParaRPr>
          </a:p>
          <a:p>
            <a:pPr algn="ctr">
              <a:defRPr/>
            </a:pPr>
            <a:endParaRPr lang="en-US" sz="1050" dirty="0">
              <a:latin typeface="Arial" charset="0"/>
              <a:ea typeface="+mn-ea"/>
              <a:cs typeface="Arial" charset="0"/>
            </a:endParaRPr>
          </a:p>
          <a:p>
            <a:pPr algn="ctr">
              <a:defRPr/>
            </a:pPr>
            <a:endParaRPr lang="en-US" sz="1050" dirty="0">
              <a:latin typeface="Arial" charset="0"/>
              <a:ea typeface="+mn-ea"/>
              <a:cs typeface="Arial" charset="0"/>
            </a:endParaRPr>
          </a:p>
          <a:p>
            <a:pPr algn="ctr">
              <a:defRPr/>
            </a:pPr>
            <a:endParaRPr lang="en-US" sz="1050" dirty="0">
              <a:latin typeface="Arial" charset="0"/>
              <a:ea typeface="+mn-ea"/>
              <a:cs typeface="Arial" charset="0"/>
            </a:endParaRPr>
          </a:p>
          <a:p>
            <a:pPr algn="ctr">
              <a:defRPr/>
            </a:pPr>
            <a:endParaRPr lang="en-US" sz="1050" dirty="0">
              <a:latin typeface="Arial" charset="0"/>
              <a:ea typeface="+mn-ea"/>
              <a:cs typeface="Arial" charset="0"/>
            </a:endParaRPr>
          </a:p>
          <a:p>
            <a:pPr>
              <a:defRPr/>
            </a:pPr>
            <a:r>
              <a:rPr lang="en-US" sz="1050" dirty="0">
                <a:latin typeface="Arial" charset="0"/>
                <a:ea typeface="+mn-ea"/>
                <a:cs typeface="Arial" charset="0"/>
              </a:rPr>
              <a:t>http://</a:t>
            </a:r>
            <a:r>
              <a:rPr lang="en-US" sz="1050" dirty="0" err="1">
                <a:latin typeface="Arial" charset="0"/>
                <a:ea typeface="+mn-ea"/>
                <a:cs typeface="Arial" charset="0"/>
              </a:rPr>
              <a:t>www.hhmi.org</a:t>
            </a:r>
            <a:r>
              <a:rPr lang="en-US" sz="1050" dirty="0">
                <a:latin typeface="Arial" charset="0"/>
                <a:ea typeface="+mn-ea"/>
                <a:cs typeface="Arial" charset="0"/>
              </a:rPr>
              <a:t>/</a:t>
            </a:r>
            <a:r>
              <a:rPr lang="en-US" sz="1050" dirty="0" err="1">
                <a:latin typeface="Arial" charset="0"/>
                <a:ea typeface="+mn-ea"/>
                <a:cs typeface="Arial" charset="0"/>
              </a:rPr>
              <a:t>biointeractive</a:t>
            </a:r>
            <a:r>
              <a:rPr lang="en-US" sz="1050" dirty="0">
                <a:latin typeface="Arial" charset="0"/>
                <a:ea typeface="+mn-ea"/>
                <a:cs typeface="Arial" charset="0"/>
              </a:rPr>
              <a:t>/making-fittest-birth-and-death-genes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783" y="2571750"/>
            <a:ext cx="3200400" cy="1799035"/>
          </a:xfrm>
          <a:prstGeom prst="rect">
            <a:avLst/>
          </a:prstGeom>
          <a:noFill/>
          <a:ln>
            <a:noFill/>
          </a:ln>
          <a:effectLst>
            <a:outerShdw blurRad="304800" dist="152400" dir="2700000" algn="tl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13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810</Words>
  <Application>Microsoft Office PowerPoint</Application>
  <PresentationFormat>On-screen Show (16:9)</PresentationFormat>
  <Paragraphs>107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ＭＳ Ｐゴシック</vt:lpstr>
      <vt:lpstr>ＭＳ Ｐゴシック</vt:lpstr>
      <vt:lpstr>Arial</vt:lpstr>
      <vt:lpstr>Calibri</vt:lpstr>
      <vt:lpstr>Geneva</vt:lpstr>
      <vt:lpstr>Times</vt:lpstr>
      <vt:lpstr>Wingdings 2</vt:lpstr>
      <vt:lpstr>simple-light</vt:lpstr>
      <vt:lpstr>Entry Task: Lab Notebook 5/12/15</vt:lpstr>
      <vt:lpstr>What do we know about evolution? - P1</vt:lpstr>
      <vt:lpstr>What is evolution?</vt:lpstr>
      <vt:lpstr>How can we observe evolution?</vt:lpstr>
      <vt:lpstr>Similar anatomical structures</vt:lpstr>
      <vt:lpstr>Similar embryological development</vt:lpstr>
      <vt:lpstr>Similar DNA sequences</vt:lpstr>
      <vt:lpstr>Common Ancestry:  DNA Mutations and Evolution</vt:lpstr>
      <vt:lpstr>Heritability of Mutations</vt:lpstr>
      <vt:lpstr>Types of Mutations</vt:lpstr>
      <vt:lpstr>PowerPoint Presentation</vt:lpstr>
      <vt:lpstr>PowerPoint Presentation</vt:lpstr>
      <vt:lpstr>PowerPoint Presentation</vt:lpstr>
      <vt:lpstr>A Closer Look at Duplications</vt:lpstr>
      <vt:lpstr>PowerPoint Presentation</vt:lpstr>
      <vt:lpstr>The “Death” of Genes</vt:lpstr>
      <vt:lpstr>Examples of Gene Death</vt:lpstr>
      <vt:lpstr>Gene Birth and Death in Icefish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Lab Notebook 5/11/15</dc:title>
  <dc:creator>Swart, David A</dc:creator>
  <cp:lastModifiedBy>David Swart</cp:lastModifiedBy>
  <cp:revision>14</cp:revision>
  <dcterms:modified xsi:type="dcterms:W3CDTF">2015-05-12T21:51:06Z</dcterms:modified>
</cp:coreProperties>
</file>