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37045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1157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7850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3960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8352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2381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9551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0892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80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4/27/15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183400"/>
            <a:ext cx="8229600" cy="5384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600"/>
              <a:t>You are a member of a consulting team hired to assess the environmental impact of reconstructing Highline High School.  Your first job is to conduct a </a:t>
            </a:r>
            <a:r>
              <a:rPr lang="en" sz="2600">
                <a:solidFill>
                  <a:srgbClr val="FF0000"/>
                </a:solidFill>
              </a:rPr>
              <a:t>field study</a:t>
            </a:r>
            <a:r>
              <a:rPr lang="en" sz="2600"/>
              <a:t> of the </a:t>
            </a:r>
            <a:r>
              <a:rPr lang="en" sz="2600">
                <a:solidFill>
                  <a:srgbClr val="FF0000"/>
                </a:solidFill>
              </a:rPr>
              <a:t>ecology</a:t>
            </a:r>
            <a:r>
              <a:rPr lang="en" sz="2600"/>
              <a:t> of the front lawn. As part of your field study, what data you would like to collect?  Explain </a:t>
            </a:r>
            <a:r>
              <a:rPr lang="en" sz="2600" u="sng"/>
              <a:t>what</a:t>
            </a:r>
            <a:r>
              <a:rPr lang="en" sz="2600"/>
              <a:t> you would study first, how you would study it, and </a:t>
            </a:r>
            <a:r>
              <a:rPr lang="en" sz="2600" u="sng"/>
              <a:t>why</a:t>
            </a:r>
            <a:r>
              <a:rPr lang="en" sz="2600"/>
              <a:t> in your lab notebook.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rtl="0">
              <a:spcBef>
                <a:spcPts val="0"/>
              </a:spcBef>
              <a:buNone/>
            </a:pPr>
            <a:r>
              <a:rPr lang="en" sz="2600">
                <a:solidFill>
                  <a:srgbClr val="FF0000"/>
                </a:solidFill>
              </a:rPr>
              <a:t>field study</a:t>
            </a:r>
            <a:r>
              <a:rPr lang="en" sz="2600">
                <a:solidFill>
                  <a:srgbClr val="000000"/>
                </a:solidFill>
              </a:rPr>
              <a:t>: a research project carried out in the field</a:t>
            </a:r>
          </a:p>
          <a:p>
            <a:pPr rtl="0">
              <a:spcBef>
                <a:spcPts val="0"/>
              </a:spcBef>
              <a:buNone/>
            </a:pPr>
            <a:endParaRPr sz="90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" sz="2600">
                <a:solidFill>
                  <a:srgbClr val="FF0000"/>
                </a:solidFill>
              </a:rPr>
              <a:t>ecology</a:t>
            </a:r>
            <a:r>
              <a:rPr lang="en" sz="2600"/>
              <a:t>: </a:t>
            </a:r>
            <a:r>
              <a:rPr lang="en" sz="2600">
                <a:solidFill>
                  <a:srgbClr val="222222"/>
                </a:solidFill>
              </a:rPr>
              <a:t>the branch of biology that deals with the relationship of organisms to one another and to their physical surroundings.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Field Study Project Timeline / Rubric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199600" y="1600200"/>
            <a:ext cx="87684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700"/>
              <a:t>4/27-28: Field Study Procedure (15 points - team)</a:t>
            </a:r>
          </a:p>
          <a:p>
            <a:pPr rtl="0">
              <a:spcBef>
                <a:spcPts val="0"/>
              </a:spcBef>
              <a:buNone/>
            </a:pPr>
            <a:r>
              <a:rPr lang="en" sz="2700"/>
              <a:t>4/29-30: Day 1 Field Work </a:t>
            </a:r>
          </a:p>
          <a:p>
            <a:pPr rtl="0">
              <a:spcBef>
                <a:spcPts val="0"/>
              </a:spcBef>
              <a:buNone/>
            </a:pPr>
            <a:r>
              <a:rPr lang="en" sz="2700"/>
              <a:t>5/1: Day 2 Field Work / Lab Work</a:t>
            </a:r>
          </a:p>
          <a:p>
            <a:pPr rtl="0">
              <a:spcBef>
                <a:spcPts val="0"/>
              </a:spcBef>
              <a:buNone/>
            </a:pPr>
            <a:r>
              <a:rPr lang="en" sz="2700"/>
              <a:t>5/4-5: Day 3 Field Work / Lab Work (30 points - team)</a:t>
            </a:r>
          </a:p>
          <a:p>
            <a:pPr rtl="0">
              <a:spcBef>
                <a:spcPts val="0"/>
              </a:spcBef>
              <a:buNone/>
            </a:pPr>
            <a:r>
              <a:rPr lang="en" sz="2700"/>
              <a:t>5/6-7: Data Analysis (30 points - team)</a:t>
            </a:r>
          </a:p>
          <a:p>
            <a:pPr>
              <a:spcBef>
                <a:spcPts val="0"/>
              </a:spcBef>
              <a:buNone/>
            </a:pPr>
            <a:r>
              <a:rPr lang="en" sz="2700"/>
              <a:t>5/8: Conclusion Writing (25 points - individual)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/>
              <a:t>What is the effect of [infrastructure] on the [ecology] of Highline’s front lawn?</a:t>
            </a:r>
          </a:p>
        </p:txBody>
      </p:sp>
      <p:pic>
        <p:nvPicPr>
          <p:cNvPr id="43" name="Shape 43"/>
          <p:cNvPicPr preferRelativeResize="0"/>
          <p:nvPr/>
        </p:nvPicPr>
        <p:blipFill rotWithShape="1">
          <a:blip r:embed="rId3">
            <a:alphaModFix/>
          </a:blip>
          <a:srcRect l="21310" t="21449" r="22269" b="12916"/>
          <a:stretch/>
        </p:blipFill>
        <p:spPr>
          <a:xfrm>
            <a:off x="457200" y="1543600"/>
            <a:ext cx="7841799" cy="5128924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hape 44"/>
          <p:cNvSpPr/>
          <p:nvPr/>
        </p:nvSpPr>
        <p:spPr>
          <a:xfrm>
            <a:off x="941025" y="4419925"/>
            <a:ext cx="6843599" cy="1625400"/>
          </a:xfrm>
          <a:prstGeom prst="rect">
            <a:avLst/>
          </a:prstGeom>
          <a:noFill/>
          <a:ln w="7620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000">
                <a:solidFill>
                  <a:srgbClr val="FFFF00"/>
                </a:solidFill>
              </a:rPr>
              <a:t>Front Lawn of Highline High School</a:t>
            </a:r>
          </a:p>
        </p:txBody>
      </p:sp>
      <p:sp>
        <p:nvSpPr>
          <p:cNvPr id="45" name="Shape 45"/>
          <p:cNvSpPr/>
          <p:nvPr/>
        </p:nvSpPr>
        <p:spPr>
          <a:xfrm>
            <a:off x="426675" y="6045325"/>
            <a:ext cx="7872299" cy="627299"/>
          </a:xfrm>
          <a:prstGeom prst="rect">
            <a:avLst/>
          </a:prstGeom>
          <a:noFill/>
          <a:ln w="7620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b="1">
                <a:solidFill>
                  <a:srgbClr val="FFFF00"/>
                </a:solidFill>
              </a:rPr>
              <a:t>S. 152nd		S. 152nd		S. 152nd		S. 152nd		S. 152nd</a:t>
            </a:r>
          </a:p>
        </p:txBody>
      </p:sp>
      <p:sp>
        <p:nvSpPr>
          <p:cNvPr id="46" name="Shape 46"/>
          <p:cNvSpPr/>
          <p:nvPr/>
        </p:nvSpPr>
        <p:spPr>
          <a:xfrm>
            <a:off x="7813275" y="4419925"/>
            <a:ext cx="485699" cy="1625400"/>
          </a:xfrm>
          <a:prstGeom prst="rect">
            <a:avLst/>
          </a:prstGeom>
          <a:noFill/>
          <a:ln w="7620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/>
          <p:nvPr/>
        </p:nvSpPr>
        <p:spPr>
          <a:xfrm>
            <a:off x="426675" y="4419925"/>
            <a:ext cx="485699" cy="1625400"/>
          </a:xfrm>
          <a:prstGeom prst="rect">
            <a:avLst/>
          </a:prstGeom>
          <a:noFill/>
          <a:ln w="7620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8" name="Shape 48"/>
          <p:cNvSpPr txBox="1"/>
          <p:nvPr/>
        </p:nvSpPr>
        <p:spPr>
          <a:xfrm>
            <a:off x="3721300" y="4519725"/>
            <a:ext cx="1454400" cy="31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1800" b="1">
                <a:solidFill>
                  <a:srgbClr val="FFFF00"/>
                </a:solidFill>
              </a:rPr>
              <a:t>126 meters</a:t>
            </a:r>
          </a:p>
        </p:txBody>
      </p:sp>
      <p:cxnSp>
        <p:nvCxnSpPr>
          <p:cNvPr id="49" name="Shape 49"/>
          <p:cNvCxnSpPr>
            <a:stCxn id="48" idx="1"/>
          </p:cNvCxnSpPr>
          <p:nvPr/>
        </p:nvCxnSpPr>
        <p:spPr>
          <a:xfrm rot="10800000">
            <a:off x="1625500" y="4662224"/>
            <a:ext cx="2095800" cy="14400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50" name="Shape 50"/>
          <p:cNvCxnSpPr/>
          <p:nvPr/>
        </p:nvCxnSpPr>
        <p:spPr>
          <a:xfrm>
            <a:off x="5114225" y="4676625"/>
            <a:ext cx="2095799" cy="14400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1" name="Shape 51"/>
          <p:cNvSpPr txBox="1"/>
          <p:nvPr/>
        </p:nvSpPr>
        <p:spPr>
          <a:xfrm rot="-5400000">
            <a:off x="6748124" y="5075724"/>
            <a:ext cx="1454400" cy="31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>
                <a:solidFill>
                  <a:srgbClr val="FFFF00"/>
                </a:solidFill>
              </a:rPr>
              <a:t>30 meters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Defining the Variables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For the field study, work with your partner to complete the Field Study Question: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How does [</a:t>
            </a:r>
            <a:r>
              <a:rPr lang="en">
                <a:solidFill>
                  <a:srgbClr val="FF9900"/>
                </a:solidFill>
              </a:rPr>
              <a:t>manipulated variable</a:t>
            </a:r>
            <a:r>
              <a:rPr lang="en"/>
              <a:t>] affect the [r</a:t>
            </a:r>
            <a:r>
              <a:rPr lang="en">
                <a:solidFill>
                  <a:srgbClr val="0000FF"/>
                </a:solidFill>
              </a:rPr>
              <a:t>esponding variable</a:t>
            </a:r>
            <a:r>
              <a:rPr lang="en"/>
              <a:t>]?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Working with a partner, come up with at least three field study questions.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Field Study Question Examples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How does </a:t>
            </a:r>
            <a:r>
              <a:rPr lang="en">
                <a:solidFill>
                  <a:srgbClr val="FF9900"/>
                </a:solidFill>
              </a:rPr>
              <a:t>distance from S. 152nd</a:t>
            </a:r>
            <a:r>
              <a:rPr lang="en"/>
              <a:t> affect the </a:t>
            </a:r>
            <a:r>
              <a:rPr lang="en">
                <a:solidFill>
                  <a:srgbClr val="0000FF"/>
                </a:solidFill>
              </a:rPr>
              <a:t>number of plants growing on the front lawn</a:t>
            </a:r>
            <a:r>
              <a:rPr lang="en"/>
              <a:t>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How does </a:t>
            </a:r>
            <a:r>
              <a:rPr lang="en">
                <a:solidFill>
                  <a:srgbClr val="FF9900"/>
                </a:solidFill>
              </a:rPr>
              <a:t>distance from HHS</a:t>
            </a:r>
            <a:r>
              <a:rPr lang="en"/>
              <a:t> affect the </a:t>
            </a:r>
            <a:r>
              <a:rPr lang="en">
                <a:solidFill>
                  <a:srgbClr val="0000FF"/>
                </a:solidFill>
              </a:rPr>
              <a:t>composition of the front lawn soil</a:t>
            </a:r>
            <a:r>
              <a:rPr lang="en"/>
              <a:t>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How does </a:t>
            </a:r>
            <a:r>
              <a:rPr lang="en">
                <a:solidFill>
                  <a:srgbClr val="FF9900"/>
                </a:solidFill>
              </a:rPr>
              <a:t>the amount of shadows cast by buildings and trees</a:t>
            </a:r>
            <a:r>
              <a:rPr lang="en"/>
              <a:t> affect the </a:t>
            </a:r>
            <a:r>
              <a:rPr lang="en">
                <a:solidFill>
                  <a:srgbClr val="0000FF"/>
                </a:solidFill>
              </a:rPr>
              <a:t>diversity of species on the front lawn</a:t>
            </a:r>
            <a:r>
              <a:rPr lang="en"/>
              <a:t>?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Field Study Ideas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62699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u="sng"/>
              <a:t>Water quality testing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pH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Pollution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 sz="2400" u="sng"/>
              <a:t>Soil testing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Composition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pH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Temperature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 sz="2400" u="sng"/>
              <a:t>Air quality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O</a:t>
            </a:r>
            <a:r>
              <a:rPr lang="en" sz="2400" baseline="-25000"/>
              <a:t>2</a:t>
            </a:r>
            <a:r>
              <a:rPr lang="en" sz="2400"/>
              <a:t> and CO</a:t>
            </a:r>
            <a:r>
              <a:rPr lang="en" sz="2400" baseline="-25000"/>
              <a:t>2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Pollution</a:t>
            </a:r>
          </a:p>
          <a:p>
            <a:pPr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4616050" y="1662125"/>
            <a:ext cx="43092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 u="sng"/>
              <a:t>Animal diversity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Macro and Micro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 sz="2400" u="sng"/>
              <a:t>Plant diversity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Species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Biomass</a:t>
            </a:r>
          </a:p>
          <a:p>
            <a:pPr lvl="0"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 sz="2400" u="sng"/>
              <a:t>Land Use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Developed / Undeveloped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Surface permeability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Surface water plan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Pollution</a:t>
            </a:r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endParaRPr sz="2400"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Field Study Primer</a:t>
            </a:r>
          </a:p>
        </p:txBody>
      </p:sp>
      <p:grpSp>
        <p:nvGrpSpPr>
          <p:cNvPr id="76" name="Shape 76"/>
          <p:cNvGrpSpPr/>
          <p:nvPr/>
        </p:nvGrpSpPr>
        <p:grpSpPr>
          <a:xfrm>
            <a:off x="273317" y="3347149"/>
            <a:ext cx="8597371" cy="3141448"/>
            <a:chOff x="579175" y="2062625"/>
            <a:chExt cx="6986325" cy="2323900"/>
          </a:xfrm>
        </p:grpSpPr>
        <p:pic>
          <p:nvPicPr>
            <p:cNvPr id="77" name="Shape 77"/>
            <p:cNvPicPr preferRelativeResize="0"/>
            <p:nvPr/>
          </p:nvPicPr>
          <p:blipFill rotWithShape="1">
            <a:blip r:embed="rId3">
              <a:alphaModFix/>
            </a:blip>
            <a:srcRect l="24377" t="57345" r="25358" b="12915"/>
            <a:stretch/>
          </p:blipFill>
          <p:spPr>
            <a:xfrm>
              <a:off x="579175" y="2062625"/>
              <a:ext cx="6986325" cy="2323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Shape 78"/>
            <p:cNvSpPr/>
            <p:nvPr/>
          </p:nvSpPr>
          <p:spPr>
            <a:xfrm>
              <a:off x="636225" y="2133925"/>
              <a:ext cx="6843599" cy="1625400"/>
            </a:xfrm>
            <a:prstGeom prst="rect">
              <a:avLst/>
            </a:prstGeom>
            <a:noFill/>
            <a:ln w="76200" cap="flat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rtl="0">
                <a:spcBef>
                  <a:spcPts val="0"/>
                </a:spcBef>
                <a:buNone/>
              </a:pPr>
              <a:r>
                <a:rPr lang="en" sz="3000">
                  <a:solidFill>
                    <a:srgbClr val="FFFF00"/>
                  </a:solidFill>
                </a:rPr>
                <a:t>  1      4      7     10    13   16     19    22   25    28</a:t>
              </a:r>
            </a:p>
            <a:p>
              <a:pPr rtl="0">
                <a:spcBef>
                  <a:spcPts val="0"/>
                </a:spcBef>
                <a:buNone/>
              </a:pPr>
              <a:endParaRPr sz="1800">
                <a:solidFill>
                  <a:srgbClr val="FFFF00"/>
                </a:solidFill>
              </a:endParaRPr>
            </a:p>
            <a:p>
              <a:pPr rtl="0">
                <a:spcBef>
                  <a:spcPts val="0"/>
                </a:spcBef>
                <a:buNone/>
              </a:pPr>
              <a:r>
                <a:rPr lang="en" sz="3000">
                  <a:solidFill>
                    <a:srgbClr val="FFFF00"/>
                  </a:solidFill>
                </a:rPr>
                <a:t>  2      5      8     11    14    17    20    23   26    29</a:t>
              </a:r>
            </a:p>
            <a:p>
              <a:pPr rtl="0">
                <a:spcBef>
                  <a:spcPts val="0"/>
                </a:spcBef>
                <a:buNone/>
              </a:pPr>
              <a:endParaRPr sz="1800">
                <a:solidFill>
                  <a:srgbClr val="FFFF00"/>
                </a:solidFill>
              </a:endParaRPr>
            </a:p>
            <a:p>
              <a:pPr lvl="0" rtl="0">
                <a:spcBef>
                  <a:spcPts val="0"/>
                </a:spcBef>
                <a:buNone/>
              </a:pPr>
              <a:r>
                <a:rPr lang="en" sz="3000">
                  <a:solidFill>
                    <a:srgbClr val="FFFF00"/>
                  </a:solidFill>
                </a:rPr>
                <a:t>  3      6      9     12    15    18    21    24   27    30</a:t>
              </a:r>
            </a:p>
          </p:txBody>
        </p:sp>
        <p:sp>
          <p:nvSpPr>
            <p:cNvPr id="79" name="Shape 79"/>
            <p:cNvSpPr/>
            <p:nvPr/>
          </p:nvSpPr>
          <p:spPr>
            <a:xfrm>
              <a:off x="636225" y="3759325"/>
              <a:ext cx="6843599" cy="551699"/>
            </a:xfrm>
            <a:prstGeom prst="rect">
              <a:avLst/>
            </a:prstGeom>
            <a:noFill/>
            <a:ln w="76200" cap="flat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b="1">
                  <a:solidFill>
                    <a:srgbClr val="FFFF00"/>
                  </a:solidFill>
                </a:rPr>
                <a:t>S. 152nd		S. 152nd		S. 152nd		S. 152nd		S. 152nd</a:t>
              </a:r>
            </a:p>
          </p:txBody>
        </p:sp>
      </p:grpSp>
      <p:sp>
        <p:nvSpPr>
          <p:cNvPr id="80" name="Shape 80"/>
          <p:cNvSpPr txBox="1"/>
          <p:nvPr/>
        </p:nvSpPr>
        <p:spPr>
          <a:xfrm>
            <a:off x="1183400" y="2880075"/>
            <a:ext cx="7028999" cy="467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/>
              <a:t>Front Lawn of Highline High School</a:t>
            </a:r>
          </a:p>
        </p:txBody>
      </p:sp>
      <p:sp>
        <p:nvSpPr>
          <p:cNvPr id="81" name="Shape 81"/>
          <p:cNvSpPr txBox="1"/>
          <p:nvPr/>
        </p:nvSpPr>
        <p:spPr>
          <a:xfrm>
            <a:off x="541800" y="1468550"/>
            <a:ext cx="8070000" cy="1073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/>
              <a:t>Step 1: Define the study area.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Step 2: Create a coordinate map.</a:t>
            </a:r>
          </a:p>
          <a:p>
            <a:pPr>
              <a:spcBef>
                <a:spcPts val="0"/>
              </a:spcBef>
              <a:buNone/>
            </a:pPr>
            <a:r>
              <a:rPr lang="en" sz="2400"/>
              <a:t>Step 3: Select regions within coordinate map.</a:t>
            </a:r>
          </a:p>
        </p:txBody>
      </p:sp>
      <p:cxnSp>
        <p:nvCxnSpPr>
          <p:cNvPr id="82" name="Shape 82"/>
          <p:cNvCxnSpPr/>
          <p:nvPr/>
        </p:nvCxnSpPr>
        <p:spPr>
          <a:xfrm>
            <a:off x="384950" y="4149500"/>
            <a:ext cx="8369399" cy="428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3" name="Shape 83"/>
          <p:cNvCxnSpPr/>
          <p:nvPr/>
        </p:nvCxnSpPr>
        <p:spPr>
          <a:xfrm>
            <a:off x="392100" y="4925987"/>
            <a:ext cx="8369399" cy="428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4" name="Shape 84"/>
          <p:cNvCxnSpPr/>
          <p:nvPr/>
        </p:nvCxnSpPr>
        <p:spPr>
          <a:xfrm flipH="1">
            <a:off x="1183398" y="3453175"/>
            <a:ext cx="34799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5" name="Shape 85"/>
          <p:cNvCxnSpPr/>
          <p:nvPr/>
        </p:nvCxnSpPr>
        <p:spPr>
          <a:xfrm flipH="1">
            <a:off x="2021598" y="3453175"/>
            <a:ext cx="34799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6" name="Shape 86"/>
          <p:cNvCxnSpPr/>
          <p:nvPr/>
        </p:nvCxnSpPr>
        <p:spPr>
          <a:xfrm flipH="1">
            <a:off x="2880198" y="3453175"/>
            <a:ext cx="14400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7" name="Shape 87"/>
          <p:cNvCxnSpPr/>
          <p:nvPr/>
        </p:nvCxnSpPr>
        <p:spPr>
          <a:xfrm>
            <a:off x="3732798" y="3453175"/>
            <a:ext cx="2699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8" name="Shape 88"/>
          <p:cNvCxnSpPr>
            <a:endCxn id="79" idx="0"/>
          </p:cNvCxnSpPr>
          <p:nvPr/>
        </p:nvCxnSpPr>
        <p:spPr>
          <a:xfrm flipH="1">
            <a:off x="4554390" y="3453148"/>
            <a:ext cx="16500" cy="2187600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9" name="Shape 89"/>
          <p:cNvCxnSpPr/>
          <p:nvPr/>
        </p:nvCxnSpPr>
        <p:spPr>
          <a:xfrm flipH="1">
            <a:off x="5403798" y="3453175"/>
            <a:ext cx="5399" cy="2193000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0" name="Shape 90"/>
          <p:cNvCxnSpPr/>
          <p:nvPr/>
        </p:nvCxnSpPr>
        <p:spPr>
          <a:xfrm flipH="1">
            <a:off x="6244998" y="3453175"/>
            <a:ext cx="2399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1" name="Shape 91"/>
          <p:cNvCxnSpPr/>
          <p:nvPr/>
        </p:nvCxnSpPr>
        <p:spPr>
          <a:xfrm flipH="1">
            <a:off x="7071798" y="3453175"/>
            <a:ext cx="13800" cy="2193000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2" name="Shape 92"/>
          <p:cNvCxnSpPr/>
          <p:nvPr/>
        </p:nvCxnSpPr>
        <p:spPr>
          <a:xfrm>
            <a:off x="7923798" y="3453175"/>
            <a:ext cx="3600" cy="2221499"/>
          </a:xfrm>
          <a:prstGeom prst="straightConnector1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421</Words>
  <Application>Microsoft Office PowerPoint</Application>
  <PresentationFormat>On-screen Show (4:3)</PresentationFormat>
  <Paragraphs>66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simple-light</vt:lpstr>
      <vt:lpstr>Entry Task: Lab Notebook 4/27/15</vt:lpstr>
      <vt:lpstr>Field Study Project Timeline / Rubric</vt:lpstr>
      <vt:lpstr>What is the effect of [infrastructure] on the [ecology] of Highline’s front lawn?</vt:lpstr>
      <vt:lpstr>Defining the Variables</vt:lpstr>
      <vt:lpstr>Field Study Question Examples</vt:lpstr>
      <vt:lpstr>Field Study Ideas</vt:lpstr>
      <vt:lpstr>Field Study Primer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4/27/15</dc:title>
  <dc:creator>David Swart</dc:creator>
  <cp:lastModifiedBy>Swart, David A</cp:lastModifiedBy>
  <cp:revision>1</cp:revision>
  <dcterms:modified xsi:type="dcterms:W3CDTF">2015-04-27T22:01:29Z</dcterms:modified>
</cp:coreProperties>
</file>