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67" r:id="rId2"/>
    <p:sldId id="268" r:id="rId3"/>
    <p:sldId id="269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18B"/>
    <a:srgbClr val="C1D1F5"/>
    <a:srgbClr val="AFB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668383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918B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76241"/>
          </a:xfrm>
        </p:spPr>
        <p:txBody>
          <a:bodyPr/>
          <a:lstStyle/>
          <a:p>
            <a:r>
              <a:rPr lang="en-US" dirty="0" smtClean="0"/>
              <a:t>Entry Task: Lab Notebook 4/23/15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contras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46"/>
          <a:stretch/>
        </p:blipFill>
        <p:spPr>
          <a:xfrm>
            <a:off x="204260" y="1050878"/>
            <a:ext cx="5118367" cy="561507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1809" y="1282890"/>
            <a:ext cx="3534769" cy="5285010"/>
          </a:xfrm>
        </p:spPr>
        <p:txBody>
          <a:bodyPr/>
          <a:lstStyle/>
          <a:p>
            <a:r>
              <a:rPr lang="en-US" sz="2000" dirty="0" smtClean="0"/>
              <a:t>          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= Positive Feedback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            = Negative Feedback</a:t>
            </a:r>
          </a:p>
          <a:p>
            <a:endParaRPr lang="en-US" sz="2000" dirty="0"/>
          </a:p>
          <a:p>
            <a:r>
              <a:rPr lang="en-US" sz="2000" dirty="0" smtClean="0"/>
              <a:t>In your lab notebook, using the vocabulary of positive and negative feedback, explain the interaction of hormonal signals between the brain and the testes in the human male.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Fig. E10.7, p.482 of BSCS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926843" y="5363572"/>
            <a:ext cx="4039736" cy="646331"/>
          </a:xfrm>
          <a:prstGeom prst="rect">
            <a:avLst/>
          </a:prstGeom>
          <a:solidFill>
            <a:srgbClr val="98918B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LH = Luteinizing Hormone</a:t>
            </a:r>
          </a:p>
          <a:p>
            <a:r>
              <a:rPr lang="en-US" sz="1800" dirty="0" smtClean="0"/>
              <a:t>FSH = Follicle Stimulating Hormone</a:t>
            </a:r>
            <a:endParaRPr lang="en-US" sz="1800" dirty="0"/>
          </a:p>
        </p:txBody>
      </p:sp>
      <p:sp>
        <p:nvSpPr>
          <p:cNvPr id="6" name="Oval 5"/>
          <p:cNvSpPr/>
          <p:nvPr/>
        </p:nvSpPr>
        <p:spPr>
          <a:xfrm>
            <a:off x="5595582" y="1501254"/>
            <a:ext cx="641445" cy="64144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+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595581" y="2388359"/>
            <a:ext cx="641445" cy="641445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5963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58127"/>
          </a:xfrm>
        </p:spPr>
        <p:txBody>
          <a:bodyPr/>
          <a:lstStyle/>
          <a:p>
            <a:r>
              <a:rPr lang="en-US" dirty="0" smtClean="0"/>
              <a:t>Hormones and Sexual Reproduction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6302"/>
            <a:ext cx="8229600" cy="536015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Working with your table partner, read pages 481-484 and complete the worksheet.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Read “Making Sense of Human Reproduction” on pages 407-408.  Complete “Process and Procedures” steps 1 and 2 (pages 408-410), using the Birth Control Brochure Rubric.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Brochure </a:t>
            </a:r>
            <a:r>
              <a:rPr lang="en-US" u="sng" dirty="0" smtClean="0"/>
              <a:t>and</a:t>
            </a:r>
            <a:r>
              <a:rPr lang="en-US" dirty="0" smtClean="0"/>
              <a:t> worksheet due by end of class today.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8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7 Exam Tomorrow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 sure to review:</a:t>
            </a:r>
          </a:p>
          <a:p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Sources of genetic errors (p.503-10)</a:t>
            </a:r>
          </a:p>
          <a:p>
            <a:pPr marL="514350" indent="-514350">
              <a:buAutoNum type="arabicPeriod"/>
            </a:pPr>
            <a:r>
              <a:rPr lang="en-US" dirty="0" smtClean="0"/>
              <a:t>Continuity Through Reproduction (p.474-6)</a:t>
            </a:r>
          </a:p>
          <a:p>
            <a:pPr marL="514350" indent="-514350">
              <a:buAutoNum type="arabicPeriod"/>
            </a:pPr>
            <a:r>
              <a:rPr lang="en-US" dirty="0" smtClean="0"/>
              <a:t>Making More People (p.477-81)</a:t>
            </a:r>
          </a:p>
          <a:p>
            <a:pPr marL="514350" indent="-514350">
              <a:buAutoNum type="arabicPeriod"/>
            </a:pPr>
            <a:r>
              <a:rPr lang="en-US" dirty="0" smtClean="0"/>
              <a:t>Non-human Mating Patterns (p.486-9)</a:t>
            </a:r>
          </a:p>
          <a:p>
            <a:pPr marL="514350" indent="-514350">
              <a:buAutoNum type="arabicPeriod"/>
            </a:pPr>
            <a:r>
              <a:rPr lang="en-US" dirty="0" smtClean="0"/>
              <a:t>Human Mating Patterns (p.489-91)</a:t>
            </a:r>
          </a:p>
          <a:p>
            <a:pPr marL="514350" indent="-514350">
              <a:buAutoNum type="arabicPeriod"/>
            </a:pPr>
            <a:r>
              <a:rPr lang="en-US" dirty="0" smtClean="0"/>
              <a:t>Hormones &amp; Sexual Reproduction (p.481-4)</a:t>
            </a:r>
          </a:p>
          <a:p>
            <a:pPr marL="514350" indent="-514350">
              <a:buAutoNum type="arabicPeriod"/>
            </a:pPr>
            <a:r>
              <a:rPr lang="en-US" dirty="0" smtClean="0"/>
              <a:t>Dihybrid Crosses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6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174</Words>
  <Application>Microsoft Office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</vt:lpstr>
      <vt:lpstr>Entry Task: Lab Notebook 4/23/15</vt:lpstr>
      <vt:lpstr>Hormones and Sexual Reproduction</vt:lpstr>
      <vt:lpstr>Unit 7 Exam Tomorrow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4/21/15</dc:title>
  <dc:creator>David Swart</dc:creator>
  <cp:lastModifiedBy>Swart, David A</cp:lastModifiedBy>
  <cp:revision>16</cp:revision>
  <dcterms:modified xsi:type="dcterms:W3CDTF">2015-04-23T16:55:09Z</dcterms:modified>
</cp:coreProperties>
</file>