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5"/>
  </p:notesMasterIdLst>
  <p:sldIdLst>
    <p:sldId id="256" r:id="rId2"/>
    <p:sldId id="257" r:id="rId3"/>
    <p:sldId id="258" r:id="rId4"/>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27604041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848067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Shape 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1" name="Shape 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95533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Shape 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7" name="Shape 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763112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685800" y="2111123"/>
            <a:ext cx="7772400" cy="1546500"/>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0" name="Shape 10"/>
          <p:cNvSpPr txBox="1">
            <a:spLocks noGrp="1"/>
          </p:cNvSpPr>
          <p:nvPr>
            <p:ph type="subTitle" idx="1"/>
          </p:nvPr>
        </p:nvSpPr>
        <p:spPr>
          <a:xfrm>
            <a:off x="685800" y="3786737"/>
            <a:ext cx="7772400" cy="1046400"/>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1" name="Shape 11"/>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00"/>
            <a:ext cx="82296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078"/>
            <a:ext cx="8229600" cy="692700"/>
          </a:xfrm>
          <a:prstGeom prst="rect">
            <a:avLst/>
          </a:prstGeom>
        </p:spPr>
        <p:txBody>
          <a:bodyPr lIns="91425" tIns="91425" rIns="91425" bIns="91425" anchor="t" anchorCtr="0"/>
          <a:lstStyle>
            <a:lvl1pPr algn="ctr">
              <a:spcBef>
                <a:spcPts val="360"/>
              </a:spcBef>
              <a:buSzPct val="100000"/>
              <a:buNone/>
              <a:defRPr sz="1800"/>
            </a:lvl1pPr>
          </a:lstStyle>
          <a:p>
            <a:endParaRPr/>
          </a:p>
        </p:txBody>
      </p:sp>
      <p:sp>
        <p:nvSpPr>
          <p:cNvPr id="26" name="Shape 26"/>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a:spcBef>
                <a:spcPts val="600"/>
              </a:spcBef>
              <a:buClr>
                <a:schemeClr val="dk1"/>
              </a:buClr>
              <a:buSzPct val="100000"/>
              <a:defRPr sz="3000">
                <a:solidFill>
                  <a:schemeClr val="dk1"/>
                </a:solidFill>
              </a:defRPr>
            </a:lvl1pPr>
            <a:lvl2pPr>
              <a:spcBef>
                <a:spcPts val="480"/>
              </a:spcBef>
              <a:buClr>
                <a:schemeClr val="dk1"/>
              </a:buClr>
              <a:buSzPct val="100000"/>
              <a:defRPr sz="2400">
                <a:solidFill>
                  <a:schemeClr val="dk1"/>
                </a:solidFill>
              </a:defRPr>
            </a:lvl2pPr>
            <a:lvl3pPr>
              <a:spcBef>
                <a:spcPts val="480"/>
              </a:spcBef>
              <a:buClr>
                <a:schemeClr val="dk1"/>
              </a:buClr>
              <a:buSzPct val="100000"/>
              <a:defRPr sz="2400">
                <a:solidFill>
                  <a:schemeClr val="dk1"/>
                </a:solidFill>
              </a:defRPr>
            </a:lvl3pPr>
            <a:lvl4pPr>
              <a:spcBef>
                <a:spcPts val="360"/>
              </a:spcBef>
              <a:buClr>
                <a:schemeClr val="dk1"/>
              </a:buClr>
              <a:buSzPct val="100000"/>
              <a:defRPr sz="1800">
                <a:solidFill>
                  <a:schemeClr val="dk1"/>
                </a:solidFill>
              </a:defRPr>
            </a:lvl4pPr>
            <a:lvl5pPr>
              <a:spcBef>
                <a:spcPts val="360"/>
              </a:spcBef>
              <a:buClr>
                <a:schemeClr val="dk1"/>
              </a:buClr>
              <a:buSzPct val="100000"/>
              <a:defRPr sz="1800">
                <a:solidFill>
                  <a:schemeClr val="dk1"/>
                </a:solidFill>
              </a:defRPr>
            </a:lvl5pPr>
            <a:lvl6pPr>
              <a:spcBef>
                <a:spcPts val="360"/>
              </a:spcBef>
              <a:buClr>
                <a:schemeClr val="dk1"/>
              </a:buClr>
              <a:buSzPct val="100000"/>
              <a:defRPr sz="1800">
                <a:solidFill>
                  <a:schemeClr val="dk1"/>
                </a:solidFill>
              </a:defRPr>
            </a:lvl6pPr>
            <a:lvl7pPr>
              <a:spcBef>
                <a:spcPts val="360"/>
              </a:spcBef>
              <a:buClr>
                <a:schemeClr val="dk1"/>
              </a:buClr>
              <a:buSzPct val="100000"/>
              <a:defRPr sz="1800">
                <a:solidFill>
                  <a:schemeClr val="dk1"/>
                </a:solidFill>
              </a:defRPr>
            </a:lvl7pPr>
            <a:lvl8pPr>
              <a:spcBef>
                <a:spcPts val="360"/>
              </a:spcBef>
              <a:buClr>
                <a:schemeClr val="dk1"/>
              </a:buClr>
              <a:buSzPct val="100000"/>
              <a:defRPr sz="1800">
                <a:solidFill>
                  <a:schemeClr val="dk1"/>
                </a:solidFill>
              </a:defRPr>
            </a:lvl8pPr>
            <a:lvl9pPr>
              <a:spcBef>
                <a:spcPts val="360"/>
              </a:spcBef>
              <a:buClr>
                <a:schemeClr val="dk1"/>
              </a:buClr>
              <a:buSzPct val="100000"/>
              <a:defRPr sz="1800">
                <a:solidFill>
                  <a:schemeClr val="dk1"/>
                </a:solidFill>
              </a:defRPr>
            </a:lvl9pPr>
          </a:lstStyle>
          <a:p>
            <a:endParaRPr/>
          </a:p>
        </p:txBody>
      </p:sp>
      <p:sp>
        <p:nvSpPr>
          <p:cNvPr id="7" name="Shape 7"/>
          <p:cNvSpPr txBox="1">
            <a:spLocks noGrp="1"/>
          </p:cNvSpPr>
          <p:nvPr>
            <p:ph type="sldNum" idx="12"/>
          </p:nvPr>
        </p:nvSpPr>
        <p:spPr>
          <a:xfrm>
            <a:off x="8556791" y="6333134"/>
            <a:ext cx="548699" cy="524699"/>
          </a:xfrm>
          <a:prstGeom prst="rect">
            <a:avLst/>
          </a:prstGeom>
          <a:noFill/>
          <a:ln>
            <a:noFill/>
          </a:ln>
        </p:spPr>
        <p:txBody>
          <a:bodyPr lIns="91425" tIns="91425" rIns="91425" bIns="91425" anchor="ctr" anchorCtr="0">
            <a:noAutofit/>
          </a:bodyPr>
          <a:lstStyle>
            <a:lvl1pPr algn="r">
              <a:spcBef>
                <a:spcPts val="0"/>
              </a:spcBef>
              <a:buNone/>
              <a:defRPr sz="1300">
                <a:solidFill>
                  <a:schemeClr val="dk1"/>
                </a:solidFill>
              </a:defRPr>
            </a:lvl1pPr>
          </a:lstStyle>
          <a:p>
            <a:pPr>
              <a:spcBef>
                <a:spcPts val="0"/>
              </a:spcBef>
              <a:buNone/>
            </a:pPr>
            <a:fld id="{00000000-1234-1234-1234-123412341234}" type="slidenum">
              <a:rPr lang="en"/>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youtube.com/watch?v=uN82GLQYAUQ"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UV Light Damages DNA</a:t>
            </a:r>
          </a:p>
        </p:txBody>
      </p:sp>
      <p:pic>
        <p:nvPicPr>
          <p:cNvPr id="31" name="Shape 31"/>
          <p:cNvPicPr preferRelativeResize="0"/>
          <p:nvPr/>
        </p:nvPicPr>
        <p:blipFill rotWithShape="1">
          <a:blip r:embed="rId3">
            <a:alphaModFix/>
          </a:blip>
          <a:srcRect l="2885" t="16044" r="35859" b="23342"/>
          <a:stretch/>
        </p:blipFill>
        <p:spPr>
          <a:xfrm>
            <a:off x="586950" y="1615100"/>
            <a:ext cx="7970101" cy="4434174"/>
          </a:xfrm>
          <a:prstGeom prst="rect">
            <a:avLst/>
          </a:prstGeom>
          <a:noFill/>
          <a:ln w="38100" cap="flat">
            <a:solidFill>
              <a:srgbClr val="0000FF"/>
            </a:solidFill>
            <a:prstDash val="solid"/>
            <a:round/>
            <a:headEnd type="none" w="med" len="med"/>
            <a:tailEnd type="none" w="med" len="med"/>
          </a:ln>
        </p:spPr>
      </p:pic>
      <p:sp>
        <p:nvSpPr>
          <p:cNvPr id="32" name="Shape 32"/>
          <p:cNvSpPr txBox="1"/>
          <p:nvPr/>
        </p:nvSpPr>
        <p:spPr>
          <a:xfrm>
            <a:off x="627350" y="6273425"/>
            <a:ext cx="5446500" cy="413399"/>
          </a:xfrm>
          <a:prstGeom prst="rect">
            <a:avLst/>
          </a:prstGeom>
          <a:noFill/>
          <a:ln>
            <a:noFill/>
          </a:ln>
        </p:spPr>
        <p:txBody>
          <a:bodyPr lIns="91425" tIns="91425" rIns="91425" bIns="91425" anchor="t" anchorCtr="0">
            <a:noAutofit/>
          </a:bodyPr>
          <a:lstStyle/>
          <a:p>
            <a:pPr lvl="0" rtl="0">
              <a:spcBef>
                <a:spcPts val="600"/>
              </a:spcBef>
              <a:buClr>
                <a:schemeClr val="dk1"/>
              </a:buClr>
              <a:buSzPct val="78571"/>
              <a:buFont typeface="Arial"/>
              <a:buNone/>
            </a:pPr>
            <a:r>
              <a:rPr lang="en" u="sng">
                <a:solidFill>
                  <a:schemeClr val="hlink"/>
                </a:solidFill>
                <a:hlinkClick r:id="rId4"/>
              </a:rPr>
              <a:t>https://www.youtube.com/watch?v=uN82GLQYAUQ</a:t>
            </a:r>
          </a:p>
          <a:p>
            <a:pPr lvl="0" rtl="0">
              <a:spcBef>
                <a:spcPts val="600"/>
              </a:spcBef>
              <a:buClr>
                <a:schemeClr val="dk1"/>
              </a:buClr>
              <a:buFont typeface="Arial"/>
              <a:buNone/>
            </a:pPr>
            <a:endParaRPr>
              <a:solidFill>
                <a:schemeClr val="dk1"/>
              </a:solidFill>
            </a:endParaRPr>
          </a:p>
          <a:p>
            <a:pPr>
              <a:spcBef>
                <a:spcPts val="0"/>
              </a:spcBef>
              <a:buNone/>
            </a:pPr>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Entry Task: Lab Notebook 4/20/15</a:t>
            </a:r>
          </a:p>
        </p:txBody>
      </p:sp>
      <p:sp>
        <p:nvSpPr>
          <p:cNvPr id="38" name="Shape 38"/>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r>
              <a:rPr lang="en"/>
              <a:t>Ultraviolet (UV) light from the sun can damage DNA, leading to skin cancer.  Are DNA mutations to skin cells caused by UV light passed along from parent to child?  Why or why not?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57200" y="274646"/>
            <a:ext cx="8229600" cy="780300"/>
          </a:xfrm>
          <a:prstGeom prst="rect">
            <a:avLst/>
          </a:prstGeom>
        </p:spPr>
        <p:txBody>
          <a:bodyPr lIns="91425" tIns="91425" rIns="91425" bIns="91425" anchor="b" anchorCtr="0">
            <a:noAutofit/>
          </a:bodyPr>
          <a:lstStyle/>
          <a:p>
            <a:pPr>
              <a:spcBef>
                <a:spcPts val="0"/>
              </a:spcBef>
              <a:buNone/>
            </a:pPr>
            <a:r>
              <a:rPr lang="en"/>
              <a:t>The Genetic Basis of Variation</a:t>
            </a:r>
          </a:p>
        </p:txBody>
      </p:sp>
      <p:sp>
        <p:nvSpPr>
          <p:cNvPr id="44" name="Shape 44"/>
          <p:cNvSpPr txBox="1">
            <a:spLocks noGrp="1"/>
          </p:cNvSpPr>
          <p:nvPr>
            <p:ph type="body" idx="1"/>
          </p:nvPr>
        </p:nvSpPr>
        <p:spPr>
          <a:xfrm>
            <a:off x="242375" y="1183400"/>
            <a:ext cx="8625899" cy="53844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AutoNum type="arabicPeriod"/>
            </a:pPr>
            <a:r>
              <a:rPr lang="en"/>
              <a:t>Turn to page 438 of the BSCS textbook</a:t>
            </a:r>
          </a:p>
          <a:p>
            <a:pPr marL="457200" lvl="0" indent="-419100" rtl="0">
              <a:spcBef>
                <a:spcPts val="0"/>
              </a:spcBef>
              <a:buClr>
                <a:schemeClr val="dk1"/>
              </a:buClr>
              <a:buSzPct val="100000"/>
              <a:buFont typeface="Arial"/>
              <a:buAutoNum type="arabicPeriod"/>
            </a:pPr>
            <a:r>
              <a:rPr lang="en"/>
              <a:t>For Part A, questions 1-3, copy the histograms the white boards into lab notebook</a:t>
            </a:r>
          </a:p>
          <a:p>
            <a:pPr marL="914400" lvl="1" indent="-381000" rtl="0">
              <a:spcBef>
                <a:spcPts val="0"/>
              </a:spcBef>
              <a:buClr>
                <a:schemeClr val="dk1"/>
              </a:buClr>
              <a:buSzPct val="80000"/>
              <a:buFont typeface="Arial"/>
              <a:buAutoNum type="alphaLcPeriod"/>
            </a:pPr>
            <a:r>
              <a:rPr lang="en"/>
              <a:t>Answer questions 4a-4g in lab notebook</a:t>
            </a:r>
          </a:p>
          <a:p>
            <a:pPr marL="457200" lvl="0" indent="-419100" rtl="0">
              <a:spcBef>
                <a:spcPts val="0"/>
              </a:spcBef>
              <a:buClr>
                <a:schemeClr val="dk1"/>
              </a:buClr>
              <a:buSzPct val="100000"/>
              <a:buFont typeface="Arial"/>
              <a:buAutoNum type="arabicPeriod"/>
            </a:pPr>
            <a:r>
              <a:rPr lang="en"/>
              <a:t>Complete Part B</a:t>
            </a:r>
          </a:p>
          <a:p>
            <a:pPr marL="914400" lvl="1" indent="-381000" rtl="0">
              <a:spcBef>
                <a:spcPts val="0"/>
              </a:spcBef>
              <a:buClr>
                <a:schemeClr val="dk1"/>
              </a:buClr>
              <a:buSzPct val="80000"/>
              <a:buFont typeface="Arial"/>
              <a:buAutoNum type="alphaLcPeriod"/>
            </a:pPr>
            <a:r>
              <a:rPr lang="en"/>
              <a:t>Read pages 503-510</a:t>
            </a:r>
          </a:p>
          <a:p>
            <a:pPr marL="914400" lvl="1" indent="-381000" rtl="0">
              <a:spcBef>
                <a:spcPts val="0"/>
              </a:spcBef>
              <a:buClr>
                <a:schemeClr val="dk1"/>
              </a:buClr>
              <a:buSzPct val="80000"/>
              <a:buFont typeface="Arial"/>
              <a:buAutoNum type="alphaLcPeriod"/>
            </a:pPr>
            <a:r>
              <a:rPr lang="en"/>
              <a:t>Answer questions 1-3 on pages 439-440 in lab notebook</a:t>
            </a:r>
          </a:p>
          <a:p>
            <a:pPr marL="457200" lvl="0" indent="-419100" rtl="0">
              <a:spcBef>
                <a:spcPts val="0"/>
              </a:spcBef>
              <a:buClr>
                <a:schemeClr val="dk1"/>
              </a:buClr>
              <a:buSzPct val="100000"/>
              <a:buFont typeface="Arial"/>
              <a:buAutoNum type="arabicPeriod"/>
            </a:pPr>
            <a:r>
              <a:rPr lang="en"/>
              <a:t>Complete Analysis</a:t>
            </a:r>
          </a:p>
          <a:p>
            <a:pPr marL="914400" lvl="1" indent="-381000" rtl="0">
              <a:spcBef>
                <a:spcPts val="0"/>
              </a:spcBef>
              <a:buClr>
                <a:schemeClr val="dk1"/>
              </a:buClr>
              <a:buSzPct val="80000"/>
              <a:buFont typeface="Arial"/>
              <a:buAutoNum type="alphaLcPeriod"/>
            </a:pPr>
            <a:r>
              <a:rPr lang="en"/>
              <a:t>Answer questions 1-5 on p.440 in lab notebook</a:t>
            </a:r>
          </a:p>
          <a:p>
            <a:pPr marL="457200" lvl="0" indent="-419100" rtl="0">
              <a:spcBef>
                <a:spcPts val="0"/>
              </a:spcBef>
              <a:buClr>
                <a:schemeClr val="dk1"/>
              </a:buClr>
              <a:buSzPct val="100000"/>
              <a:buFont typeface="Arial"/>
              <a:buAutoNum type="arabicPeriod"/>
            </a:pPr>
            <a:r>
              <a:rPr lang="en"/>
              <a:t>When finished, show Mr. Swart for credit</a:t>
            </a:r>
          </a:p>
        </p:txBody>
      </p:sp>
    </p:spTree>
  </p:cSld>
  <p:clrMapOvr>
    <a:masterClrMapping/>
  </p:clrMapOvr>
  <p:transition spd="slow">
    <p:cut/>
  </p:transition>
</p:sld>
</file>

<file path=ppt/theme/theme1.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121</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vt:i4>
      </vt:variant>
    </vt:vector>
  </HeadingPairs>
  <TitlesOfParts>
    <vt:vector size="5" baseType="lpstr">
      <vt:lpstr>Arial</vt:lpstr>
      <vt:lpstr>simple-light</vt:lpstr>
      <vt:lpstr>UV Light Damages DNA</vt:lpstr>
      <vt:lpstr>Entry Task: Lab Notebook 4/20/15</vt:lpstr>
      <vt:lpstr>The Genetic Basis of Variation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UV Light Damages DNA</dc:title>
  <dc:creator>David Swart</dc:creator>
  <cp:lastModifiedBy>Swart, David A</cp:lastModifiedBy>
  <cp:revision>1</cp:revision>
  <dcterms:modified xsi:type="dcterms:W3CDTF">2015-04-20T17:02:14Z</dcterms:modified>
</cp:coreProperties>
</file>