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0"/>
  </p:notes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2" r:id="rId9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12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179766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9638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408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8582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577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1" name="Shape 3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866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2005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464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" name="Shape 3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6509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Lab Notebook 4/15/15</a:t>
            </a:r>
          </a:p>
        </p:txBody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175125" y="1600200"/>
            <a:ext cx="8764499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600"/>
              <a:t>A pea plant is </a:t>
            </a:r>
            <a:r>
              <a:rPr lang="en" sz="2600" u="sng"/>
              <a:t>heterozygous dominant</a:t>
            </a:r>
            <a:r>
              <a:rPr lang="en" sz="2600"/>
              <a:t> for the traits of </a:t>
            </a:r>
            <a:r>
              <a:rPr lang="en" sz="2600" u="sng">
                <a:solidFill>
                  <a:srgbClr val="0000FF"/>
                </a:solidFill>
              </a:rPr>
              <a:t>flower position</a:t>
            </a:r>
            <a:r>
              <a:rPr lang="en" sz="2600"/>
              <a:t> and </a:t>
            </a:r>
            <a:r>
              <a:rPr lang="en" sz="2600" u="sng">
                <a:solidFill>
                  <a:srgbClr val="FF9900"/>
                </a:solidFill>
              </a:rPr>
              <a:t>pod color</a:t>
            </a:r>
            <a:r>
              <a:rPr lang="en" sz="2600"/>
              <a:t>.  What are all of the possible allele combinations it can pass along to its’ offspring for those two genes?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246" name="Shape 2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" y="3692300"/>
            <a:ext cx="8229600" cy="221566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Shape 247"/>
          <p:cNvSpPr txBox="1"/>
          <p:nvPr/>
        </p:nvSpPr>
        <p:spPr>
          <a:xfrm>
            <a:off x="1820550" y="3373700"/>
            <a:ext cx="6872400" cy="48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1800" b="1"/>
              <a:t>   P 		     </a:t>
            </a:r>
            <a:r>
              <a:rPr lang="en" sz="1800" b="1">
                <a:solidFill>
                  <a:srgbClr val="0000FF"/>
                </a:solidFill>
              </a:rPr>
              <a:t>A</a:t>
            </a:r>
            <a:r>
              <a:rPr lang="en" sz="1800" b="1"/>
              <a:t>	       Y		 R		   </a:t>
            </a:r>
            <a:r>
              <a:rPr lang="en" sz="1800" b="1">
                <a:solidFill>
                  <a:srgbClr val="FF9900"/>
                </a:solidFill>
              </a:rPr>
              <a:t>G</a:t>
            </a:r>
            <a:r>
              <a:rPr lang="en" sz="1800" b="1"/>
              <a:t>		      I			T</a:t>
            </a:r>
          </a:p>
        </p:txBody>
      </p:sp>
      <p:sp>
        <p:nvSpPr>
          <p:cNvPr id="248" name="Shape 248"/>
          <p:cNvSpPr txBox="1"/>
          <p:nvPr/>
        </p:nvSpPr>
        <p:spPr>
          <a:xfrm>
            <a:off x="1816600" y="5850125"/>
            <a:ext cx="6872400" cy="48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   p 		     </a:t>
            </a:r>
            <a:r>
              <a:rPr lang="en" sz="1800" b="1">
                <a:solidFill>
                  <a:srgbClr val="0000FF"/>
                </a:solidFill>
              </a:rPr>
              <a:t>a</a:t>
            </a:r>
            <a:r>
              <a:rPr lang="en" sz="1800" b="1"/>
              <a:t>		       y		 r		   </a:t>
            </a:r>
            <a:r>
              <a:rPr lang="en" sz="1800" b="1">
                <a:solidFill>
                  <a:srgbClr val="FF9900"/>
                </a:solidFill>
              </a:rPr>
              <a:t>g</a:t>
            </a:r>
            <a:r>
              <a:rPr lang="en" sz="1800" b="1"/>
              <a:t>		      i			t</a:t>
            </a:r>
          </a:p>
        </p:txBody>
      </p:sp>
      <p:sp>
        <p:nvSpPr>
          <p:cNvPr id="249" name="Shape 249"/>
          <p:cNvSpPr txBox="1"/>
          <p:nvPr/>
        </p:nvSpPr>
        <p:spPr>
          <a:xfrm rot="-5400000">
            <a:off x="-224175" y="4754649"/>
            <a:ext cx="1212000" cy="413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 b="1"/>
              <a:t>Alleles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Objectives</a:t>
            </a:r>
          </a:p>
        </p:txBody>
      </p:sp>
      <p:sp>
        <p:nvSpPr>
          <p:cNvPr id="255" name="Shape 25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Content: Predict the outcome of a genetic cross involving two traits.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Language: Describe the phenotype of the offspring from a dihybrid cross.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title"/>
          </p:nvPr>
        </p:nvSpPr>
        <p:spPr>
          <a:xfrm>
            <a:off x="457200" y="274647"/>
            <a:ext cx="8229600" cy="937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Dihybrid Cross Allele Combinations</a:t>
            </a:r>
          </a:p>
        </p:txBody>
      </p:sp>
      <p:pic>
        <p:nvPicPr>
          <p:cNvPr id="261" name="Shape 2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099" y="1559175"/>
            <a:ext cx="5330499" cy="515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Shape 262"/>
          <p:cNvSpPr txBox="1"/>
          <p:nvPr/>
        </p:nvSpPr>
        <p:spPr>
          <a:xfrm>
            <a:off x="5189850" y="3792575"/>
            <a:ext cx="3497099" cy="229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/>
              <a:t>What are all four of the possible allele combinations each parent plant can pass along to the offspring plants?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Shape 267"/>
          <p:cNvPicPr preferRelativeResize="0"/>
          <p:nvPr/>
        </p:nvPicPr>
        <p:blipFill rotWithShape="1">
          <a:blip r:embed="rId3">
            <a:alphaModFix/>
          </a:blip>
          <a:srcRect b="60833"/>
          <a:stretch/>
        </p:blipFill>
        <p:spPr>
          <a:xfrm>
            <a:off x="354100" y="339975"/>
            <a:ext cx="5330499" cy="2019524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Shape 268"/>
          <p:cNvSpPr txBox="1"/>
          <p:nvPr/>
        </p:nvSpPr>
        <p:spPr>
          <a:xfrm>
            <a:off x="994075" y="3165225"/>
            <a:ext cx="22811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/>
              <a:t>  </a:t>
            </a: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/>
              <a:t>  </a:t>
            </a:r>
            <a:r>
              <a:rPr lang="en" sz="3000" b="1">
                <a:solidFill>
                  <a:srgbClr val="783F04"/>
                </a:solidFill>
              </a:rPr>
              <a:t>W</a:t>
            </a:r>
            <a:r>
              <a:rPr lang="en" sz="3000" b="1"/>
              <a:t>  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cxnSp>
        <p:nvCxnSpPr>
          <p:cNvPr id="269" name="Shape 269"/>
          <p:cNvCxnSpPr/>
          <p:nvPr/>
        </p:nvCxnSpPr>
        <p:spPr>
          <a:xfrm flipH="1">
            <a:off x="855499" y="3749800"/>
            <a:ext cx="327900" cy="12405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70" name="Shape 270"/>
          <p:cNvCxnSpPr>
            <a:stCxn id="268" idx="2"/>
          </p:cNvCxnSpPr>
          <p:nvPr/>
        </p:nvCxnSpPr>
        <p:spPr>
          <a:xfrm flipH="1">
            <a:off x="926874" y="3806925"/>
            <a:ext cx="1207800" cy="12117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71" name="Shape 271"/>
          <p:cNvSpPr txBox="1"/>
          <p:nvPr/>
        </p:nvSpPr>
        <p:spPr>
          <a:xfrm>
            <a:off x="354100" y="5037925"/>
            <a:ext cx="34670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  <a:r>
              <a:rPr lang="en" sz="3000" b="1"/>
              <a:t>  </a:t>
            </a: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  <a:r>
              <a:rPr lang="en" sz="3000" b="1"/>
              <a:t>  </a:t>
            </a: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  <a:r>
              <a:rPr lang="en" sz="3000" b="1"/>
              <a:t>  </a:t>
            </a: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cxnSp>
        <p:nvCxnSpPr>
          <p:cNvPr id="272" name="Shape 272"/>
          <p:cNvCxnSpPr/>
          <p:nvPr/>
        </p:nvCxnSpPr>
        <p:spPr>
          <a:xfrm>
            <a:off x="1197650" y="3735550"/>
            <a:ext cx="456299" cy="13116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73" name="Shape 273"/>
          <p:cNvCxnSpPr/>
          <p:nvPr/>
        </p:nvCxnSpPr>
        <p:spPr>
          <a:xfrm flipH="1">
            <a:off x="1611174" y="3806925"/>
            <a:ext cx="1209300" cy="1226099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74" name="Shape 274"/>
          <p:cNvCxnSpPr/>
          <p:nvPr/>
        </p:nvCxnSpPr>
        <p:spPr>
          <a:xfrm>
            <a:off x="1716800" y="3749800"/>
            <a:ext cx="764100" cy="12831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75" name="Shape 275"/>
          <p:cNvCxnSpPr/>
          <p:nvPr/>
        </p:nvCxnSpPr>
        <p:spPr>
          <a:xfrm>
            <a:off x="1739450" y="3778325"/>
            <a:ext cx="1539599" cy="13116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76" name="Shape 276"/>
          <p:cNvCxnSpPr>
            <a:stCxn id="268" idx="2"/>
          </p:cNvCxnSpPr>
          <p:nvPr/>
        </p:nvCxnSpPr>
        <p:spPr>
          <a:xfrm>
            <a:off x="2134674" y="3806925"/>
            <a:ext cx="446100" cy="12402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77" name="Shape 277"/>
          <p:cNvCxnSpPr/>
          <p:nvPr/>
        </p:nvCxnSpPr>
        <p:spPr>
          <a:xfrm>
            <a:off x="2820475" y="3806925"/>
            <a:ext cx="516000" cy="12975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78" name="Shape 278"/>
          <p:cNvSpPr txBox="1"/>
          <p:nvPr/>
        </p:nvSpPr>
        <p:spPr>
          <a:xfrm>
            <a:off x="5642275" y="3165225"/>
            <a:ext cx="22811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/>
              <a:t>   </a:t>
            </a: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/>
              <a:t>  </a:t>
            </a:r>
            <a:r>
              <a:rPr lang="en" sz="3000" b="1">
                <a:solidFill>
                  <a:srgbClr val="783F04"/>
                </a:solidFill>
              </a:rPr>
              <a:t>w</a:t>
            </a:r>
            <a:r>
              <a:rPr lang="en" sz="3000" b="1"/>
              <a:t>   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cxnSp>
        <p:nvCxnSpPr>
          <p:cNvPr id="279" name="Shape 279"/>
          <p:cNvCxnSpPr/>
          <p:nvPr/>
        </p:nvCxnSpPr>
        <p:spPr>
          <a:xfrm flipH="1">
            <a:off x="5503699" y="3749800"/>
            <a:ext cx="327900" cy="12405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80" name="Shape 280"/>
          <p:cNvCxnSpPr>
            <a:stCxn id="278" idx="2"/>
          </p:cNvCxnSpPr>
          <p:nvPr/>
        </p:nvCxnSpPr>
        <p:spPr>
          <a:xfrm flipH="1">
            <a:off x="5575074" y="3806925"/>
            <a:ext cx="1207800" cy="12117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81" name="Shape 281"/>
          <p:cNvSpPr txBox="1"/>
          <p:nvPr/>
        </p:nvSpPr>
        <p:spPr>
          <a:xfrm>
            <a:off x="5002300" y="5037925"/>
            <a:ext cx="34670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 d</a:t>
            </a:r>
            <a:r>
              <a:rPr lang="en" sz="3000" b="1">
                <a:solidFill>
                  <a:srgbClr val="783F04"/>
                </a:solidFill>
              </a:rPr>
              <a:t>w</a:t>
            </a:r>
            <a:r>
              <a:rPr lang="en" sz="3000" b="1"/>
              <a:t>   </a:t>
            </a: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  <a:r>
              <a:rPr lang="en" sz="3000" b="1"/>
              <a:t>   </a:t>
            </a: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  <a:r>
              <a:rPr lang="en" sz="3000" b="1"/>
              <a:t>  </a:t>
            </a: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cxnSp>
        <p:nvCxnSpPr>
          <p:cNvPr id="282" name="Shape 282"/>
          <p:cNvCxnSpPr/>
          <p:nvPr/>
        </p:nvCxnSpPr>
        <p:spPr>
          <a:xfrm>
            <a:off x="5845850" y="3735550"/>
            <a:ext cx="456299" cy="13116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83" name="Shape 283"/>
          <p:cNvCxnSpPr/>
          <p:nvPr/>
        </p:nvCxnSpPr>
        <p:spPr>
          <a:xfrm flipH="1">
            <a:off x="6259374" y="3806925"/>
            <a:ext cx="1209300" cy="1226099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84" name="Shape 284"/>
          <p:cNvCxnSpPr/>
          <p:nvPr/>
        </p:nvCxnSpPr>
        <p:spPr>
          <a:xfrm>
            <a:off x="6365000" y="3749800"/>
            <a:ext cx="764100" cy="12831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85" name="Shape 285"/>
          <p:cNvCxnSpPr/>
          <p:nvPr/>
        </p:nvCxnSpPr>
        <p:spPr>
          <a:xfrm>
            <a:off x="6387650" y="3778325"/>
            <a:ext cx="1539599" cy="13116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86" name="Shape 286"/>
          <p:cNvCxnSpPr>
            <a:stCxn id="278" idx="2"/>
          </p:cNvCxnSpPr>
          <p:nvPr/>
        </p:nvCxnSpPr>
        <p:spPr>
          <a:xfrm>
            <a:off x="6782874" y="3806925"/>
            <a:ext cx="446100" cy="12402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87" name="Shape 287"/>
          <p:cNvCxnSpPr/>
          <p:nvPr/>
        </p:nvCxnSpPr>
        <p:spPr>
          <a:xfrm>
            <a:off x="7468675" y="3806925"/>
            <a:ext cx="516000" cy="12975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88" name="Shape 288"/>
          <p:cNvSpPr txBox="1"/>
          <p:nvPr/>
        </p:nvSpPr>
        <p:spPr>
          <a:xfrm>
            <a:off x="299425" y="2733050"/>
            <a:ext cx="3664200" cy="58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1800" b="1"/>
              <a:t>Homozygous Dominant Parent</a:t>
            </a:r>
          </a:p>
        </p:txBody>
      </p:sp>
      <p:sp>
        <p:nvSpPr>
          <p:cNvPr id="289" name="Shape 289"/>
          <p:cNvSpPr txBox="1"/>
          <p:nvPr/>
        </p:nvSpPr>
        <p:spPr>
          <a:xfrm>
            <a:off x="5100025" y="2733050"/>
            <a:ext cx="3664200" cy="58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Homozygous Recessive Parent</a:t>
            </a:r>
          </a:p>
        </p:txBody>
      </p:sp>
      <p:sp>
        <p:nvSpPr>
          <p:cNvPr id="290" name="Shape 290"/>
          <p:cNvSpPr txBox="1"/>
          <p:nvPr/>
        </p:nvSpPr>
        <p:spPr>
          <a:xfrm>
            <a:off x="199600" y="5817175"/>
            <a:ext cx="8697300" cy="84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/>
              <a:t>What do you notice about the allele combinations from a parent homozygous for two traits?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Dihybrid Crosses</a:t>
            </a:r>
          </a:p>
        </p:txBody>
      </p:sp>
      <p:pic>
        <p:nvPicPr>
          <p:cNvPr id="296" name="Shape 2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099" y="1559175"/>
            <a:ext cx="5330499" cy="515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Shape 297"/>
          <p:cNvSpPr txBox="1"/>
          <p:nvPr/>
        </p:nvSpPr>
        <p:spPr>
          <a:xfrm>
            <a:off x="5252425" y="3342650"/>
            <a:ext cx="3664200" cy="58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Homozygous Dominant Parent</a:t>
            </a:r>
          </a:p>
        </p:txBody>
      </p:sp>
      <p:sp>
        <p:nvSpPr>
          <p:cNvPr id="298" name="Shape 298"/>
          <p:cNvSpPr txBox="1"/>
          <p:nvPr/>
        </p:nvSpPr>
        <p:spPr>
          <a:xfrm>
            <a:off x="5307100" y="3666325"/>
            <a:ext cx="34670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  <a:r>
              <a:rPr lang="en" sz="3000" b="1"/>
              <a:t>  </a:t>
            </a: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  <a:r>
              <a:rPr lang="en" sz="3000" b="1"/>
              <a:t>  </a:t>
            </a: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  <a:r>
              <a:rPr lang="en" sz="3000" b="1"/>
              <a:t>  </a:t>
            </a: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sp>
        <p:nvSpPr>
          <p:cNvPr id="299" name="Shape 299"/>
          <p:cNvSpPr txBox="1"/>
          <p:nvPr/>
        </p:nvSpPr>
        <p:spPr>
          <a:xfrm>
            <a:off x="5252425" y="5247650"/>
            <a:ext cx="3664200" cy="58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Homozygous Recessive Parent</a:t>
            </a:r>
          </a:p>
        </p:txBody>
      </p:sp>
      <p:sp>
        <p:nvSpPr>
          <p:cNvPr id="300" name="Shape 300"/>
          <p:cNvSpPr txBox="1"/>
          <p:nvPr/>
        </p:nvSpPr>
        <p:spPr>
          <a:xfrm>
            <a:off x="5154700" y="5495125"/>
            <a:ext cx="34670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 d</a:t>
            </a:r>
            <a:r>
              <a:rPr lang="en" sz="3000" b="1">
                <a:solidFill>
                  <a:srgbClr val="783F04"/>
                </a:solidFill>
              </a:rPr>
              <a:t>w</a:t>
            </a:r>
            <a:r>
              <a:rPr lang="en" sz="3000" b="1"/>
              <a:t>   </a:t>
            </a: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  <a:r>
              <a:rPr lang="en" sz="3000" b="1"/>
              <a:t>   </a:t>
            </a: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  <a:r>
              <a:rPr lang="en" sz="3000" b="1"/>
              <a:t>  </a:t>
            </a: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sp>
        <p:nvSpPr>
          <p:cNvPr id="301" name="Shape 301"/>
          <p:cNvSpPr txBox="1"/>
          <p:nvPr/>
        </p:nvSpPr>
        <p:spPr>
          <a:xfrm>
            <a:off x="658900" y="3894925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</a:p>
        </p:txBody>
      </p:sp>
      <p:sp>
        <p:nvSpPr>
          <p:cNvPr id="302" name="Shape 302"/>
          <p:cNvSpPr txBox="1"/>
          <p:nvPr/>
        </p:nvSpPr>
        <p:spPr>
          <a:xfrm>
            <a:off x="658900" y="4580725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sp>
        <p:nvSpPr>
          <p:cNvPr id="303" name="Shape 303"/>
          <p:cNvSpPr txBox="1"/>
          <p:nvPr/>
        </p:nvSpPr>
        <p:spPr>
          <a:xfrm>
            <a:off x="658900" y="5266525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</a:p>
        </p:txBody>
      </p:sp>
      <p:sp>
        <p:nvSpPr>
          <p:cNvPr id="304" name="Shape 304"/>
          <p:cNvSpPr txBox="1"/>
          <p:nvPr/>
        </p:nvSpPr>
        <p:spPr>
          <a:xfrm>
            <a:off x="658900" y="5876125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sp>
        <p:nvSpPr>
          <p:cNvPr id="305" name="Shape 305"/>
          <p:cNvSpPr txBox="1"/>
          <p:nvPr/>
        </p:nvSpPr>
        <p:spPr>
          <a:xfrm>
            <a:off x="1406500" y="3384950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 d</a:t>
            </a:r>
            <a:r>
              <a:rPr lang="en" sz="3000" b="1">
                <a:solidFill>
                  <a:srgbClr val="783F04"/>
                </a:solidFill>
              </a:rPr>
              <a:t>w</a:t>
            </a:r>
          </a:p>
        </p:txBody>
      </p:sp>
      <p:sp>
        <p:nvSpPr>
          <p:cNvPr id="306" name="Shape 306"/>
          <p:cNvSpPr txBox="1"/>
          <p:nvPr/>
        </p:nvSpPr>
        <p:spPr>
          <a:xfrm>
            <a:off x="2168500" y="3384950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 d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sp>
        <p:nvSpPr>
          <p:cNvPr id="307" name="Shape 307"/>
          <p:cNvSpPr txBox="1"/>
          <p:nvPr/>
        </p:nvSpPr>
        <p:spPr>
          <a:xfrm>
            <a:off x="3082900" y="3384950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</a:p>
        </p:txBody>
      </p:sp>
      <p:sp>
        <p:nvSpPr>
          <p:cNvPr id="308" name="Shape 308"/>
          <p:cNvSpPr txBox="1"/>
          <p:nvPr/>
        </p:nvSpPr>
        <p:spPr>
          <a:xfrm>
            <a:off x="3844900" y="3384950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Shape 313"/>
          <p:cNvPicPr preferRelativeResize="0"/>
          <p:nvPr/>
        </p:nvPicPr>
        <p:blipFill rotWithShape="1">
          <a:blip r:embed="rId3">
            <a:alphaModFix/>
          </a:blip>
          <a:srcRect l="12594" t="45298" r="26205"/>
          <a:stretch/>
        </p:blipFill>
        <p:spPr>
          <a:xfrm>
            <a:off x="1406500" y="1740650"/>
            <a:ext cx="6763224" cy="50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Shape 314"/>
          <p:cNvSpPr txBox="1"/>
          <p:nvPr/>
        </p:nvSpPr>
        <p:spPr>
          <a:xfrm rot="-5400000">
            <a:off x="-1376975" y="3799849"/>
            <a:ext cx="3664200" cy="58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Homozygous Dominant Parent</a:t>
            </a:r>
          </a:p>
        </p:txBody>
      </p:sp>
      <p:sp>
        <p:nvSpPr>
          <p:cNvPr id="315" name="Shape 315"/>
          <p:cNvSpPr txBox="1"/>
          <p:nvPr/>
        </p:nvSpPr>
        <p:spPr>
          <a:xfrm>
            <a:off x="2966425" y="599450"/>
            <a:ext cx="3664200" cy="58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Homozygous Recessive Parent</a:t>
            </a:r>
          </a:p>
        </p:txBody>
      </p:sp>
      <p:sp>
        <p:nvSpPr>
          <p:cNvPr id="316" name="Shape 316"/>
          <p:cNvSpPr txBox="1"/>
          <p:nvPr/>
        </p:nvSpPr>
        <p:spPr>
          <a:xfrm>
            <a:off x="658900" y="2142325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</a:p>
        </p:txBody>
      </p:sp>
      <p:sp>
        <p:nvSpPr>
          <p:cNvPr id="317" name="Shape 317"/>
          <p:cNvSpPr txBox="1"/>
          <p:nvPr/>
        </p:nvSpPr>
        <p:spPr>
          <a:xfrm>
            <a:off x="658900" y="3209125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sp>
        <p:nvSpPr>
          <p:cNvPr id="318" name="Shape 318"/>
          <p:cNvSpPr txBox="1"/>
          <p:nvPr/>
        </p:nvSpPr>
        <p:spPr>
          <a:xfrm>
            <a:off x="658900" y="4275925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</a:p>
        </p:txBody>
      </p:sp>
      <p:sp>
        <p:nvSpPr>
          <p:cNvPr id="319" name="Shape 319"/>
          <p:cNvSpPr txBox="1"/>
          <p:nvPr/>
        </p:nvSpPr>
        <p:spPr>
          <a:xfrm>
            <a:off x="658900" y="5418925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sp>
        <p:nvSpPr>
          <p:cNvPr id="320" name="Shape 320"/>
          <p:cNvSpPr txBox="1"/>
          <p:nvPr/>
        </p:nvSpPr>
        <p:spPr>
          <a:xfrm>
            <a:off x="2092300" y="1098950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</a:p>
        </p:txBody>
      </p:sp>
      <p:sp>
        <p:nvSpPr>
          <p:cNvPr id="321" name="Shape 321"/>
          <p:cNvSpPr txBox="1"/>
          <p:nvPr/>
        </p:nvSpPr>
        <p:spPr>
          <a:xfrm>
            <a:off x="3540100" y="1098950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 d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sp>
        <p:nvSpPr>
          <p:cNvPr id="322" name="Shape 322"/>
          <p:cNvSpPr txBox="1"/>
          <p:nvPr/>
        </p:nvSpPr>
        <p:spPr>
          <a:xfrm>
            <a:off x="5216500" y="1098950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</a:p>
        </p:txBody>
      </p:sp>
      <p:sp>
        <p:nvSpPr>
          <p:cNvPr id="323" name="Shape 323"/>
          <p:cNvSpPr txBox="1"/>
          <p:nvPr/>
        </p:nvSpPr>
        <p:spPr>
          <a:xfrm>
            <a:off x="6740500" y="1098950"/>
            <a:ext cx="823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sp>
        <p:nvSpPr>
          <p:cNvPr id="324" name="Shape 324"/>
          <p:cNvSpPr txBox="1"/>
          <p:nvPr/>
        </p:nvSpPr>
        <p:spPr>
          <a:xfrm>
            <a:off x="1649500" y="2142325"/>
            <a:ext cx="1381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Dd</a:t>
            </a:r>
            <a:r>
              <a:rPr lang="en" sz="3000" b="1">
                <a:solidFill>
                  <a:srgbClr val="783F04"/>
                </a:solidFill>
              </a:rPr>
              <a:t>Ww</a:t>
            </a:r>
          </a:p>
        </p:txBody>
      </p:sp>
      <p:sp>
        <p:nvSpPr>
          <p:cNvPr id="325" name="Shape 325"/>
          <p:cNvSpPr txBox="1"/>
          <p:nvPr/>
        </p:nvSpPr>
        <p:spPr>
          <a:xfrm>
            <a:off x="3249700" y="2142325"/>
            <a:ext cx="1381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Dd</a:t>
            </a:r>
            <a:r>
              <a:rPr lang="en" sz="3000" b="1">
                <a:solidFill>
                  <a:srgbClr val="783F04"/>
                </a:solidFill>
              </a:rPr>
              <a:t>W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sp>
        <p:nvSpPr>
          <p:cNvPr id="326" name="Shape 326"/>
          <p:cNvSpPr txBox="1"/>
          <p:nvPr/>
        </p:nvSpPr>
        <p:spPr>
          <a:xfrm>
            <a:off x="4849900" y="2142325"/>
            <a:ext cx="1381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Ww</a:t>
            </a:r>
          </a:p>
        </p:txBody>
      </p:sp>
      <p:sp>
        <p:nvSpPr>
          <p:cNvPr id="327" name="Shape 327"/>
          <p:cNvSpPr txBox="1"/>
          <p:nvPr/>
        </p:nvSpPr>
        <p:spPr>
          <a:xfrm>
            <a:off x="6450100" y="2142325"/>
            <a:ext cx="1381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sp>
        <p:nvSpPr>
          <p:cNvPr id="328" name="Shape 328"/>
          <p:cNvSpPr txBox="1"/>
          <p:nvPr/>
        </p:nvSpPr>
        <p:spPr>
          <a:xfrm>
            <a:off x="1649500" y="3209125"/>
            <a:ext cx="1381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Dd</a:t>
            </a:r>
            <a:r>
              <a:rPr lang="en" sz="3000" b="1">
                <a:solidFill>
                  <a:srgbClr val="4C1130"/>
                </a:solidFill>
              </a:rPr>
              <a:t>W</a:t>
            </a:r>
            <a:r>
              <a:rPr lang="en" sz="3000" b="1">
                <a:solidFill>
                  <a:srgbClr val="783F04"/>
                </a:solidFill>
              </a:rPr>
              <a:t>w</a:t>
            </a:r>
          </a:p>
        </p:txBody>
      </p:sp>
      <p:sp>
        <p:nvSpPr>
          <p:cNvPr id="329" name="Shape 329"/>
          <p:cNvSpPr txBox="1"/>
          <p:nvPr/>
        </p:nvSpPr>
        <p:spPr>
          <a:xfrm>
            <a:off x="3249700" y="3209125"/>
            <a:ext cx="1381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Dd</a:t>
            </a:r>
            <a:r>
              <a:rPr lang="en" sz="3000" b="1">
                <a:solidFill>
                  <a:srgbClr val="4C1130"/>
                </a:solidFill>
              </a:rPr>
              <a:t>Ww</a:t>
            </a:r>
          </a:p>
        </p:txBody>
      </p:sp>
      <p:sp>
        <p:nvSpPr>
          <p:cNvPr id="330" name="Shape 330"/>
          <p:cNvSpPr txBox="1"/>
          <p:nvPr/>
        </p:nvSpPr>
        <p:spPr>
          <a:xfrm>
            <a:off x="4849900" y="3209125"/>
            <a:ext cx="1381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  <a:r>
              <a:rPr lang="en" sz="3000" b="1">
                <a:solidFill>
                  <a:srgbClr val="783F04"/>
                </a:solidFill>
              </a:rPr>
              <a:t>w</a:t>
            </a:r>
          </a:p>
        </p:txBody>
      </p:sp>
      <p:sp>
        <p:nvSpPr>
          <p:cNvPr id="331" name="Shape 331"/>
          <p:cNvSpPr txBox="1"/>
          <p:nvPr/>
        </p:nvSpPr>
        <p:spPr>
          <a:xfrm>
            <a:off x="6450100" y="3209125"/>
            <a:ext cx="1381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Ww</a:t>
            </a:r>
          </a:p>
        </p:txBody>
      </p:sp>
      <p:sp>
        <p:nvSpPr>
          <p:cNvPr id="332" name="Shape 332"/>
          <p:cNvSpPr txBox="1"/>
          <p:nvPr/>
        </p:nvSpPr>
        <p:spPr>
          <a:xfrm>
            <a:off x="1649500" y="4275925"/>
            <a:ext cx="14459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Ww</a:t>
            </a:r>
          </a:p>
        </p:txBody>
      </p:sp>
      <p:sp>
        <p:nvSpPr>
          <p:cNvPr id="333" name="Shape 333"/>
          <p:cNvSpPr txBox="1"/>
          <p:nvPr/>
        </p:nvSpPr>
        <p:spPr>
          <a:xfrm>
            <a:off x="3249700" y="4275925"/>
            <a:ext cx="1381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783F04"/>
                </a:solidFill>
              </a:rPr>
              <a:t>W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sp>
        <p:nvSpPr>
          <p:cNvPr id="334" name="Shape 334"/>
          <p:cNvSpPr txBox="1"/>
          <p:nvPr/>
        </p:nvSpPr>
        <p:spPr>
          <a:xfrm>
            <a:off x="4849900" y="4275925"/>
            <a:ext cx="1381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Dd</a:t>
            </a:r>
            <a:r>
              <a:rPr lang="en" sz="3000" b="1">
                <a:solidFill>
                  <a:srgbClr val="783F04"/>
                </a:solidFill>
              </a:rPr>
              <a:t>Ww</a:t>
            </a:r>
          </a:p>
        </p:txBody>
      </p:sp>
      <p:sp>
        <p:nvSpPr>
          <p:cNvPr id="335" name="Shape 335"/>
          <p:cNvSpPr txBox="1"/>
          <p:nvPr/>
        </p:nvSpPr>
        <p:spPr>
          <a:xfrm>
            <a:off x="6450100" y="4275925"/>
            <a:ext cx="14459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Dd</a:t>
            </a:r>
            <a:r>
              <a:rPr lang="en" sz="3000" b="1">
                <a:solidFill>
                  <a:srgbClr val="783F04"/>
                </a:solidFill>
              </a:rPr>
              <a:t>W</a:t>
            </a:r>
            <a:r>
              <a:rPr lang="en" sz="3000" b="1">
                <a:solidFill>
                  <a:srgbClr val="4C1130"/>
                </a:solidFill>
              </a:rPr>
              <a:t>w</a:t>
            </a:r>
          </a:p>
        </p:txBody>
      </p:sp>
      <p:sp>
        <p:nvSpPr>
          <p:cNvPr id="336" name="Shape 336"/>
          <p:cNvSpPr txBox="1"/>
          <p:nvPr/>
        </p:nvSpPr>
        <p:spPr>
          <a:xfrm>
            <a:off x="1649500" y="5418925"/>
            <a:ext cx="1381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</a:t>
            </a:r>
            <a:r>
              <a:rPr lang="en" sz="3000" b="1">
                <a:solidFill>
                  <a:srgbClr val="783F04"/>
                </a:solidFill>
              </a:rPr>
              <a:t>w</a:t>
            </a:r>
          </a:p>
        </p:txBody>
      </p:sp>
      <p:sp>
        <p:nvSpPr>
          <p:cNvPr id="337" name="Shape 337"/>
          <p:cNvSpPr txBox="1"/>
          <p:nvPr/>
        </p:nvSpPr>
        <p:spPr>
          <a:xfrm>
            <a:off x="3249700" y="5418925"/>
            <a:ext cx="1381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</a:t>
            </a:r>
            <a:r>
              <a:rPr lang="en" sz="3000" b="1">
                <a:solidFill>
                  <a:srgbClr val="0000FF"/>
                </a:solidFill>
              </a:rPr>
              <a:t>d</a:t>
            </a:r>
            <a:r>
              <a:rPr lang="en" sz="3000" b="1">
                <a:solidFill>
                  <a:srgbClr val="4C1130"/>
                </a:solidFill>
              </a:rPr>
              <a:t>Ww</a:t>
            </a:r>
          </a:p>
        </p:txBody>
      </p:sp>
      <p:sp>
        <p:nvSpPr>
          <p:cNvPr id="338" name="Shape 338"/>
          <p:cNvSpPr txBox="1"/>
          <p:nvPr/>
        </p:nvSpPr>
        <p:spPr>
          <a:xfrm>
            <a:off x="4849900" y="5418925"/>
            <a:ext cx="1381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Dd</a:t>
            </a:r>
            <a:r>
              <a:rPr lang="en" sz="3000" b="1">
                <a:solidFill>
                  <a:srgbClr val="4C1130"/>
                </a:solidFill>
              </a:rPr>
              <a:t>W</a:t>
            </a:r>
            <a:r>
              <a:rPr lang="en" sz="3000" b="1">
                <a:solidFill>
                  <a:srgbClr val="783F04"/>
                </a:solidFill>
              </a:rPr>
              <a:t>w</a:t>
            </a:r>
          </a:p>
        </p:txBody>
      </p:sp>
      <p:sp>
        <p:nvSpPr>
          <p:cNvPr id="339" name="Shape 339"/>
          <p:cNvSpPr txBox="1"/>
          <p:nvPr/>
        </p:nvSpPr>
        <p:spPr>
          <a:xfrm>
            <a:off x="6450100" y="5418925"/>
            <a:ext cx="1381799" cy="64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FF"/>
                </a:solidFill>
              </a:rPr>
              <a:t>Dd</a:t>
            </a:r>
            <a:r>
              <a:rPr lang="en" sz="3000" b="1">
                <a:solidFill>
                  <a:srgbClr val="4C1130"/>
                </a:solidFill>
              </a:rPr>
              <a:t>Ww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Does It All Mean?</a:t>
            </a:r>
          </a:p>
        </p:txBody>
      </p:sp>
      <p:pic>
        <p:nvPicPr>
          <p:cNvPr id="345" name="Shape 3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75" y="1417950"/>
            <a:ext cx="5808649" cy="5226174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Shape 346"/>
          <p:cNvSpPr txBox="1"/>
          <p:nvPr/>
        </p:nvSpPr>
        <p:spPr>
          <a:xfrm>
            <a:off x="6615625" y="274650"/>
            <a:ext cx="2224200" cy="1896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000"/>
              <a:t>D = tall</a:t>
            </a:r>
          </a:p>
          <a:p>
            <a:pPr rtl="0">
              <a:spcBef>
                <a:spcPts val="0"/>
              </a:spcBef>
              <a:buNone/>
            </a:pPr>
            <a:r>
              <a:rPr lang="en" sz="3000"/>
              <a:t>d = dwarf</a:t>
            </a:r>
          </a:p>
          <a:p>
            <a:pPr rtl="0">
              <a:spcBef>
                <a:spcPts val="0"/>
              </a:spcBef>
              <a:buNone/>
            </a:pPr>
            <a:r>
              <a:rPr lang="en" sz="3000"/>
              <a:t>W = purple</a:t>
            </a:r>
          </a:p>
          <a:p>
            <a:pPr>
              <a:spcBef>
                <a:spcPts val="0"/>
              </a:spcBef>
              <a:buNone/>
            </a:pPr>
            <a:r>
              <a:rPr lang="en" sz="3000"/>
              <a:t>w = white</a:t>
            </a:r>
          </a:p>
        </p:txBody>
      </p:sp>
      <p:sp>
        <p:nvSpPr>
          <p:cNvPr id="347" name="Shape 347"/>
          <p:cNvSpPr txBox="1"/>
          <p:nvPr/>
        </p:nvSpPr>
        <p:spPr>
          <a:xfrm>
            <a:off x="3431225" y="2333375"/>
            <a:ext cx="4804800" cy="44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 b="1">
                <a:solidFill>
                  <a:srgbClr val="0000FF"/>
                </a:solidFill>
              </a:rPr>
              <a:t>DDWW, DdWW, DDWw, DdWw</a:t>
            </a:r>
          </a:p>
        </p:txBody>
      </p:sp>
      <p:sp>
        <p:nvSpPr>
          <p:cNvPr id="348" name="Shape 348"/>
          <p:cNvSpPr txBox="1"/>
          <p:nvPr/>
        </p:nvSpPr>
        <p:spPr>
          <a:xfrm>
            <a:off x="2821625" y="1876175"/>
            <a:ext cx="1242000" cy="44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000FF"/>
                </a:solidFill>
              </a:rPr>
              <a:t>__ / 16</a:t>
            </a:r>
          </a:p>
        </p:txBody>
      </p:sp>
      <p:sp>
        <p:nvSpPr>
          <p:cNvPr id="349" name="Shape 349"/>
          <p:cNvSpPr txBox="1"/>
          <p:nvPr/>
        </p:nvSpPr>
        <p:spPr>
          <a:xfrm>
            <a:off x="3126425" y="3095375"/>
            <a:ext cx="1242000" cy="44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000FF"/>
                </a:solidFill>
              </a:rPr>
              <a:t>__ / 16</a:t>
            </a:r>
          </a:p>
        </p:txBody>
      </p:sp>
      <p:sp>
        <p:nvSpPr>
          <p:cNvPr id="350" name="Shape 350"/>
          <p:cNvSpPr txBox="1"/>
          <p:nvPr/>
        </p:nvSpPr>
        <p:spPr>
          <a:xfrm>
            <a:off x="2745425" y="4390775"/>
            <a:ext cx="1242000" cy="44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000FF"/>
                </a:solidFill>
              </a:rPr>
              <a:t>__ / 16</a:t>
            </a:r>
          </a:p>
        </p:txBody>
      </p:sp>
      <p:sp>
        <p:nvSpPr>
          <p:cNvPr id="351" name="Shape 351"/>
          <p:cNvSpPr txBox="1"/>
          <p:nvPr/>
        </p:nvSpPr>
        <p:spPr>
          <a:xfrm>
            <a:off x="3126425" y="5609975"/>
            <a:ext cx="1242000" cy="44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000FF"/>
                </a:solidFill>
              </a:rPr>
              <a:t>__ / 16</a:t>
            </a:r>
          </a:p>
        </p:txBody>
      </p:sp>
      <p:sp>
        <p:nvSpPr>
          <p:cNvPr id="352" name="Shape 352"/>
          <p:cNvSpPr txBox="1"/>
          <p:nvPr/>
        </p:nvSpPr>
        <p:spPr>
          <a:xfrm>
            <a:off x="3355025" y="3552575"/>
            <a:ext cx="4804800" cy="44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000FF"/>
                </a:solidFill>
              </a:rPr>
              <a:t>______</a:t>
            </a:r>
          </a:p>
        </p:txBody>
      </p:sp>
      <p:sp>
        <p:nvSpPr>
          <p:cNvPr id="353" name="Shape 353"/>
          <p:cNvSpPr txBox="1"/>
          <p:nvPr/>
        </p:nvSpPr>
        <p:spPr>
          <a:xfrm>
            <a:off x="3431225" y="4847975"/>
            <a:ext cx="4804800" cy="44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000FF"/>
                </a:solidFill>
              </a:rPr>
              <a:t>______ , ______ </a:t>
            </a:r>
          </a:p>
        </p:txBody>
      </p:sp>
      <p:sp>
        <p:nvSpPr>
          <p:cNvPr id="354" name="Shape 354"/>
          <p:cNvSpPr txBox="1"/>
          <p:nvPr/>
        </p:nvSpPr>
        <p:spPr>
          <a:xfrm>
            <a:off x="3431225" y="6143375"/>
            <a:ext cx="4804800" cy="44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000FF"/>
                </a:solidFill>
              </a:rPr>
              <a:t>______ , ______ 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Quiz on Friday - be prepared!</a:t>
            </a:r>
          </a:p>
        </p:txBody>
      </p:sp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Review: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Key unit vocabulary (on the blackboard)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Mitosis vs meiosis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One-trait Punnett Squares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Two-trait Punnett Squares (dihybrid crosses)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The importance of genetic variety (alleles)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Office PowerPoint</Application>
  <PresentationFormat>On-screen Show (4:3)</PresentationFormat>
  <Paragraphs>79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simple-light</vt:lpstr>
      <vt:lpstr>Entry Task: Lab Notebook 4/15/15</vt:lpstr>
      <vt:lpstr>Objectives</vt:lpstr>
      <vt:lpstr>Dihybrid Cross Allele Combinations</vt:lpstr>
      <vt:lpstr>PowerPoint Presentation</vt:lpstr>
      <vt:lpstr>Dihybrid Crosses</vt:lpstr>
      <vt:lpstr>PowerPoint Presentation</vt:lpstr>
      <vt:lpstr>What Does It All Mean?</vt:lpstr>
      <vt:lpstr>Quiz on Friday - be prepared!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Task: Lab Notebook 4/15/15</dc:title>
  <dc:creator>David Swart</dc:creator>
  <cp:lastModifiedBy>Swart, David A</cp:lastModifiedBy>
  <cp:revision>1</cp:revision>
  <dcterms:modified xsi:type="dcterms:W3CDTF">2015-04-16T02:42:56Z</dcterms:modified>
</cp:coreProperties>
</file>