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7"/>
  </p:notesMasterIdLst>
  <p:sldIdLst>
    <p:sldId id="269" r:id="rId2"/>
    <p:sldId id="270" r:id="rId3"/>
    <p:sldId id="271" r:id="rId4"/>
    <p:sldId id="272" r:id="rId5"/>
    <p:sldId id="273" r:id="rId6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12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957138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7097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15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399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7883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710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Entry Task: Pop Quiz! 4/14/15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299425" y="1600200"/>
            <a:ext cx="8597399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Do you think there is a connection between the following terms?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Male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Female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Dominant Allele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Recessive Allele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 b="1"/>
              <a:t>Write your explanation in your lab notebook!</a:t>
            </a:r>
          </a:p>
        </p:txBody>
      </p:sp>
      <p:sp>
        <p:nvSpPr>
          <p:cNvPr id="190" name="Shape 190"/>
          <p:cNvSpPr txBox="1"/>
          <p:nvPr/>
        </p:nvSpPr>
        <p:spPr>
          <a:xfrm rot="-1378496">
            <a:off x="4149492" y="2917789"/>
            <a:ext cx="4420123" cy="21672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b="1">
                <a:solidFill>
                  <a:srgbClr val="FF0000"/>
                </a:solidFill>
              </a:rPr>
              <a:t>Private think/write time!  No talking!!! 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Share Out</a:t>
            </a:r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A/B structured partner talk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30 seconds per partner - practice listening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30 second mental processing break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30 second rebuttal - argue respectfully!</a:t>
            </a:r>
          </a:p>
          <a:p>
            <a:pPr marL="457200" lvl="0" indent="0" rtl="0">
              <a:spcBef>
                <a:spcPts val="0"/>
              </a:spcBef>
              <a:buNone/>
            </a:pPr>
            <a:endParaRPr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"/>
              <a:t>Class share out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Be prepared to share </a:t>
            </a:r>
            <a:r>
              <a:rPr lang="en" u="sng"/>
              <a:t>your partner’s</a:t>
            </a:r>
            <a:r>
              <a:rPr lang="en"/>
              <a:t> strongest argument with the class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Be prepared to share whether you and your partner agreed or disagreed</a:t>
            </a:r>
          </a:p>
          <a:p>
            <a:pPr marL="914400" lvl="1" indent="-3810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Be prepared to share one question you and/or your partner have about the entry task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/>
        </p:nvSpPr>
        <p:spPr>
          <a:xfrm>
            <a:off x="1815149" y="3164653"/>
            <a:ext cx="1275923" cy="1537884"/>
          </a:xfrm>
          <a:prstGeom prst="rect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2" name="Shape 202"/>
          <p:cNvSpPr/>
          <p:nvPr/>
        </p:nvSpPr>
        <p:spPr>
          <a:xfrm>
            <a:off x="3091278" y="3164653"/>
            <a:ext cx="1275923" cy="1537884"/>
          </a:xfrm>
          <a:prstGeom prst="rect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3091278" y="4702537"/>
            <a:ext cx="1275923" cy="1537884"/>
          </a:xfrm>
          <a:prstGeom prst="rect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4" name="Shape 204"/>
          <p:cNvSpPr/>
          <p:nvPr/>
        </p:nvSpPr>
        <p:spPr>
          <a:xfrm>
            <a:off x="1815149" y="4702537"/>
            <a:ext cx="1275923" cy="1537884"/>
          </a:xfrm>
          <a:prstGeom prst="rect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5" name="Shape 205"/>
          <p:cNvSpPr txBox="1"/>
          <p:nvPr/>
        </p:nvSpPr>
        <p:spPr>
          <a:xfrm>
            <a:off x="2197087" y="2429615"/>
            <a:ext cx="598799" cy="698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dirty="0"/>
              <a:t>B</a:t>
            </a:r>
          </a:p>
        </p:txBody>
      </p:sp>
      <p:sp>
        <p:nvSpPr>
          <p:cNvPr id="206" name="Shape 206"/>
          <p:cNvSpPr txBox="1"/>
          <p:nvPr/>
        </p:nvSpPr>
        <p:spPr>
          <a:xfrm>
            <a:off x="3559394" y="2429615"/>
            <a:ext cx="598799" cy="698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dirty="0"/>
              <a:t>B</a:t>
            </a:r>
          </a:p>
        </p:txBody>
      </p:sp>
      <p:sp>
        <p:nvSpPr>
          <p:cNvPr id="207" name="Shape 207"/>
          <p:cNvSpPr txBox="1"/>
          <p:nvPr/>
        </p:nvSpPr>
        <p:spPr>
          <a:xfrm>
            <a:off x="1342030" y="3475437"/>
            <a:ext cx="598799" cy="698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dirty="0"/>
              <a:t>b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1342030" y="5113278"/>
            <a:ext cx="598799" cy="698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dirty="0"/>
              <a:t>b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372965" y="216838"/>
            <a:ext cx="6192832" cy="17806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dirty="0" smtClean="0"/>
              <a:t>Do you know men and women with brown eyes?  How about blue eyes? </a:t>
            </a:r>
            <a:endParaRPr lang="en" sz="3600" dirty="0"/>
          </a:p>
        </p:txBody>
      </p:sp>
      <p:sp>
        <p:nvSpPr>
          <p:cNvPr id="12" name="Shape 205"/>
          <p:cNvSpPr txBox="1"/>
          <p:nvPr/>
        </p:nvSpPr>
        <p:spPr>
          <a:xfrm>
            <a:off x="1914772" y="3475437"/>
            <a:ext cx="787482" cy="698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dirty="0" smtClean="0"/>
              <a:t>Bb</a:t>
            </a:r>
            <a:endParaRPr lang="en" sz="3600" dirty="0"/>
          </a:p>
        </p:txBody>
      </p:sp>
      <p:sp>
        <p:nvSpPr>
          <p:cNvPr id="13" name="Shape 205"/>
          <p:cNvSpPr txBox="1"/>
          <p:nvPr/>
        </p:nvSpPr>
        <p:spPr>
          <a:xfrm>
            <a:off x="3381965" y="3475437"/>
            <a:ext cx="787482" cy="698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dirty="0" smtClean="0"/>
              <a:t>Bb</a:t>
            </a:r>
            <a:endParaRPr lang="en" sz="3600" dirty="0"/>
          </a:p>
        </p:txBody>
      </p:sp>
      <p:sp>
        <p:nvSpPr>
          <p:cNvPr id="14" name="Shape 205"/>
          <p:cNvSpPr txBox="1"/>
          <p:nvPr/>
        </p:nvSpPr>
        <p:spPr>
          <a:xfrm>
            <a:off x="1914772" y="5372587"/>
            <a:ext cx="787482" cy="698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dirty="0" smtClean="0"/>
              <a:t>Bb</a:t>
            </a:r>
            <a:endParaRPr lang="en" sz="3600" dirty="0"/>
          </a:p>
        </p:txBody>
      </p:sp>
      <p:sp>
        <p:nvSpPr>
          <p:cNvPr id="15" name="Shape 205"/>
          <p:cNvSpPr txBox="1"/>
          <p:nvPr/>
        </p:nvSpPr>
        <p:spPr>
          <a:xfrm>
            <a:off x="3381965" y="5372587"/>
            <a:ext cx="787482" cy="698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dirty="0" smtClean="0"/>
              <a:t>Bb</a:t>
            </a:r>
            <a:endParaRPr lang="en" sz="3600" dirty="0"/>
          </a:p>
        </p:txBody>
      </p:sp>
      <p:sp>
        <p:nvSpPr>
          <p:cNvPr id="16" name="Shape 206"/>
          <p:cNvSpPr txBox="1"/>
          <p:nvPr/>
        </p:nvSpPr>
        <p:spPr>
          <a:xfrm>
            <a:off x="5645801" y="3164653"/>
            <a:ext cx="2720534" cy="194050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800" dirty="0" smtClean="0"/>
              <a:t>B = brown eyes</a:t>
            </a:r>
          </a:p>
          <a:p>
            <a:pPr lvl="0" rtl="0">
              <a:spcBef>
                <a:spcPts val="0"/>
              </a:spcBef>
              <a:buNone/>
            </a:pPr>
            <a:endParaRPr lang="en" sz="2800" dirty="0"/>
          </a:p>
          <a:p>
            <a:r>
              <a:rPr lang="en" sz="2800" dirty="0"/>
              <a:t>b = blue </a:t>
            </a:r>
            <a:r>
              <a:rPr lang="en" sz="2800" dirty="0" smtClean="0"/>
              <a:t>eyes</a:t>
            </a:r>
            <a:endParaRPr lang="en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5697999" y="491319"/>
            <a:ext cx="1576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Yes!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77668" y="1299025"/>
            <a:ext cx="1576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Yes!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0" name="Shape 205"/>
          <p:cNvSpPr txBox="1"/>
          <p:nvPr/>
        </p:nvSpPr>
        <p:spPr>
          <a:xfrm>
            <a:off x="1815149" y="1924874"/>
            <a:ext cx="2796171" cy="698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 dirty="0"/>
              <a:t>M</a:t>
            </a:r>
            <a:r>
              <a:rPr lang="en" sz="2400" dirty="0" smtClean="0"/>
              <a:t>om or Dad</a:t>
            </a:r>
            <a:endParaRPr lang="en" sz="24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Sex-Linked Traits: Color-blindness</a:t>
            </a:r>
          </a:p>
        </p:txBody>
      </p:sp>
      <p:pic>
        <p:nvPicPr>
          <p:cNvPr id="216" name="Shape 2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675" y="1718175"/>
            <a:ext cx="4915500" cy="365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Shape 2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2250" y="1825000"/>
            <a:ext cx="3554624" cy="349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title"/>
          </p:nvPr>
        </p:nvSpPr>
        <p:spPr>
          <a:xfrm>
            <a:off x="727150" y="142575"/>
            <a:ext cx="7656299" cy="1150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/>
              <a:t>Homologous Recombination: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/>
              <a:t>Endless Genetic Possibilities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4206050" y="1574475"/>
            <a:ext cx="4762199" cy="49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200"/>
              <a:t>1.   With your table partner, model the steps of meiosis.  </a:t>
            </a:r>
            <a:r>
              <a:rPr lang="en" sz="2200">
                <a:solidFill>
                  <a:srgbClr val="0000FF"/>
                </a:solidFill>
              </a:rPr>
              <a:t>Document your work!</a:t>
            </a:r>
          </a:p>
          <a:p>
            <a:pPr rtl="0">
              <a:spcBef>
                <a:spcPts val="0"/>
              </a:spcBef>
              <a:buNone/>
            </a:pPr>
            <a:endParaRPr sz="2200"/>
          </a:p>
          <a:p>
            <a:pPr rtl="0">
              <a:spcBef>
                <a:spcPts val="0"/>
              </a:spcBef>
              <a:buNone/>
            </a:pPr>
            <a:r>
              <a:rPr lang="en" sz="2200"/>
              <a:t>2.   What are </a:t>
            </a:r>
            <a:r>
              <a:rPr lang="en" sz="2200" u="sng"/>
              <a:t>all</a:t>
            </a:r>
            <a:r>
              <a:rPr lang="en" sz="2200"/>
              <a:t> of the possible combinations of alleles for genes A and B that can be passed along to haploid gamete cells after recombination? (Hint: there are 4)</a:t>
            </a:r>
          </a:p>
          <a:p>
            <a:pPr rtl="0">
              <a:spcBef>
                <a:spcPts val="0"/>
              </a:spcBef>
              <a:buNone/>
            </a:pPr>
            <a:endParaRPr sz="2200"/>
          </a:p>
          <a:p>
            <a:pPr lvl="0">
              <a:spcBef>
                <a:spcPts val="0"/>
              </a:spcBef>
              <a:buNone/>
            </a:pPr>
            <a:r>
              <a:rPr lang="en" sz="2200"/>
              <a:t>3.   Challenge!  Why might the distance between two genes (for example, genes A and B) matter when it comes to recombination?  </a:t>
            </a:r>
          </a:p>
        </p:txBody>
      </p:sp>
      <p:pic>
        <p:nvPicPr>
          <p:cNvPr id="224" name="Shape 224"/>
          <p:cNvPicPr preferRelativeResize="0"/>
          <p:nvPr/>
        </p:nvPicPr>
        <p:blipFill rotWithShape="1">
          <a:blip r:embed="rId3">
            <a:alphaModFix/>
          </a:blip>
          <a:srcRect t="11159" r="53665" b="22768"/>
          <a:stretch/>
        </p:blipFill>
        <p:spPr>
          <a:xfrm rot="5400000">
            <a:off x="111587" y="2018937"/>
            <a:ext cx="4025649" cy="313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Shape 225"/>
          <p:cNvSpPr/>
          <p:nvPr/>
        </p:nvSpPr>
        <p:spPr>
          <a:xfrm>
            <a:off x="2221290" y="4896080"/>
            <a:ext cx="370200" cy="256800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  <p:sp>
        <p:nvSpPr>
          <p:cNvPr id="226" name="Shape 226"/>
          <p:cNvSpPr/>
          <p:nvPr/>
        </p:nvSpPr>
        <p:spPr>
          <a:xfrm rot="-1143079">
            <a:off x="2754543" y="4438831"/>
            <a:ext cx="370387" cy="257011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  <p:sp>
        <p:nvSpPr>
          <p:cNvPr id="227" name="Shape 227"/>
          <p:cNvSpPr/>
          <p:nvPr/>
        </p:nvSpPr>
        <p:spPr>
          <a:xfrm rot="-967815">
            <a:off x="2526041" y="3981632"/>
            <a:ext cx="370380" cy="257016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sp>
        <p:nvSpPr>
          <p:cNvPr id="228" name="Shape 228"/>
          <p:cNvSpPr/>
          <p:nvPr/>
        </p:nvSpPr>
        <p:spPr>
          <a:xfrm rot="-399157">
            <a:off x="2164463" y="4412727"/>
            <a:ext cx="315927" cy="257021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sp>
        <p:nvSpPr>
          <p:cNvPr id="229" name="Shape 229"/>
          <p:cNvSpPr/>
          <p:nvPr/>
        </p:nvSpPr>
        <p:spPr>
          <a:xfrm rot="2944575">
            <a:off x="876906" y="4531537"/>
            <a:ext cx="370045" cy="256904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  <p:sp>
        <p:nvSpPr>
          <p:cNvPr id="230" name="Shape 230"/>
          <p:cNvSpPr/>
          <p:nvPr/>
        </p:nvSpPr>
        <p:spPr>
          <a:xfrm rot="2545209">
            <a:off x="1214186" y="4151411"/>
            <a:ext cx="315760" cy="256935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sp>
        <p:nvSpPr>
          <p:cNvPr id="231" name="Shape 231"/>
          <p:cNvSpPr/>
          <p:nvPr/>
        </p:nvSpPr>
        <p:spPr>
          <a:xfrm rot="2233912">
            <a:off x="1767222" y="4057875"/>
            <a:ext cx="370387" cy="256924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B</a:t>
            </a:r>
          </a:p>
        </p:txBody>
      </p:sp>
      <p:sp>
        <p:nvSpPr>
          <p:cNvPr id="232" name="Shape 232"/>
          <p:cNvSpPr/>
          <p:nvPr/>
        </p:nvSpPr>
        <p:spPr>
          <a:xfrm rot="2058467">
            <a:off x="1536469" y="4513937"/>
            <a:ext cx="370450" cy="257039"/>
          </a:xfrm>
          <a:prstGeom prst="rect">
            <a:avLst/>
          </a:prstGeom>
          <a:solidFill>
            <a:schemeClr val="accen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/>
              <a:t>a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313200" y="5802925"/>
            <a:ext cx="3607199" cy="76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 b="1"/>
              <a:t>Gene A alleles: A and a</a:t>
            </a:r>
          </a:p>
          <a:p>
            <a:pPr>
              <a:spcBef>
                <a:spcPts val="0"/>
              </a:spcBef>
              <a:buNone/>
            </a:pPr>
            <a:r>
              <a:rPr lang="en" sz="2400" b="1"/>
              <a:t>Gene B alleles: B and b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255</Words>
  <Application>Microsoft Office PowerPoint</Application>
  <PresentationFormat>On-screen Show (4:3)</PresentationFormat>
  <Paragraphs>53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Courier New</vt:lpstr>
      <vt:lpstr>simple-light</vt:lpstr>
      <vt:lpstr>Entry Task: Pop Quiz! 4/14/15</vt:lpstr>
      <vt:lpstr>Share Out</vt:lpstr>
      <vt:lpstr>PowerPoint Presentation</vt:lpstr>
      <vt:lpstr>Sex-Linked Traits: Color-blindness</vt:lpstr>
      <vt:lpstr>Homologous Recombination:  Endless Genetic Possibilities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Task: Pop Quiz! 4/14/15</dc:title>
  <dc:creator>David Swart</dc:creator>
  <cp:lastModifiedBy>Swart, David A</cp:lastModifiedBy>
  <cp:revision>4</cp:revision>
  <dcterms:modified xsi:type="dcterms:W3CDTF">2015-04-14T17:58:09Z</dcterms:modified>
</cp:coreProperties>
</file>