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12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3558032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5551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6464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7181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1418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6895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8348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6061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6613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3483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13505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65518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32144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5723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qCLmR9-YY7o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Welcome Back!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Take the first 5 minutes of class to catch up with your classmates.  What was your favorite moment of Spring Break?  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Entry Task: Lab Notebook 4/13/15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In at least four sentences, explain your best understanding of the connection between Central Dogma and inherited traits.  </a:t>
            </a:r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 rtl="0">
              <a:spcBef>
                <a:spcPts val="0"/>
              </a:spcBef>
              <a:buNone/>
            </a:pPr>
            <a:r>
              <a:rPr lang="en"/>
              <a:t>Write down any questions you have.  </a:t>
            </a:r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>
              <a:spcBef>
                <a:spcPts val="0"/>
              </a:spcBef>
              <a:buNone/>
            </a:pPr>
            <a:r>
              <a:rPr lang="en"/>
              <a:t>You already know a lot, but you should have a lot of questions!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From Central Dogma to Traits - P1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Central Dogma:  DNA → RNA → Protein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Questions: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How are chromosomes connected to traits?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How do genetics control behavior?</a:t>
            </a:r>
          </a:p>
          <a:p>
            <a:pPr marL="457200" lvl="0" indent="-4191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How many genes are required for each trait?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From Central Dogma to Traits - P2</a:t>
            </a:r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Central Dogma:  DNA → RNA → Protein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Questions: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What determines codon sequence?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What are codons?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How do we get from chromosomes to traits?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How many genes does it take to code for one trait?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What is a trait?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From Central Dogma to Traits - P3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Central Dogma:  DNA → RNA → Protein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Questions: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What are traits?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Arial"/>
              <a:buAutoNum type="alphaLcPeriod"/>
            </a:pPr>
            <a:r>
              <a:rPr lang="en"/>
              <a:t>Personality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Arial"/>
              <a:buAutoNum type="alphaLcPeriod"/>
            </a:pPr>
            <a:r>
              <a:rPr lang="en"/>
              <a:t>Physical traits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Arial"/>
              <a:buAutoNum type="alphaLcPeriod"/>
            </a:pPr>
            <a:r>
              <a:rPr lang="en"/>
              <a:t>Something born with (inherited)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How many genes does it take to code for a trait?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From Central Dogma to Traits - P4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Central Dogma:  DNA → RNA → Protein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Questions: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How does DNA code for protein?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How exactly do proteins connect with inherited traits?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How many proteins does it take to code for a trait?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Can we change DNA?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From Central Dogma to Traits - P5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Central Dogma:  DNA → RNA → Protein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Questions: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How do proteins affect inherited traits?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What happens if amino acids in a protein change?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Are changes to DNA dangerous?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Crash Course: Meiosis</a:t>
            </a:r>
          </a:p>
        </p:txBody>
      </p:sp>
      <p:pic>
        <p:nvPicPr>
          <p:cNvPr id="73" name="Shape 73"/>
          <p:cNvPicPr preferRelativeResize="0"/>
          <p:nvPr/>
        </p:nvPicPr>
        <p:blipFill rotWithShape="1">
          <a:blip r:embed="rId3">
            <a:alphaModFix/>
          </a:blip>
          <a:srcRect l="3210" t="16427" r="35754" b="22955"/>
          <a:stretch/>
        </p:blipFill>
        <p:spPr>
          <a:xfrm>
            <a:off x="601200" y="1511325"/>
            <a:ext cx="8085599" cy="4514569"/>
          </a:xfrm>
          <a:prstGeom prst="rect">
            <a:avLst/>
          </a:prstGeom>
          <a:noFill/>
          <a:ln w="38100" cap="flat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74" name="Shape 74"/>
          <p:cNvSpPr txBox="1"/>
          <p:nvPr/>
        </p:nvSpPr>
        <p:spPr>
          <a:xfrm>
            <a:off x="457200" y="6196200"/>
            <a:ext cx="8425500" cy="405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https://www.youtube.com/watch?v=qCLmR9-YY7o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Mitosis vs Meiosis</a:t>
            </a:r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327925" y="1600200"/>
            <a:ext cx="41238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400" u="sng"/>
              <a:t>Mitosis</a:t>
            </a:r>
          </a:p>
          <a:p>
            <a:pPr rtl="0">
              <a:spcBef>
                <a:spcPts val="0"/>
              </a:spcBef>
              <a:buNone/>
            </a:pPr>
            <a:r>
              <a:rPr lang="en" sz="2200"/>
              <a:t>One </a:t>
            </a:r>
            <a:r>
              <a:rPr lang="en" sz="2200">
                <a:solidFill>
                  <a:srgbClr val="FF0000"/>
                </a:solidFill>
              </a:rPr>
              <a:t>diploid</a:t>
            </a:r>
            <a:r>
              <a:rPr lang="en" sz="2200"/>
              <a:t> cell divides to produce two identical diploid cells (23 </a:t>
            </a:r>
            <a:r>
              <a:rPr lang="en" sz="2200" u="sng"/>
              <a:t>pairs</a:t>
            </a:r>
            <a:r>
              <a:rPr lang="en" sz="2200"/>
              <a:t> of chromosomes)</a:t>
            </a:r>
          </a:p>
          <a:p>
            <a:pPr rtl="0">
              <a:spcBef>
                <a:spcPts val="0"/>
              </a:spcBef>
              <a:buNone/>
            </a:pPr>
            <a:endParaRPr sz="2200"/>
          </a:p>
          <a:p>
            <a:pPr rtl="0">
              <a:spcBef>
                <a:spcPts val="0"/>
              </a:spcBef>
              <a:buNone/>
            </a:pPr>
            <a:r>
              <a:rPr lang="en" sz="2200"/>
              <a:t>Produces </a:t>
            </a:r>
            <a:r>
              <a:rPr lang="en" sz="2200">
                <a:solidFill>
                  <a:srgbClr val="FF0000"/>
                </a:solidFill>
              </a:rPr>
              <a:t>somatic</a:t>
            </a:r>
            <a:r>
              <a:rPr lang="en" sz="2200"/>
              <a:t> cells (body cells, or non-gametes)</a:t>
            </a:r>
          </a:p>
          <a:p>
            <a:pPr rtl="0">
              <a:spcBef>
                <a:spcPts val="0"/>
              </a:spcBef>
              <a:buNone/>
            </a:pPr>
            <a:endParaRPr sz="2200"/>
          </a:p>
          <a:p>
            <a:pPr>
              <a:spcBef>
                <a:spcPts val="0"/>
              </a:spcBef>
              <a:buNone/>
            </a:pPr>
            <a:r>
              <a:rPr lang="en" sz="2200"/>
              <a:t>No recombination, so all homologous chromosomes in daughter cells are identical to parent cell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body" idx="2"/>
          </p:nvPr>
        </p:nvSpPr>
        <p:spPr>
          <a:xfrm>
            <a:off x="4692275" y="1600200"/>
            <a:ext cx="41238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400" u="sng"/>
              <a:t>Meiosis</a:t>
            </a:r>
          </a:p>
          <a:p>
            <a:pPr rtl="0">
              <a:spcBef>
                <a:spcPts val="0"/>
              </a:spcBef>
              <a:buNone/>
            </a:pPr>
            <a:r>
              <a:rPr lang="en" sz="2200"/>
              <a:t>One diploid cell divides to produce four non-identical </a:t>
            </a:r>
            <a:r>
              <a:rPr lang="en" sz="2200">
                <a:solidFill>
                  <a:srgbClr val="FF0000"/>
                </a:solidFill>
              </a:rPr>
              <a:t>haploid</a:t>
            </a:r>
            <a:r>
              <a:rPr lang="en" sz="2200"/>
              <a:t> cells (23 chromosomes)</a:t>
            </a:r>
          </a:p>
          <a:p>
            <a:pPr rtl="0">
              <a:spcBef>
                <a:spcPts val="0"/>
              </a:spcBef>
              <a:buNone/>
            </a:pPr>
            <a:endParaRPr sz="2200"/>
          </a:p>
          <a:p>
            <a:pPr rtl="0">
              <a:spcBef>
                <a:spcPts val="0"/>
              </a:spcBef>
              <a:buNone/>
            </a:pPr>
            <a:r>
              <a:rPr lang="en" sz="2200"/>
              <a:t>Produces </a:t>
            </a:r>
            <a:r>
              <a:rPr lang="en" sz="2200">
                <a:solidFill>
                  <a:srgbClr val="FF0000"/>
                </a:solidFill>
              </a:rPr>
              <a:t>gametes</a:t>
            </a:r>
            <a:r>
              <a:rPr lang="en" sz="2200"/>
              <a:t> (eggs/ova and sperm)</a:t>
            </a:r>
          </a:p>
          <a:p>
            <a:pPr rtl="0">
              <a:spcBef>
                <a:spcPts val="0"/>
              </a:spcBef>
              <a:buNone/>
            </a:pPr>
            <a:endParaRPr sz="2200"/>
          </a:p>
          <a:p>
            <a:pPr>
              <a:spcBef>
                <a:spcPts val="0"/>
              </a:spcBef>
              <a:buNone/>
            </a:pPr>
            <a:r>
              <a:rPr lang="en" sz="2200"/>
              <a:t>Homologous chromosome recombination (</a:t>
            </a:r>
            <a:r>
              <a:rPr lang="en" sz="2200">
                <a:solidFill>
                  <a:srgbClr val="FF0000"/>
                </a:solidFill>
              </a:rPr>
              <a:t>crossing over</a:t>
            </a:r>
            <a:r>
              <a:rPr lang="en" sz="2200"/>
              <a:t>) creates new combinations of chromosomes in daughter cells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727150" y="142575"/>
            <a:ext cx="7656299" cy="11507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3000"/>
              <a:t>Homologous Recombination Part 1: Chromosome Duplication</a:t>
            </a:r>
          </a:p>
        </p:txBody>
      </p:sp>
      <p:sp>
        <p:nvSpPr>
          <p:cNvPr id="87" name="Shape 87"/>
          <p:cNvSpPr/>
          <p:nvPr/>
        </p:nvSpPr>
        <p:spPr>
          <a:xfrm>
            <a:off x="1168675" y="1958225"/>
            <a:ext cx="301775" cy="4134775"/>
          </a:xfrm>
          <a:custGeom>
            <a:avLst/>
            <a:gdLst/>
            <a:ahLst/>
            <a:cxnLst/>
            <a:rect l="0" t="0" r="0" b="0"/>
            <a:pathLst>
              <a:path w="12071" h="165391" extrusionOk="0">
                <a:moveTo>
                  <a:pt x="0" y="0"/>
                </a:moveTo>
                <a:cubicBezTo>
                  <a:pt x="285" y="7414"/>
                  <a:pt x="-286" y="31176"/>
                  <a:pt x="1710" y="44484"/>
                </a:cubicBezTo>
                <a:cubicBezTo>
                  <a:pt x="3706" y="57791"/>
                  <a:pt x="11595" y="69958"/>
                  <a:pt x="11976" y="79844"/>
                </a:cubicBezTo>
                <a:cubicBezTo>
                  <a:pt x="12356" y="89729"/>
                  <a:pt x="5607" y="89539"/>
                  <a:pt x="3992" y="103797"/>
                </a:cubicBezTo>
                <a:cubicBezTo>
                  <a:pt x="2376" y="118054"/>
                  <a:pt x="2566" y="155125"/>
                  <a:pt x="2281" y="165391"/>
                </a:cubicBezTo>
              </a:path>
            </a:pathLst>
          </a:custGeom>
          <a:noFill/>
          <a:ln w="76200" cap="flat">
            <a:solidFill>
              <a:srgbClr val="FF00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88" name="Shape 88"/>
          <p:cNvSpPr/>
          <p:nvPr/>
        </p:nvSpPr>
        <p:spPr>
          <a:xfrm flipH="1">
            <a:off x="1911525" y="1958225"/>
            <a:ext cx="301775" cy="4134775"/>
          </a:xfrm>
          <a:custGeom>
            <a:avLst/>
            <a:gdLst/>
            <a:ahLst/>
            <a:cxnLst/>
            <a:rect l="0" t="0" r="0" b="0"/>
            <a:pathLst>
              <a:path w="12071" h="165391" extrusionOk="0">
                <a:moveTo>
                  <a:pt x="0" y="0"/>
                </a:moveTo>
                <a:cubicBezTo>
                  <a:pt x="285" y="7414"/>
                  <a:pt x="-286" y="31176"/>
                  <a:pt x="1710" y="44484"/>
                </a:cubicBezTo>
                <a:cubicBezTo>
                  <a:pt x="3706" y="57791"/>
                  <a:pt x="11595" y="69958"/>
                  <a:pt x="11976" y="79844"/>
                </a:cubicBezTo>
                <a:cubicBezTo>
                  <a:pt x="12356" y="89729"/>
                  <a:pt x="5607" y="89539"/>
                  <a:pt x="3992" y="103797"/>
                </a:cubicBezTo>
                <a:cubicBezTo>
                  <a:pt x="2376" y="118054"/>
                  <a:pt x="2566" y="155125"/>
                  <a:pt x="2281" y="165391"/>
                </a:cubicBezTo>
              </a:path>
            </a:pathLst>
          </a:custGeom>
          <a:noFill/>
          <a:ln w="76200" cap="flat">
            <a:solidFill>
              <a:srgbClr val="0000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89" name="Shape 89"/>
          <p:cNvSpPr/>
          <p:nvPr/>
        </p:nvSpPr>
        <p:spPr>
          <a:xfrm>
            <a:off x="4076650" y="1958225"/>
            <a:ext cx="301775" cy="4134775"/>
          </a:xfrm>
          <a:custGeom>
            <a:avLst/>
            <a:gdLst/>
            <a:ahLst/>
            <a:cxnLst/>
            <a:rect l="0" t="0" r="0" b="0"/>
            <a:pathLst>
              <a:path w="12071" h="165391" extrusionOk="0">
                <a:moveTo>
                  <a:pt x="0" y="0"/>
                </a:moveTo>
                <a:cubicBezTo>
                  <a:pt x="285" y="7414"/>
                  <a:pt x="-286" y="31176"/>
                  <a:pt x="1710" y="44484"/>
                </a:cubicBezTo>
                <a:cubicBezTo>
                  <a:pt x="3706" y="57791"/>
                  <a:pt x="11595" y="69958"/>
                  <a:pt x="11976" y="79844"/>
                </a:cubicBezTo>
                <a:cubicBezTo>
                  <a:pt x="12356" y="89729"/>
                  <a:pt x="5607" y="89539"/>
                  <a:pt x="3992" y="103797"/>
                </a:cubicBezTo>
                <a:cubicBezTo>
                  <a:pt x="2376" y="118054"/>
                  <a:pt x="2566" y="155125"/>
                  <a:pt x="2281" y="165391"/>
                </a:cubicBezTo>
              </a:path>
            </a:pathLst>
          </a:custGeom>
          <a:noFill/>
          <a:ln w="76200" cap="flat">
            <a:solidFill>
              <a:srgbClr val="FF00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90" name="Shape 90"/>
          <p:cNvSpPr/>
          <p:nvPr/>
        </p:nvSpPr>
        <p:spPr>
          <a:xfrm flipH="1">
            <a:off x="4438500" y="1958225"/>
            <a:ext cx="301775" cy="4134775"/>
          </a:xfrm>
          <a:custGeom>
            <a:avLst/>
            <a:gdLst/>
            <a:ahLst/>
            <a:cxnLst/>
            <a:rect l="0" t="0" r="0" b="0"/>
            <a:pathLst>
              <a:path w="12071" h="165391" extrusionOk="0">
                <a:moveTo>
                  <a:pt x="0" y="0"/>
                </a:moveTo>
                <a:cubicBezTo>
                  <a:pt x="285" y="7414"/>
                  <a:pt x="-286" y="31176"/>
                  <a:pt x="1710" y="44484"/>
                </a:cubicBezTo>
                <a:cubicBezTo>
                  <a:pt x="3706" y="57791"/>
                  <a:pt x="11595" y="69958"/>
                  <a:pt x="11976" y="79844"/>
                </a:cubicBezTo>
                <a:cubicBezTo>
                  <a:pt x="12356" y="89729"/>
                  <a:pt x="5607" y="89539"/>
                  <a:pt x="3992" y="103797"/>
                </a:cubicBezTo>
                <a:cubicBezTo>
                  <a:pt x="2376" y="118054"/>
                  <a:pt x="2566" y="155125"/>
                  <a:pt x="2281" y="165391"/>
                </a:cubicBezTo>
              </a:path>
            </a:pathLst>
          </a:custGeom>
          <a:noFill/>
          <a:ln w="76200" cap="flat">
            <a:solidFill>
              <a:srgbClr val="FF00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91" name="Shape 91"/>
          <p:cNvSpPr txBox="1"/>
          <p:nvPr/>
        </p:nvSpPr>
        <p:spPr>
          <a:xfrm>
            <a:off x="727150" y="5994100"/>
            <a:ext cx="1032000" cy="48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400" b="1">
                <a:solidFill>
                  <a:srgbClr val="FF00FF"/>
                </a:solidFill>
              </a:rPr>
              <a:t>Mom</a:t>
            </a:r>
          </a:p>
        </p:txBody>
      </p:sp>
      <p:sp>
        <p:nvSpPr>
          <p:cNvPr id="92" name="Shape 92"/>
          <p:cNvSpPr txBox="1"/>
          <p:nvPr/>
        </p:nvSpPr>
        <p:spPr>
          <a:xfrm>
            <a:off x="1806796" y="5994100"/>
            <a:ext cx="783600" cy="48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0000FF"/>
                </a:solidFill>
              </a:rPr>
              <a:t>Dad</a:t>
            </a:r>
          </a:p>
        </p:txBody>
      </p:sp>
      <p:sp>
        <p:nvSpPr>
          <p:cNvPr id="93" name="Shape 93"/>
          <p:cNvSpPr txBox="1"/>
          <p:nvPr/>
        </p:nvSpPr>
        <p:spPr>
          <a:xfrm>
            <a:off x="457200" y="1407625"/>
            <a:ext cx="2452800" cy="855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2400" b="1"/>
              <a:t>Chromosomes 1-22</a:t>
            </a:r>
          </a:p>
        </p:txBody>
      </p:sp>
      <p:sp>
        <p:nvSpPr>
          <p:cNvPr id="94" name="Shape 94"/>
          <p:cNvSpPr/>
          <p:nvPr/>
        </p:nvSpPr>
        <p:spPr>
          <a:xfrm>
            <a:off x="5464100" y="1958225"/>
            <a:ext cx="301775" cy="4134775"/>
          </a:xfrm>
          <a:custGeom>
            <a:avLst/>
            <a:gdLst/>
            <a:ahLst/>
            <a:cxnLst/>
            <a:rect l="0" t="0" r="0" b="0"/>
            <a:pathLst>
              <a:path w="12071" h="165391" extrusionOk="0">
                <a:moveTo>
                  <a:pt x="0" y="0"/>
                </a:moveTo>
                <a:cubicBezTo>
                  <a:pt x="285" y="7414"/>
                  <a:pt x="-286" y="31176"/>
                  <a:pt x="1710" y="44484"/>
                </a:cubicBezTo>
                <a:cubicBezTo>
                  <a:pt x="3706" y="57791"/>
                  <a:pt x="11595" y="69958"/>
                  <a:pt x="11976" y="79844"/>
                </a:cubicBezTo>
                <a:cubicBezTo>
                  <a:pt x="12356" y="89729"/>
                  <a:pt x="5607" y="89539"/>
                  <a:pt x="3992" y="103797"/>
                </a:cubicBezTo>
                <a:cubicBezTo>
                  <a:pt x="2376" y="118054"/>
                  <a:pt x="2566" y="155125"/>
                  <a:pt x="2281" y="165391"/>
                </a:cubicBezTo>
              </a:path>
            </a:pathLst>
          </a:custGeom>
          <a:noFill/>
          <a:ln w="76200" cap="flat">
            <a:solidFill>
              <a:srgbClr val="0000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95" name="Shape 95"/>
          <p:cNvSpPr/>
          <p:nvPr/>
        </p:nvSpPr>
        <p:spPr>
          <a:xfrm flipH="1">
            <a:off x="5825950" y="1958225"/>
            <a:ext cx="301775" cy="4134775"/>
          </a:xfrm>
          <a:custGeom>
            <a:avLst/>
            <a:gdLst/>
            <a:ahLst/>
            <a:cxnLst/>
            <a:rect l="0" t="0" r="0" b="0"/>
            <a:pathLst>
              <a:path w="12071" h="165391" extrusionOk="0">
                <a:moveTo>
                  <a:pt x="0" y="0"/>
                </a:moveTo>
                <a:cubicBezTo>
                  <a:pt x="285" y="7414"/>
                  <a:pt x="-286" y="31176"/>
                  <a:pt x="1710" y="44484"/>
                </a:cubicBezTo>
                <a:cubicBezTo>
                  <a:pt x="3706" y="57791"/>
                  <a:pt x="11595" y="69958"/>
                  <a:pt x="11976" y="79844"/>
                </a:cubicBezTo>
                <a:cubicBezTo>
                  <a:pt x="12356" y="89729"/>
                  <a:pt x="5607" y="89539"/>
                  <a:pt x="3992" y="103797"/>
                </a:cubicBezTo>
                <a:cubicBezTo>
                  <a:pt x="2376" y="118054"/>
                  <a:pt x="2566" y="155125"/>
                  <a:pt x="2281" y="165391"/>
                </a:cubicBezTo>
              </a:path>
            </a:pathLst>
          </a:custGeom>
          <a:noFill/>
          <a:ln w="76200" cap="flat">
            <a:solidFill>
              <a:srgbClr val="0000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96" name="Shape 96"/>
          <p:cNvSpPr txBox="1"/>
          <p:nvPr/>
        </p:nvSpPr>
        <p:spPr>
          <a:xfrm>
            <a:off x="3952900" y="6093000"/>
            <a:ext cx="1032000" cy="48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FF00FF"/>
                </a:solidFill>
              </a:rPr>
              <a:t>Mom</a:t>
            </a:r>
          </a:p>
        </p:txBody>
      </p:sp>
      <p:sp>
        <p:nvSpPr>
          <p:cNvPr id="97" name="Shape 97"/>
          <p:cNvSpPr txBox="1"/>
          <p:nvPr/>
        </p:nvSpPr>
        <p:spPr>
          <a:xfrm>
            <a:off x="5344121" y="6070300"/>
            <a:ext cx="783600" cy="48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0000FF"/>
                </a:solidFill>
              </a:rPr>
              <a:t>Dad</a:t>
            </a:r>
          </a:p>
        </p:txBody>
      </p:sp>
      <p:cxnSp>
        <p:nvCxnSpPr>
          <p:cNvPr id="98" name="Shape 98"/>
          <p:cNvCxnSpPr/>
          <p:nvPr/>
        </p:nvCxnSpPr>
        <p:spPr>
          <a:xfrm>
            <a:off x="2623425" y="3802400"/>
            <a:ext cx="1169099" cy="0"/>
          </a:xfrm>
          <a:prstGeom prst="straightConnector1">
            <a:avLst/>
          </a:prstGeom>
          <a:noFill/>
          <a:ln w="3810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99" name="Shape 99"/>
          <p:cNvSpPr txBox="1"/>
          <p:nvPr/>
        </p:nvSpPr>
        <p:spPr>
          <a:xfrm>
            <a:off x="2213300" y="3298550"/>
            <a:ext cx="1863300" cy="855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en" sz="1800" b="1"/>
              <a:t>Chromosomes</a:t>
            </a:r>
          </a:p>
          <a:p>
            <a:pPr algn="ctr" rtl="0">
              <a:spcBef>
                <a:spcPts val="0"/>
              </a:spcBef>
              <a:buNone/>
            </a:pPr>
            <a:endParaRPr sz="1800" b="1"/>
          </a:p>
          <a:p>
            <a:pPr lvl="0" algn="ctr" rtl="0">
              <a:spcBef>
                <a:spcPts val="0"/>
              </a:spcBef>
              <a:buNone/>
            </a:pPr>
            <a:r>
              <a:rPr lang="en" sz="1800" b="1"/>
              <a:t> Duplicate</a:t>
            </a:r>
          </a:p>
        </p:txBody>
      </p:sp>
      <p:sp>
        <p:nvSpPr>
          <p:cNvPr id="100" name="Shape 100"/>
          <p:cNvSpPr txBox="1"/>
          <p:nvPr/>
        </p:nvSpPr>
        <p:spPr>
          <a:xfrm>
            <a:off x="6615625" y="2575275"/>
            <a:ext cx="2210099" cy="1368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400" b="1"/>
              <a:t>What step of meiosis does this occur in?</a:t>
            </a:r>
          </a:p>
        </p:txBody>
      </p:sp>
      <p:sp>
        <p:nvSpPr>
          <p:cNvPr id="101" name="Shape 101"/>
          <p:cNvSpPr txBox="1"/>
          <p:nvPr/>
        </p:nvSpPr>
        <p:spPr>
          <a:xfrm>
            <a:off x="6615625" y="3870675"/>
            <a:ext cx="2210099" cy="648899"/>
          </a:xfrm>
          <a:prstGeom prst="rect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/>
              <a:t>Interphase</a:t>
            </a:r>
          </a:p>
        </p:txBody>
      </p:sp>
      <p:sp>
        <p:nvSpPr>
          <p:cNvPr id="102" name="Shape 102"/>
          <p:cNvSpPr/>
          <p:nvPr/>
        </p:nvSpPr>
        <p:spPr>
          <a:xfrm>
            <a:off x="1095575" y="55984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b="1"/>
              <a:t>a</a:t>
            </a:r>
          </a:p>
        </p:txBody>
      </p:sp>
      <p:sp>
        <p:nvSpPr>
          <p:cNvPr id="103" name="Shape 103"/>
          <p:cNvSpPr/>
          <p:nvPr/>
        </p:nvSpPr>
        <p:spPr>
          <a:xfrm>
            <a:off x="1095575" y="50650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B</a:t>
            </a:r>
          </a:p>
        </p:txBody>
      </p:sp>
      <p:sp>
        <p:nvSpPr>
          <p:cNvPr id="104" name="Shape 104"/>
          <p:cNvSpPr/>
          <p:nvPr/>
        </p:nvSpPr>
        <p:spPr>
          <a:xfrm>
            <a:off x="2009975" y="50650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b</a:t>
            </a:r>
          </a:p>
        </p:txBody>
      </p:sp>
      <p:sp>
        <p:nvSpPr>
          <p:cNvPr id="105" name="Shape 105"/>
          <p:cNvSpPr/>
          <p:nvPr/>
        </p:nvSpPr>
        <p:spPr>
          <a:xfrm>
            <a:off x="2009975" y="55984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A</a:t>
            </a:r>
          </a:p>
        </p:txBody>
      </p:sp>
      <p:sp>
        <p:nvSpPr>
          <p:cNvPr id="106" name="Shape 106"/>
          <p:cNvSpPr/>
          <p:nvPr/>
        </p:nvSpPr>
        <p:spPr>
          <a:xfrm>
            <a:off x="3991175" y="50650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B</a:t>
            </a:r>
          </a:p>
        </p:txBody>
      </p:sp>
      <p:sp>
        <p:nvSpPr>
          <p:cNvPr id="107" name="Shape 107"/>
          <p:cNvSpPr/>
          <p:nvPr/>
        </p:nvSpPr>
        <p:spPr>
          <a:xfrm>
            <a:off x="3991175" y="55984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a</a:t>
            </a:r>
          </a:p>
        </p:txBody>
      </p:sp>
      <p:sp>
        <p:nvSpPr>
          <p:cNvPr id="108" name="Shape 108"/>
          <p:cNvSpPr/>
          <p:nvPr/>
        </p:nvSpPr>
        <p:spPr>
          <a:xfrm>
            <a:off x="4524575" y="50650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B</a:t>
            </a:r>
          </a:p>
        </p:txBody>
      </p:sp>
      <p:sp>
        <p:nvSpPr>
          <p:cNvPr id="109" name="Shape 109"/>
          <p:cNvSpPr/>
          <p:nvPr/>
        </p:nvSpPr>
        <p:spPr>
          <a:xfrm>
            <a:off x="4524575" y="55984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a</a:t>
            </a:r>
          </a:p>
        </p:txBody>
      </p:sp>
      <p:sp>
        <p:nvSpPr>
          <p:cNvPr id="110" name="Shape 110"/>
          <p:cNvSpPr/>
          <p:nvPr/>
        </p:nvSpPr>
        <p:spPr>
          <a:xfrm>
            <a:off x="5362775" y="50650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b</a:t>
            </a:r>
          </a:p>
        </p:txBody>
      </p:sp>
      <p:sp>
        <p:nvSpPr>
          <p:cNvPr id="111" name="Shape 111"/>
          <p:cNvSpPr/>
          <p:nvPr/>
        </p:nvSpPr>
        <p:spPr>
          <a:xfrm>
            <a:off x="5362775" y="55984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A</a:t>
            </a:r>
          </a:p>
        </p:txBody>
      </p:sp>
      <p:sp>
        <p:nvSpPr>
          <p:cNvPr id="112" name="Shape 112"/>
          <p:cNvSpPr/>
          <p:nvPr/>
        </p:nvSpPr>
        <p:spPr>
          <a:xfrm>
            <a:off x="5896175" y="50650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b</a:t>
            </a:r>
          </a:p>
        </p:txBody>
      </p:sp>
      <p:sp>
        <p:nvSpPr>
          <p:cNvPr id="113" name="Shape 113"/>
          <p:cNvSpPr/>
          <p:nvPr/>
        </p:nvSpPr>
        <p:spPr>
          <a:xfrm>
            <a:off x="5896175" y="55984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A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title"/>
          </p:nvPr>
        </p:nvSpPr>
        <p:spPr>
          <a:xfrm>
            <a:off x="727150" y="142575"/>
            <a:ext cx="7656299" cy="11507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000"/>
              <a:t>Homologous Recombination Part 2: Duplicated Chromosomes Pair Up</a:t>
            </a:r>
          </a:p>
        </p:txBody>
      </p:sp>
      <p:sp>
        <p:nvSpPr>
          <p:cNvPr id="119" name="Shape 119"/>
          <p:cNvSpPr/>
          <p:nvPr/>
        </p:nvSpPr>
        <p:spPr>
          <a:xfrm>
            <a:off x="4533850" y="1958225"/>
            <a:ext cx="301775" cy="4134775"/>
          </a:xfrm>
          <a:custGeom>
            <a:avLst/>
            <a:gdLst/>
            <a:ahLst/>
            <a:cxnLst/>
            <a:rect l="0" t="0" r="0" b="0"/>
            <a:pathLst>
              <a:path w="12071" h="165391" extrusionOk="0">
                <a:moveTo>
                  <a:pt x="0" y="0"/>
                </a:moveTo>
                <a:cubicBezTo>
                  <a:pt x="285" y="7414"/>
                  <a:pt x="-286" y="31176"/>
                  <a:pt x="1710" y="44484"/>
                </a:cubicBezTo>
                <a:cubicBezTo>
                  <a:pt x="3706" y="57791"/>
                  <a:pt x="11595" y="69958"/>
                  <a:pt x="11976" y="79844"/>
                </a:cubicBezTo>
                <a:cubicBezTo>
                  <a:pt x="12356" y="89729"/>
                  <a:pt x="5607" y="89539"/>
                  <a:pt x="3992" y="103797"/>
                </a:cubicBezTo>
                <a:cubicBezTo>
                  <a:pt x="2376" y="118054"/>
                  <a:pt x="2566" y="155125"/>
                  <a:pt x="2281" y="165391"/>
                </a:cubicBezTo>
              </a:path>
            </a:pathLst>
          </a:custGeom>
          <a:noFill/>
          <a:ln w="76200" cap="flat">
            <a:solidFill>
              <a:srgbClr val="FF00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20" name="Shape 120"/>
          <p:cNvSpPr/>
          <p:nvPr/>
        </p:nvSpPr>
        <p:spPr>
          <a:xfrm flipH="1">
            <a:off x="4895700" y="1958225"/>
            <a:ext cx="301775" cy="4134775"/>
          </a:xfrm>
          <a:custGeom>
            <a:avLst/>
            <a:gdLst/>
            <a:ahLst/>
            <a:cxnLst/>
            <a:rect l="0" t="0" r="0" b="0"/>
            <a:pathLst>
              <a:path w="12071" h="165391" extrusionOk="0">
                <a:moveTo>
                  <a:pt x="0" y="0"/>
                </a:moveTo>
                <a:cubicBezTo>
                  <a:pt x="285" y="7414"/>
                  <a:pt x="-286" y="31176"/>
                  <a:pt x="1710" y="44484"/>
                </a:cubicBezTo>
                <a:cubicBezTo>
                  <a:pt x="3706" y="57791"/>
                  <a:pt x="11595" y="69958"/>
                  <a:pt x="11976" y="79844"/>
                </a:cubicBezTo>
                <a:cubicBezTo>
                  <a:pt x="12356" y="89729"/>
                  <a:pt x="5607" y="89539"/>
                  <a:pt x="3992" y="103797"/>
                </a:cubicBezTo>
                <a:cubicBezTo>
                  <a:pt x="2376" y="118054"/>
                  <a:pt x="2566" y="155125"/>
                  <a:pt x="2281" y="165391"/>
                </a:cubicBezTo>
              </a:path>
            </a:pathLst>
          </a:custGeom>
          <a:noFill/>
          <a:ln w="76200" cap="flat">
            <a:solidFill>
              <a:srgbClr val="FF00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21" name="Shape 121"/>
          <p:cNvSpPr/>
          <p:nvPr/>
        </p:nvSpPr>
        <p:spPr>
          <a:xfrm>
            <a:off x="5387900" y="1958225"/>
            <a:ext cx="301775" cy="4134775"/>
          </a:xfrm>
          <a:custGeom>
            <a:avLst/>
            <a:gdLst/>
            <a:ahLst/>
            <a:cxnLst/>
            <a:rect l="0" t="0" r="0" b="0"/>
            <a:pathLst>
              <a:path w="12071" h="165391" extrusionOk="0">
                <a:moveTo>
                  <a:pt x="0" y="0"/>
                </a:moveTo>
                <a:cubicBezTo>
                  <a:pt x="285" y="7414"/>
                  <a:pt x="-286" y="31176"/>
                  <a:pt x="1710" y="44484"/>
                </a:cubicBezTo>
                <a:cubicBezTo>
                  <a:pt x="3706" y="57791"/>
                  <a:pt x="11595" y="69958"/>
                  <a:pt x="11976" y="79844"/>
                </a:cubicBezTo>
                <a:cubicBezTo>
                  <a:pt x="12356" y="89729"/>
                  <a:pt x="5607" y="89539"/>
                  <a:pt x="3992" y="103797"/>
                </a:cubicBezTo>
                <a:cubicBezTo>
                  <a:pt x="2376" y="118054"/>
                  <a:pt x="2566" y="155125"/>
                  <a:pt x="2281" y="165391"/>
                </a:cubicBezTo>
              </a:path>
            </a:pathLst>
          </a:custGeom>
          <a:noFill/>
          <a:ln w="76200" cap="flat">
            <a:solidFill>
              <a:srgbClr val="0000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22" name="Shape 122"/>
          <p:cNvSpPr/>
          <p:nvPr/>
        </p:nvSpPr>
        <p:spPr>
          <a:xfrm flipH="1">
            <a:off x="5749750" y="1958225"/>
            <a:ext cx="301775" cy="4134775"/>
          </a:xfrm>
          <a:custGeom>
            <a:avLst/>
            <a:gdLst/>
            <a:ahLst/>
            <a:cxnLst/>
            <a:rect l="0" t="0" r="0" b="0"/>
            <a:pathLst>
              <a:path w="12071" h="165391" extrusionOk="0">
                <a:moveTo>
                  <a:pt x="0" y="0"/>
                </a:moveTo>
                <a:cubicBezTo>
                  <a:pt x="285" y="7414"/>
                  <a:pt x="-286" y="31176"/>
                  <a:pt x="1710" y="44484"/>
                </a:cubicBezTo>
                <a:cubicBezTo>
                  <a:pt x="3706" y="57791"/>
                  <a:pt x="11595" y="69958"/>
                  <a:pt x="11976" y="79844"/>
                </a:cubicBezTo>
                <a:cubicBezTo>
                  <a:pt x="12356" y="89729"/>
                  <a:pt x="5607" y="89539"/>
                  <a:pt x="3992" y="103797"/>
                </a:cubicBezTo>
                <a:cubicBezTo>
                  <a:pt x="2376" y="118054"/>
                  <a:pt x="2566" y="155125"/>
                  <a:pt x="2281" y="165391"/>
                </a:cubicBezTo>
              </a:path>
            </a:pathLst>
          </a:custGeom>
          <a:noFill/>
          <a:ln w="76200" cap="flat">
            <a:solidFill>
              <a:srgbClr val="0000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23" name="Shape 123"/>
          <p:cNvSpPr txBox="1"/>
          <p:nvPr/>
        </p:nvSpPr>
        <p:spPr>
          <a:xfrm>
            <a:off x="4410100" y="6093000"/>
            <a:ext cx="1032000" cy="48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FF00FF"/>
                </a:solidFill>
              </a:rPr>
              <a:t>Mom</a:t>
            </a:r>
          </a:p>
        </p:txBody>
      </p:sp>
      <p:sp>
        <p:nvSpPr>
          <p:cNvPr id="124" name="Shape 124"/>
          <p:cNvSpPr txBox="1"/>
          <p:nvPr/>
        </p:nvSpPr>
        <p:spPr>
          <a:xfrm>
            <a:off x="5267921" y="6070300"/>
            <a:ext cx="783600" cy="48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0000FF"/>
                </a:solidFill>
              </a:rPr>
              <a:t>Dad</a:t>
            </a:r>
          </a:p>
        </p:txBody>
      </p:sp>
      <p:cxnSp>
        <p:nvCxnSpPr>
          <p:cNvPr id="125" name="Shape 125"/>
          <p:cNvCxnSpPr/>
          <p:nvPr/>
        </p:nvCxnSpPr>
        <p:spPr>
          <a:xfrm>
            <a:off x="3080625" y="3802400"/>
            <a:ext cx="1169099" cy="0"/>
          </a:xfrm>
          <a:prstGeom prst="straightConnector1">
            <a:avLst/>
          </a:prstGeom>
          <a:noFill/>
          <a:ln w="3810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126" name="Shape 126"/>
          <p:cNvSpPr txBox="1"/>
          <p:nvPr/>
        </p:nvSpPr>
        <p:spPr>
          <a:xfrm>
            <a:off x="2670500" y="3069950"/>
            <a:ext cx="1863300" cy="855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 b="1"/>
              <a:t>Duplicated Chromosomes</a:t>
            </a:r>
          </a:p>
          <a:p>
            <a:pPr lvl="0" algn="ctr" rtl="0">
              <a:spcBef>
                <a:spcPts val="0"/>
              </a:spcBef>
              <a:buNone/>
            </a:pPr>
            <a:endParaRPr sz="1800" b="1"/>
          </a:p>
          <a:p>
            <a:pPr lvl="0" algn="ctr" rtl="0">
              <a:spcBef>
                <a:spcPts val="0"/>
              </a:spcBef>
              <a:buNone/>
            </a:pPr>
            <a:r>
              <a:rPr lang="en" sz="1800" b="1"/>
              <a:t> Pair Up</a:t>
            </a:r>
          </a:p>
        </p:txBody>
      </p:sp>
      <p:sp>
        <p:nvSpPr>
          <p:cNvPr id="127" name="Shape 127"/>
          <p:cNvSpPr txBox="1"/>
          <p:nvPr/>
        </p:nvSpPr>
        <p:spPr>
          <a:xfrm>
            <a:off x="6615625" y="2575275"/>
            <a:ext cx="2210099" cy="1368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/>
              <a:t>What step of meiosis does this occur in?</a:t>
            </a:r>
          </a:p>
        </p:txBody>
      </p:sp>
      <p:sp>
        <p:nvSpPr>
          <p:cNvPr id="128" name="Shape 128"/>
          <p:cNvSpPr txBox="1"/>
          <p:nvPr/>
        </p:nvSpPr>
        <p:spPr>
          <a:xfrm>
            <a:off x="6615625" y="3870675"/>
            <a:ext cx="2210099" cy="648899"/>
          </a:xfrm>
          <a:prstGeom prst="rect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/>
              <a:t>Prophase</a:t>
            </a:r>
          </a:p>
        </p:txBody>
      </p:sp>
      <p:sp>
        <p:nvSpPr>
          <p:cNvPr id="129" name="Shape 129"/>
          <p:cNvSpPr/>
          <p:nvPr/>
        </p:nvSpPr>
        <p:spPr>
          <a:xfrm>
            <a:off x="647650" y="1958225"/>
            <a:ext cx="301775" cy="4134775"/>
          </a:xfrm>
          <a:custGeom>
            <a:avLst/>
            <a:gdLst/>
            <a:ahLst/>
            <a:cxnLst/>
            <a:rect l="0" t="0" r="0" b="0"/>
            <a:pathLst>
              <a:path w="12071" h="165391" extrusionOk="0">
                <a:moveTo>
                  <a:pt x="0" y="0"/>
                </a:moveTo>
                <a:cubicBezTo>
                  <a:pt x="285" y="7414"/>
                  <a:pt x="-286" y="31176"/>
                  <a:pt x="1710" y="44484"/>
                </a:cubicBezTo>
                <a:cubicBezTo>
                  <a:pt x="3706" y="57791"/>
                  <a:pt x="11595" y="69958"/>
                  <a:pt x="11976" y="79844"/>
                </a:cubicBezTo>
                <a:cubicBezTo>
                  <a:pt x="12356" y="89729"/>
                  <a:pt x="5607" y="89539"/>
                  <a:pt x="3992" y="103797"/>
                </a:cubicBezTo>
                <a:cubicBezTo>
                  <a:pt x="2376" y="118054"/>
                  <a:pt x="2566" y="155125"/>
                  <a:pt x="2281" y="165391"/>
                </a:cubicBezTo>
              </a:path>
            </a:pathLst>
          </a:custGeom>
          <a:noFill/>
          <a:ln w="76200" cap="flat">
            <a:solidFill>
              <a:srgbClr val="FF00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30" name="Shape 130"/>
          <p:cNvSpPr/>
          <p:nvPr/>
        </p:nvSpPr>
        <p:spPr>
          <a:xfrm flipH="1">
            <a:off x="1009500" y="1958225"/>
            <a:ext cx="301775" cy="4134775"/>
          </a:xfrm>
          <a:custGeom>
            <a:avLst/>
            <a:gdLst/>
            <a:ahLst/>
            <a:cxnLst/>
            <a:rect l="0" t="0" r="0" b="0"/>
            <a:pathLst>
              <a:path w="12071" h="165391" extrusionOk="0">
                <a:moveTo>
                  <a:pt x="0" y="0"/>
                </a:moveTo>
                <a:cubicBezTo>
                  <a:pt x="285" y="7414"/>
                  <a:pt x="-286" y="31176"/>
                  <a:pt x="1710" y="44484"/>
                </a:cubicBezTo>
                <a:cubicBezTo>
                  <a:pt x="3706" y="57791"/>
                  <a:pt x="11595" y="69958"/>
                  <a:pt x="11976" y="79844"/>
                </a:cubicBezTo>
                <a:cubicBezTo>
                  <a:pt x="12356" y="89729"/>
                  <a:pt x="5607" y="89539"/>
                  <a:pt x="3992" y="103797"/>
                </a:cubicBezTo>
                <a:cubicBezTo>
                  <a:pt x="2376" y="118054"/>
                  <a:pt x="2566" y="155125"/>
                  <a:pt x="2281" y="165391"/>
                </a:cubicBezTo>
              </a:path>
            </a:pathLst>
          </a:custGeom>
          <a:noFill/>
          <a:ln w="76200" cap="flat">
            <a:solidFill>
              <a:srgbClr val="FF00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31" name="Shape 131"/>
          <p:cNvSpPr/>
          <p:nvPr/>
        </p:nvSpPr>
        <p:spPr>
          <a:xfrm>
            <a:off x="2035100" y="1958225"/>
            <a:ext cx="301775" cy="4134775"/>
          </a:xfrm>
          <a:custGeom>
            <a:avLst/>
            <a:gdLst/>
            <a:ahLst/>
            <a:cxnLst/>
            <a:rect l="0" t="0" r="0" b="0"/>
            <a:pathLst>
              <a:path w="12071" h="165391" extrusionOk="0">
                <a:moveTo>
                  <a:pt x="0" y="0"/>
                </a:moveTo>
                <a:cubicBezTo>
                  <a:pt x="285" y="7414"/>
                  <a:pt x="-286" y="31176"/>
                  <a:pt x="1710" y="44484"/>
                </a:cubicBezTo>
                <a:cubicBezTo>
                  <a:pt x="3706" y="57791"/>
                  <a:pt x="11595" y="69958"/>
                  <a:pt x="11976" y="79844"/>
                </a:cubicBezTo>
                <a:cubicBezTo>
                  <a:pt x="12356" y="89729"/>
                  <a:pt x="5607" y="89539"/>
                  <a:pt x="3992" y="103797"/>
                </a:cubicBezTo>
                <a:cubicBezTo>
                  <a:pt x="2376" y="118054"/>
                  <a:pt x="2566" y="155125"/>
                  <a:pt x="2281" y="165391"/>
                </a:cubicBezTo>
              </a:path>
            </a:pathLst>
          </a:custGeom>
          <a:noFill/>
          <a:ln w="76200" cap="flat">
            <a:solidFill>
              <a:srgbClr val="0000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32" name="Shape 132"/>
          <p:cNvSpPr/>
          <p:nvPr/>
        </p:nvSpPr>
        <p:spPr>
          <a:xfrm flipH="1">
            <a:off x="2396950" y="1958225"/>
            <a:ext cx="301775" cy="4134775"/>
          </a:xfrm>
          <a:custGeom>
            <a:avLst/>
            <a:gdLst/>
            <a:ahLst/>
            <a:cxnLst/>
            <a:rect l="0" t="0" r="0" b="0"/>
            <a:pathLst>
              <a:path w="12071" h="165391" extrusionOk="0">
                <a:moveTo>
                  <a:pt x="0" y="0"/>
                </a:moveTo>
                <a:cubicBezTo>
                  <a:pt x="285" y="7414"/>
                  <a:pt x="-286" y="31176"/>
                  <a:pt x="1710" y="44484"/>
                </a:cubicBezTo>
                <a:cubicBezTo>
                  <a:pt x="3706" y="57791"/>
                  <a:pt x="11595" y="69958"/>
                  <a:pt x="11976" y="79844"/>
                </a:cubicBezTo>
                <a:cubicBezTo>
                  <a:pt x="12356" y="89729"/>
                  <a:pt x="5607" y="89539"/>
                  <a:pt x="3992" y="103797"/>
                </a:cubicBezTo>
                <a:cubicBezTo>
                  <a:pt x="2376" y="118054"/>
                  <a:pt x="2566" y="155125"/>
                  <a:pt x="2281" y="165391"/>
                </a:cubicBezTo>
              </a:path>
            </a:pathLst>
          </a:custGeom>
          <a:noFill/>
          <a:ln w="76200" cap="flat">
            <a:solidFill>
              <a:srgbClr val="0000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33" name="Shape 133"/>
          <p:cNvSpPr txBox="1"/>
          <p:nvPr/>
        </p:nvSpPr>
        <p:spPr>
          <a:xfrm>
            <a:off x="523900" y="6093000"/>
            <a:ext cx="1032000" cy="48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FF00FF"/>
                </a:solidFill>
              </a:rPr>
              <a:t>Mom</a:t>
            </a:r>
          </a:p>
        </p:txBody>
      </p:sp>
      <p:sp>
        <p:nvSpPr>
          <p:cNvPr id="134" name="Shape 134"/>
          <p:cNvSpPr txBox="1"/>
          <p:nvPr/>
        </p:nvSpPr>
        <p:spPr>
          <a:xfrm>
            <a:off x="1915121" y="6070300"/>
            <a:ext cx="783600" cy="48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0000FF"/>
                </a:solidFill>
              </a:rPr>
              <a:t>Dad</a:t>
            </a:r>
          </a:p>
        </p:txBody>
      </p:sp>
      <p:sp>
        <p:nvSpPr>
          <p:cNvPr id="135" name="Shape 135"/>
          <p:cNvSpPr/>
          <p:nvPr/>
        </p:nvSpPr>
        <p:spPr>
          <a:xfrm>
            <a:off x="562175" y="50650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B</a:t>
            </a:r>
          </a:p>
        </p:txBody>
      </p:sp>
      <p:sp>
        <p:nvSpPr>
          <p:cNvPr id="136" name="Shape 136"/>
          <p:cNvSpPr/>
          <p:nvPr/>
        </p:nvSpPr>
        <p:spPr>
          <a:xfrm>
            <a:off x="562175" y="55984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a</a:t>
            </a:r>
          </a:p>
        </p:txBody>
      </p:sp>
      <p:sp>
        <p:nvSpPr>
          <p:cNvPr id="137" name="Shape 137"/>
          <p:cNvSpPr/>
          <p:nvPr/>
        </p:nvSpPr>
        <p:spPr>
          <a:xfrm>
            <a:off x="1095575" y="50650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B</a:t>
            </a:r>
          </a:p>
        </p:txBody>
      </p:sp>
      <p:sp>
        <p:nvSpPr>
          <p:cNvPr id="138" name="Shape 138"/>
          <p:cNvSpPr/>
          <p:nvPr/>
        </p:nvSpPr>
        <p:spPr>
          <a:xfrm>
            <a:off x="1933775" y="50650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b</a:t>
            </a:r>
          </a:p>
        </p:txBody>
      </p:sp>
      <p:sp>
        <p:nvSpPr>
          <p:cNvPr id="139" name="Shape 139"/>
          <p:cNvSpPr/>
          <p:nvPr/>
        </p:nvSpPr>
        <p:spPr>
          <a:xfrm>
            <a:off x="1933775" y="55984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A</a:t>
            </a:r>
          </a:p>
        </p:txBody>
      </p:sp>
      <p:sp>
        <p:nvSpPr>
          <p:cNvPr id="140" name="Shape 140"/>
          <p:cNvSpPr/>
          <p:nvPr/>
        </p:nvSpPr>
        <p:spPr>
          <a:xfrm>
            <a:off x="2467175" y="50650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b</a:t>
            </a:r>
          </a:p>
        </p:txBody>
      </p:sp>
      <p:sp>
        <p:nvSpPr>
          <p:cNvPr id="141" name="Shape 141"/>
          <p:cNvSpPr/>
          <p:nvPr/>
        </p:nvSpPr>
        <p:spPr>
          <a:xfrm>
            <a:off x="2467175" y="55984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A</a:t>
            </a:r>
          </a:p>
        </p:txBody>
      </p:sp>
      <p:sp>
        <p:nvSpPr>
          <p:cNvPr id="142" name="Shape 142"/>
          <p:cNvSpPr/>
          <p:nvPr/>
        </p:nvSpPr>
        <p:spPr>
          <a:xfrm>
            <a:off x="1095575" y="55984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a</a:t>
            </a:r>
          </a:p>
        </p:txBody>
      </p:sp>
      <p:sp>
        <p:nvSpPr>
          <p:cNvPr id="143" name="Shape 143"/>
          <p:cNvSpPr/>
          <p:nvPr/>
        </p:nvSpPr>
        <p:spPr>
          <a:xfrm>
            <a:off x="4448375" y="50650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B</a:t>
            </a:r>
          </a:p>
        </p:txBody>
      </p:sp>
      <p:sp>
        <p:nvSpPr>
          <p:cNvPr id="144" name="Shape 144"/>
          <p:cNvSpPr/>
          <p:nvPr/>
        </p:nvSpPr>
        <p:spPr>
          <a:xfrm>
            <a:off x="4448375" y="55984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a</a:t>
            </a:r>
          </a:p>
        </p:txBody>
      </p:sp>
      <p:sp>
        <p:nvSpPr>
          <p:cNvPr id="145" name="Shape 145"/>
          <p:cNvSpPr/>
          <p:nvPr/>
        </p:nvSpPr>
        <p:spPr>
          <a:xfrm>
            <a:off x="4981775" y="50650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B</a:t>
            </a:r>
          </a:p>
        </p:txBody>
      </p:sp>
      <p:sp>
        <p:nvSpPr>
          <p:cNvPr id="146" name="Shape 146"/>
          <p:cNvSpPr/>
          <p:nvPr/>
        </p:nvSpPr>
        <p:spPr>
          <a:xfrm>
            <a:off x="5362775" y="50650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b</a:t>
            </a:r>
          </a:p>
        </p:txBody>
      </p:sp>
      <p:sp>
        <p:nvSpPr>
          <p:cNvPr id="147" name="Shape 147"/>
          <p:cNvSpPr/>
          <p:nvPr/>
        </p:nvSpPr>
        <p:spPr>
          <a:xfrm>
            <a:off x="5362775" y="55984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A</a:t>
            </a:r>
          </a:p>
        </p:txBody>
      </p:sp>
      <p:sp>
        <p:nvSpPr>
          <p:cNvPr id="148" name="Shape 148"/>
          <p:cNvSpPr/>
          <p:nvPr/>
        </p:nvSpPr>
        <p:spPr>
          <a:xfrm>
            <a:off x="5896175" y="50650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b</a:t>
            </a:r>
          </a:p>
        </p:txBody>
      </p:sp>
      <p:sp>
        <p:nvSpPr>
          <p:cNvPr id="149" name="Shape 149"/>
          <p:cNvSpPr/>
          <p:nvPr/>
        </p:nvSpPr>
        <p:spPr>
          <a:xfrm>
            <a:off x="5896175" y="55984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A</a:t>
            </a:r>
          </a:p>
        </p:txBody>
      </p:sp>
      <p:sp>
        <p:nvSpPr>
          <p:cNvPr id="150" name="Shape 150"/>
          <p:cNvSpPr/>
          <p:nvPr/>
        </p:nvSpPr>
        <p:spPr>
          <a:xfrm>
            <a:off x="4981775" y="5598400"/>
            <a:ext cx="301799" cy="31949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a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title"/>
          </p:nvPr>
        </p:nvSpPr>
        <p:spPr>
          <a:xfrm>
            <a:off x="727150" y="142575"/>
            <a:ext cx="7656299" cy="11507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000"/>
              <a:t>Homologous Recombination Part 3: Crossing Over</a:t>
            </a:r>
          </a:p>
        </p:txBody>
      </p:sp>
      <p:sp>
        <p:nvSpPr>
          <p:cNvPr id="156" name="Shape 156"/>
          <p:cNvSpPr txBox="1"/>
          <p:nvPr/>
        </p:nvSpPr>
        <p:spPr>
          <a:xfrm>
            <a:off x="541800" y="5817175"/>
            <a:ext cx="4291500" cy="750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/>
              <a:t>What step of meiosis does this occur in?</a:t>
            </a:r>
          </a:p>
        </p:txBody>
      </p:sp>
      <p:sp>
        <p:nvSpPr>
          <p:cNvPr id="157" name="Shape 157"/>
          <p:cNvSpPr txBox="1"/>
          <p:nvPr/>
        </p:nvSpPr>
        <p:spPr>
          <a:xfrm>
            <a:off x="5460725" y="5898950"/>
            <a:ext cx="2423700" cy="648899"/>
          </a:xfrm>
          <a:prstGeom prst="rect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/>
              <a:t>Prometaphase</a:t>
            </a:r>
          </a:p>
        </p:txBody>
      </p:sp>
      <p:pic>
        <p:nvPicPr>
          <p:cNvPr id="158" name="Shape 158"/>
          <p:cNvPicPr preferRelativeResize="0"/>
          <p:nvPr/>
        </p:nvPicPr>
        <p:blipFill rotWithShape="1">
          <a:blip r:embed="rId3">
            <a:alphaModFix/>
          </a:blip>
          <a:srcRect t="11159" r="53665" b="22768"/>
          <a:stretch/>
        </p:blipFill>
        <p:spPr>
          <a:xfrm rot="5400000">
            <a:off x="111587" y="2018937"/>
            <a:ext cx="4025649" cy="31367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9" name="Shape 159"/>
          <p:cNvCxnSpPr/>
          <p:nvPr/>
        </p:nvCxnSpPr>
        <p:spPr>
          <a:xfrm rot="10800000" flipH="1">
            <a:off x="3878125" y="3607262"/>
            <a:ext cx="1468499" cy="599"/>
          </a:xfrm>
          <a:prstGeom prst="straightConnector1">
            <a:avLst/>
          </a:prstGeom>
          <a:noFill/>
          <a:ln w="3810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160" name="Shape 160"/>
          <p:cNvSpPr txBox="1"/>
          <p:nvPr/>
        </p:nvSpPr>
        <p:spPr>
          <a:xfrm>
            <a:off x="3692775" y="2579000"/>
            <a:ext cx="1863600" cy="1254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1800" b="1"/>
              <a:t>Duplicated homologous </a:t>
            </a:r>
          </a:p>
          <a:p>
            <a:pPr rtl="0">
              <a:spcBef>
                <a:spcPts val="0"/>
              </a:spcBef>
              <a:buNone/>
            </a:pPr>
            <a:r>
              <a:rPr lang="en" sz="1800" b="1"/>
              <a:t>chromosomes</a:t>
            </a:r>
          </a:p>
          <a:p>
            <a:pPr rtl="0">
              <a:spcBef>
                <a:spcPts val="0"/>
              </a:spcBef>
              <a:buNone/>
            </a:pPr>
            <a:endParaRPr sz="1800" b="1"/>
          </a:p>
          <a:p>
            <a:pPr>
              <a:spcBef>
                <a:spcPts val="0"/>
              </a:spcBef>
              <a:buNone/>
            </a:pPr>
            <a:r>
              <a:rPr lang="en" sz="1800" b="1"/>
              <a:t>exchange segments of DNA</a:t>
            </a:r>
          </a:p>
        </p:txBody>
      </p:sp>
      <p:sp>
        <p:nvSpPr>
          <p:cNvPr id="161" name="Shape 161"/>
          <p:cNvSpPr/>
          <p:nvPr/>
        </p:nvSpPr>
        <p:spPr>
          <a:xfrm>
            <a:off x="2221290" y="4896080"/>
            <a:ext cx="370200" cy="256800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1800" b="1"/>
              <a:t>A</a:t>
            </a:r>
          </a:p>
        </p:txBody>
      </p:sp>
      <p:sp>
        <p:nvSpPr>
          <p:cNvPr id="162" name="Shape 162"/>
          <p:cNvSpPr/>
          <p:nvPr/>
        </p:nvSpPr>
        <p:spPr>
          <a:xfrm rot="-1143079">
            <a:off x="2754543" y="4438831"/>
            <a:ext cx="370387" cy="257011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a</a:t>
            </a:r>
          </a:p>
        </p:txBody>
      </p:sp>
      <p:sp>
        <p:nvSpPr>
          <p:cNvPr id="163" name="Shape 163"/>
          <p:cNvSpPr/>
          <p:nvPr/>
        </p:nvSpPr>
        <p:spPr>
          <a:xfrm rot="-967815">
            <a:off x="2526041" y="3981632"/>
            <a:ext cx="370380" cy="257016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B</a:t>
            </a:r>
          </a:p>
        </p:txBody>
      </p:sp>
      <p:sp>
        <p:nvSpPr>
          <p:cNvPr id="164" name="Shape 164"/>
          <p:cNvSpPr/>
          <p:nvPr/>
        </p:nvSpPr>
        <p:spPr>
          <a:xfrm rot="-399157">
            <a:off x="2164463" y="4412727"/>
            <a:ext cx="315927" cy="257021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b</a:t>
            </a:r>
          </a:p>
        </p:txBody>
      </p:sp>
      <p:pic>
        <p:nvPicPr>
          <p:cNvPr id="165" name="Shape 165"/>
          <p:cNvPicPr preferRelativeResize="0"/>
          <p:nvPr/>
        </p:nvPicPr>
        <p:blipFill rotWithShape="1">
          <a:blip r:embed="rId3">
            <a:alphaModFix/>
          </a:blip>
          <a:srcRect l="46898" t="21120" b="4772"/>
          <a:stretch/>
        </p:blipFill>
        <p:spPr>
          <a:xfrm rot="-5400000">
            <a:off x="5072175" y="2008975"/>
            <a:ext cx="4078574" cy="311012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Shape 166"/>
          <p:cNvSpPr/>
          <p:nvPr/>
        </p:nvSpPr>
        <p:spPr>
          <a:xfrm rot="780720">
            <a:off x="7103692" y="4972261"/>
            <a:ext cx="370411" cy="256812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a</a:t>
            </a:r>
          </a:p>
        </p:txBody>
      </p:sp>
      <p:sp>
        <p:nvSpPr>
          <p:cNvPr id="167" name="Shape 167"/>
          <p:cNvSpPr/>
          <p:nvPr/>
        </p:nvSpPr>
        <p:spPr>
          <a:xfrm rot="2134203">
            <a:off x="6706307" y="4829192"/>
            <a:ext cx="370295" cy="256744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A</a:t>
            </a:r>
          </a:p>
        </p:txBody>
      </p:sp>
      <p:sp>
        <p:nvSpPr>
          <p:cNvPr id="168" name="Shape 168"/>
          <p:cNvSpPr/>
          <p:nvPr/>
        </p:nvSpPr>
        <p:spPr>
          <a:xfrm rot="1405806">
            <a:off x="6833385" y="4348703"/>
            <a:ext cx="370444" cy="256640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B</a:t>
            </a:r>
          </a:p>
        </p:txBody>
      </p:sp>
      <p:sp>
        <p:nvSpPr>
          <p:cNvPr id="169" name="Shape 169"/>
          <p:cNvSpPr/>
          <p:nvPr/>
        </p:nvSpPr>
        <p:spPr>
          <a:xfrm rot="2000585">
            <a:off x="7193722" y="4412789"/>
            <a:ext cx="316018" cy="256857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b</a:t>
            </a:r>
          </a:p>
        </p:txBody>
      </p:sp>
      <p:sp>
        <p:nvSpPr>
          <p:cNvPr id="170" name="Shape 170"/>
          <p:cNvSpPr/>
          <p:nvPr/>
        </p:nvSpPr>
        <p:spPr>
          <a:xfrm rot="2944575">
            <a:off x="876906" y="4531537"/>
            <a:ext cx="370045" cy="256904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A</a:t>
            </a:r>
          </a:p>
        </p:txBody>
      </p:sp>
      <p:sp>
        <p:nvSpPr>
          <p:cNvPr id="171" name="Shape 171"/>
          <p:cNvSpPr/>
          <p:nvPr/>
        </p:nvSpPr>
        <p:spPr>
          <a:xfrm rot="2545209">
            <a:off x="1214186" y="4151411"/>
            <a:ext cx="315760" cy="256935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b</a:t>
            </a:r>
          </a:p>
        </p:txBody>
      </p:sp>
      <p:sp>
        <p:nvSpPr>
          <p:cNvPr id="172" name="Shape 172"/>
          <p:cNvSpPr/>
          <p:nvPr/>
        </p:nvSpPr>
        <p:spPr>
          <a:xfrm rot="2233912">
            <a:off x="1767222" y="4057875"/>
            <a:ext cx="370387" cy="256924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B</a:t>
            </a:r>
          </a:p>
        </p:txBody>
      </p:sp>
      <p:sp>
        <p:nvSpPr>
          <p:cNvPr id="173" name="Shape 173"/>
          <p:cNvSpPr/>
          <p:nvPr/>
        </p:nvSpPr>
        <p:spPr>
          <a:xfrm rot="2058467">
            <a:off x="1536469" y="4513937"/>
            <a:ext cx="370450" cy="25703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a</a:t>
            </a:r>
          </a:p>
        </p:txBody>
      </p:sp>
      <p:sp>
        <p:nvSpPr>
          <p:cNvPr id="174" name="Shape 174"/>
          <p:cNvSpPr/>
          <p:nvPr/>
        </p:nvSpPr>
        <p:spPr>
          <a:xfrm rot="2058467">
            <a:off x="5879869" y="4513937"/>
            <a:ext cx="370450" cy="25703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a</a:t>
            </a:r>
          </a:p>
        </p:txBody>
      </p:sp>
      <p:sp>
        <p:nvSpPr>
          <p:cNvPr id="175" name="Shape 175"/>
          <p:cNvSpPr/>
          <p:nvPr/>
        </p:nvSpPr>
        <p:spPr>
          <a:xfrm rot="2233912">
            <a:off x="6567821" y="4286475"/>
            <a:ext cx="370387" cy="256924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B</a:t>
            </a:r>
          </a:p>
        </p:txBody>
      </p:sp>
      <p:sp>
        <p:nvSpPr>
          <p:cNvPr id="176" name="Shape 176"/>
          <p:cNvSpPr/>
          <p:nvPr/>
        </p:nvSpPr>
        <p:spPr>
          <a:xfrm rot="2545209">
            <a:off x="6319587" y="4151411"/>
            <a:ext cx="315760" cy="256935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b</a:t>
            </a:r>
          </a:p>
        </p:txBody>
      </p:sp>
      <p:sp>
        <p:nvSpPr>
          <p:cNvPr id="177" name="Shape 177"/>
          <p:cNvSpPr/>
          <p:nvPr/>
        </p:nvSpPr>
        <p:spPr>
          <a:xfrm rot="2134203">
            <a:off x="6249107" y="4752992"/>
            <a:ext cx="370295" cy="256744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A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200"/>
              <a:t>Vocabulary Review</a:t>
            </a:r>
          </a:p>
        </p:txBody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u="sng"/>
              <a:t>Homo</a:t>
            </a:r>
            <a:r>
              <a:rPr lang="en"/>
              <a:t>zygous = two of the </a:t>
            </a:r>
            <a:r>
              <a:rPr lang="en" u="sng"/>
              <a:t>same</a:t>
            </a:r>
            <a:r>
              <a:rPr lang="en"/>
              <a:t> alleles</a:t>
            </a:r>
          </a:p>
          <a:p>
            <a:pPr marL="9144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Homozygous dominant (AA)</a:t>
            </a:r>
          </a:p>
          <a:p>
            <a:pPr marL="9144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Homozygous recessive (aa)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 u="sng"/>
              <a:t>Hetero</a:t>
            </a:r>
            <a:r>
              <a:rPr lang="en"/>
              <a:t>zygous = two </a:t>
            </a:r>
            <a:r>
              <a:rPr lang="en" u="sng"/>
              <a:t>different</a:t>
            </a:r>
            <a:r>
              <a:rPr lang="en"/>
              <a:t> alleles</a:t>
            </a:r>
          </a:p>
          <a:p>
            <a:pPr marL="9144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One dominant and one recessive (Aa)</a:t>
            </a:r>
          </a:p>
          <a:p>
            <a:pPr marL="9144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Phenotype from dominant allele (A)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547</Words>
  <Application>Microsoft Office PowerPoint</Application>
  <PresentationFormat>On-screen Show (4:3)</PresentationFormat>
  <Paragraphs>143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Arial</vt:lpstr>
      <vt:lpstr>simple-light</vt:lpstr>
      <vt:lpstr>Welcome Back!</vt:lpstr>
      <vt:lpstr>Entry Task: Lab Notebook 4/13/15</vt:lpstr>
      <vt:lpstr>From Central Dogma to Traits - P1</vt:lpstr>
      <vt:lpstr>From Central Dogma to Traits - P2</vt:lpstr>
      <vt:lpstr>From Central Dogma to Traits - P3</vt:lpstr>
      <vt:lpstr>From Central Dogma to Traits - P4</vt:lpstr>
      <vt:lpstr>From Central Dogma to Traits - P5</vt:lpstr>
      <vt:lpstr>Crash Course: Meiosis</vt:lpstr>
      <vt:lpstr>Mitosis vs Meiosis</vt:lpstr>
      <vt:lpstr>Homologous Recombination Part 1: Chromosome Duplication</vt:lpstr>
      <vt:lpstr>Homologous Recombination Part 2: Duplicated Chromosomes Pair Up</vt:lpstr>
      <vt:lpstr>Homologous Recombination Part 3: Crossing Over</vt:lpstr>
      <vt:lpstr>Vocabulary Review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Back!</dc:title>
  <dc:creator>David Swart</dc:creator>
  <cp:lastModifiedBy>Swart, David A</cp:lastModifiedBy>
  <cp:revision>1</cp:revision>
  <dcterms:modified xsi:type="dcterms:W3CDTF">2015-04-14T00:51:12Z</dcterms:modified>
</cp:coreProperties>
</file>