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74" d="100"/>
          <a:sy n="74" d="100"/>
        </p:scale>
        <p:origin x="3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289489-63D9-4718-9410-A2C23D2B51B8}" type="datetimeFigureOut">
              <a:rPr lang="en-US" smtClean="0"/>
              <a:t>3/5/2015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124932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89489-63D9-4718-9410-A2C23D2B51B8}" type="datetimeFigureOut">
              <a:rPr lang="en-US" smtClean="0"/>
              <a:t>3/5/2015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301234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289489-63D9-4718-9410-A2C23D2B51B8}" type="datetimeFigureOut">
              <a:rPr lang="en-US" smtClean="0"/>
              <a:t>3/5/2015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4038520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289489-63D9-4718-9410-A2C23D2B51B8}" type="datetimeFigureOut">
              <a:rPr lang="en-US" smtClean="0"/>
              <a:t>3/5/2015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71102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289489-63D9-4718-9410-A2C23D2B51B8}" type="datetimeFigureOut">
              <a:rPr lang="en-US" smtClean="0"/>
              <a:t>3/5/2015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1474821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289489-63D9-4718-9410-A2C23D2B51B8}" type="datetimeFigureOut">
              <a:rPr lang="en-US" smtClean="0"/>
              <a:t>3/5/2015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2595725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289489-63D9-4718-9410-A2C23D2B51B8}" type="datetimeFigureOut">
              <a:rPr lang="en-US" smtClean="0"/>
              <a:t>3/5/2015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3986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289489-63D9-4718-9410-A2C23D2B51B8}" type="datetimeFigureOut">
              <a:rPr lang="en-US" smtClean="0"/>
              <a:t>3/5/2015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1304755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289489-63D9-4718-9410-A2C23D2B51B8}" type="datetimeFigureOut">
              <a:rPr lang="en-US" smtClean="0"/>
              <a:t>3/5/2015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2908532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89489-63D9-4718-9410-A2C23D2B51B8}" type="datetimeFigureOut">
              <a:rPr lang="en-US" smtClean="0"/>
              <a:t>3/5/2015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2024953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89489-63D9-4718-9410-A2C23D2B51B8}" type="datetimeFigureOut">
              <a:rPr lang="en-US" smtClean="0"/>
              <a:t>3/5/2015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1A3B4-A0EB-468E-81D7-20BC976A65F6}" type="slidenum">
              <a:rPr lang="en-US" smtClean="0"/>
              <a:t>‹#›</a:t>
            </a:fld>
            <a:endParaRPr lang="en-US"/>
          </a:p>
        </p:txBody>
      </p:sp>
    </p:spTree>
    <p:extLst>
      <p:ext uri="{BB962C8B-B14F-4D97-AF65-F5344CB8AC3E}">
        <p14:creationId xmlns:p14="http://schemas.microsoft.com/office/powerpoint/2010/main" val="1554259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89489-63D9-4718-9410-A2C23D2B51B8}" type="datetimeFigureOut">
              <a:rPr lang="en-US" smtClean="0"/>
              <a:t>3/5/2015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1A3B4-A0EB-468E-81D7-20BC976A65F6}" type="slidenum">
              <a:rPr lang="en-US" smtClean="0"/>
              <a:t>‹#›</a:t>
            </a:fld>
            <a:endParaRPr lang="en-US"/>
          </a:p>
        </p:txBody>
      </p:sp>
    </p:spTree>
    <p:extLst>
      <p:ext uri="{BB962C8B-B14F-4D97-AF65-F5344CB8AC3E}">
        <p14:creationId xmlns:p14="http://schemas.microsoft.com/office/powerpoint/2010/main" val="3758849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ghr.nlm.nih.gov/gene/ABCC8" TargetMode="External"/><Relationship Id="rId2" Type="http://schemas.openxmlformats.org/officeDocument/2006/relationships/hyperlink" Target="http://www.mayoclinic.org/diseases-conditions/charcot-marie-tooth-disease/basics/symptoms/con-20029920" TargetMode="External"/><Relationship Id="rId1" Type="http://schemas.openxmlformats.org/officeDocument/2006/relationships/slideLayout" Target="../slideLayouts/slideLayout6.xml"/><Relationship Id="rId4" Type="http://schemas.openxmlformats.org/officeDocument/2006/relationships/hyperlink" Target="http://www.genecards.org/cgi-bin/carddisp.pl?gene=USH1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20072210">
            <a:off x="3028087" y="2935803"/>
            <a:ext cx="4969181"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Chromosome 11</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Cloud 4"/>
          <p:cNvSpPr/>
          <p:nvPr/>
        </p:nvSpPr>
        <p:spPr>
          <a:xfrm>
            <a:off x="204952" y="709448"/>
            <a:ext cx="2443655" cy="190762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56376" y="340116"/>
            <a:ext cx="1540806" cy="369332"/>
          </a:xfrm>
          <a:prstGeom prst="rect">
            <a:avLst/>
          </a:prstGeom>
          <a:noFill/>
        </p:spPr>
        <p:txBody>
          <a:bodyPr wrap="none" rtlCol="0">
            <a:spAutoFit/>
          </a:bodyPr>
          <a:lstStyle/>
          <a:p>
            <a:r>
              <a:rPr lang="en-US" dirty="0" smtClean="0"/>
              <a:t>Name of Gene</a:t>
            </a:r>
            <a:endParaRPr lang="en-US" dirty="0"/>
          </a:p>
        </p:txBody>
      </p:sp>
      <p:sp>
        <p:nvSpPr>
          <p:cNvPr id="7" name="TextBox 6"/>
          <p:cNvSpPr txBox="1"/>
          <p:nvPr/>
        </p:nvSpPr>
        <p:spPr>
          <a:xfrm>
            <a:off x="656376" y="1478596"/>
            <a:ext cx="1598496" cy="369332"/>
          </a:xfrm>
          <a:prstGeom prst="rect">
            <a:avLst/>
          </a:prstGeom>
          <a:noFill/>
        </p:spPr>
        <p:txBody>
          <a:bodyPr wrap="square" rtlCol="0">
            <a:spAutoFit/>
          </a:bodyPr>
          <a:lstStyle/>
          <a:p>
            <a:r>
              <a:rPr lang="en-US" dirty="0" smtClean="0"/>
              <a:t>      USH1C</a:t>
            </a:r>
            <a:endParaRPr lang="en-US" dirty="0"/>
          </a:p>
        </p:txBody>
      </p:sp>
      <p:cxnSp>
        <p:nvCxnSpPr>
          <p:cNvPr id="9" name="Straight Arrow Connector 8"/>
          <p:cNvCxnSpPr/>
          <p:nvPr/>
        </p:nvCxnSpPr>
        <p:spPr>
          <a:xfrm>
            <a:off x="2822028" y="1663262"/>
            <a:ext cx="20179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Cloud 9"/>
          <p:cNvSpPr/>
          <p:nvPr/>
        </p:nvSpPr>
        <p:spPr>
          <a:xfrm>
            <a:off x="5013435" y="583175"/>
            <a:ext cx="2427890" cy="179084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5512677" y="300702"/>
            <a:ext cx="1577676" cy="369332"/>
          </a:xfrm>
          <a:prstGeom prst="rect">
            <a:avLst/>
          </a:prstGeom>
          <a:noFill/>
        </p:spPr>
        <p:txBody>
          <a:bodyPr wrap="none" rtlCol="0">
            <a:spAutoFit/>
          </a:bodyPr>
          <a:lstStyle/>
          <a:p>
            <a:r>
              <a:rPr lang="en-US" dirty="0" smtClean="0"/>
              <a:t>DNA Sequence</a:t>
            </a:r>
            <a:endParaRPr lang="en-US" dirty="0"/>
          </a:p>
        </p:txBody>
      </p:sp>
      <p:sp>
        <p:nvSpPr>
          <p:cNvPr id="13" name="TextBox 12"/>
          <p:cNvSpPr txBox="1"/>
          <p:nvPr/>
        </p:nvSpPr>
        <p:spPr>
          <a:xfrm>
            <a:off x="5813644" y="1298748"/>
            <a:ext cx="827471" cy="369332"/>
          </a:xfrm>
          <a:prstGeom prst="rect">
            <a:avLst/>
          </a:prstGeom>
          <a:noFill/>
        </p:spPr>
        <p:txBody>
          <a:bodyPr wrap="none" rtlCol="0">
            <a:spAutoFit/>
          </a:bodyPr>
          <a:lstStyle/>
          <a:p>
            <a:r>
              <a:rPr lang="en-US" dirty="0" smtClean="0"/>
              <a:t>50,522</a:t>
            </a:r>
            <a:endParaRPr lang="en-US" dirty="0"/>
          </a:p>
        </p:txBody>
      </p:sp>
      <p:cxnSp>
        <p:nvCxnSpPr>
          <p:cNvPr id="15" name="Straight Arrow Connector 14"/>
          <p:cNvCxnSpPr/>
          <p:nvPr/>
        </p:nvCxnSpPr>
        <p:spPr>
          <a:xfrm>
            <a:off x="7598979" y="1478595"/>
            <a:ext cx="15134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loud 15"/>
          <p:cNvSpPr/>
          <p:nvPr/>
        </p:nvSpPr>
        <p:spPr>
          <a:xfrm>
            <a:off x="9692647" y="606596"/>
            <a:ext cx="2128345" cy="174399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9894948" y="300702"/>
            <a:ext cx="1723742" cy="369332"/>
          </a:xfrm>
          <a:prstGeom prst="rect">
            <a:avLst/>
          </a:prstGeom>
          <a:noFill/>
        </p:spPr>
        <p:txBody>
          <a:bodyPr wrap="none" rtlCol="0">
            <a:spAutoFit/>
          </a:bodyPr>
          <a:lstStyle/>
          <a:p>
            <a:r>
              <a:rPr lang="en-US" dirty="0" smtClean="0"/>
              <a:t>Name of Protein</a:t>
            </a:r>
            <a:endParaRPr lang="en-US" dirty="0"/>
          </a:p>
        </p:txBody>
      </p:sp>
      <p:sp>
        <p:nvSpPr>
          <p:cNvPr id="18" name="TextBox 17"/>
          <p:cNvSpPr txBox="1"/>
          <p:nvPr/>
        </p:nvSpPr>
        <p:spPr>
          <a:xfrm>
            <a:off x="10193997" y="800378"/>
            <a:ext cx="1093618" cy="1477328"/>
          </a:xfrm>
          <a:prstGeom prst="rect">
            <a:avLst/>
          </a:prstGeom>
          <a:noFill/>
        </p:spPr>
        <p:txBody>
          <a:bodyPr wrap="square" rtlCol="0">
            <a:spAutoFit/>
          </a:bodyPr>
          <a:lstStyle/>
          <a:p>
            <a:r>
              <a:rPr lang="en-US" dirty="0"/>
              <a:t>LMNA lamin A/C [ </a:t>
            </a:r>
            <a:r>
              <a:rPr lang="en-US" i="1" dirty="0"/>
              <a:t>Homo sapiens</a:t>
            </a:r>
            <a:r>
              <a:rPr lang="en-US" dirty="0"/>
              <a:t> (human) ]</a:t>
            </a:r>
          </a:p>
        </p:txBody>
      </p:sp>
      <p:cxnSp>
        <p:nvCxnSpPr>
          <p:cNvPr id="20" name="Straight Arrow Connector 19"/>
          <p:cNvCxnSpPr/>
          <p:nvPr/>
        </p:nvCxnSpPr>
        <p:spPr>
          <a:xfrm>
            <a:off x="10756819" y="2617076"/>
            <a:ext cx="0" cy="17972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Cloud 20"/>
          <p:cNvSpPr/>
          <p:nvPr/>
        </p:nvSpPr>
        <p:spPr>
          <a:xfrm>
            <a:off x="9517140" y="4882490"/>
            <a:ext cx="2101550" cy="174997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9692647" y="4513158"/>
            <a:ext cx="2225289" cy="369332"/>
          </a:xfrm>
          <a:prstGeom prst="rect">
            <a:avLst/>
          </a:prstGeom>
          <a:noFill/>
        </p:spPr>
        <p:txBody>
          <a:bodyPr wrap="none" rtlCol="0">
            <a:spAutoFit/>
          </a:bodyPr>
          <a:lstStyle/>
          <a:p>
            <a:r>
              <a:rPr lang="en-US" dirty="0" smtClean="0"/>
              <a:t>Amino Acid Sequence</a:t>
            </a:r>
            <a:endParaRPr lang="en-US" dirty="0"/>
          </a:p>
        </p:txBody>
      </p:sp>
      <p:sp>
        <p:nvSpPr>
          <p:cNvPr id="3" name="TextBox 2"/>
          <p:cNvSpPr txBox="1"/>
          <p:nvPr/>
        </p:nvSpPr>
        <p:spPr>
          <a:xfrm>
            <a:off x="9894948" y="5572810"/>
            <a:ext cx="1297464" cy="369332"/>
          </a:xfrm>
          <a:prstGeom prst="rect">
            <a:avLst/>
          </a:prstGeom>
          <a:noFill/>
        </p:spPr>
        <p:txBody>
          <a:bodyPr wrap="square" rtlCol="0">
            <a:spAutoFit/>
          </a:bodyPr>
          <a:lstStyle/>
          <a:p>
            <a:r>
              <a:rPr lang="en-US" dirty="0" smtClean="0"/>
              <a:t>     533aa</a:t>
            </a:r>
            <a:endParaRPr lang="en-US" dirty="0"/>
          </a:p>
        </p:txBody>
      </p:sp>
      <p:cxnSp>
        <p:nvCxnSpPr>
          <p:cNvPr id="12" name="Straight Arrow Connector 11"/>
          <p:cNvCxnSpPr/>
          <p:nvPr/>
        </p:nvCxnSpPr>
        <p:spPr>
          <a:xfrm flipH="1">
            <a:off x="7598979" y="5757476"/>
            <a:ext cx="17972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loud 13"/>
          <p:cNvSpPr/>
          <p:nvPr/>
        </p:nvSpPr>
        <p:spPr>
          <a:xfrm>
            <a:off x="3395299" y="4295653"/>
            <a:ext cx="3992508" cy="255431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loud 18"/>
          <p:cNvSpPr/>
          <p:nvPr/>
        </p:nvSpPr>
        <p:spPr>
          <a:xfrm>
            <a:off x="50990" y="3570589"/>
            <a:ext cx="2475187" cy="211930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p:nvPr/>
        </p:nvCxnSpPr>
        <p:spPr>
          <a:xfrm flipH="1" flipV="1">
            <a:off x="2254872" y="5186855"/>
            <a:ext cx="1024356" cy="755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68759" y="3279528"/>
            <a:ext cx="1959191" cy="369332"/>
          </a:xfrm>
          <a:prstGeom prst="rect">
            <a:avLst/>
          </a:prstGeom>
          <a:noFill/>
        </p:spPr>
        <p:txBody>
          <a:bodyPr wrap="none" rtlCol="0">
            <a:spAutoFit/>
          </a:bodyPr>
          <a:lstStyle/>
          <a:p>
            <a:r>
              <a:rPr lang="en-US" dirty="0" smtClean="0"/>
              <a:t>Condition/Disease </a:t>
            </a:r>
            <a:endParaRPr lang="en-US" dirty="0"/>
          </a:p>
        </p:txBody>
      </p:sp>
      <p:sp>
        <p:nvSpPr>
          <p:cNvPr id="25" name="TextBox 24"/>
          <p:cNvSpPr txBox="1"/>
          <p:nvPr/>
        </p:nvSpPr>
        <p:spPr>
          <a:xfrm>
            <a:off x="4695279" y="3926321"/>
            <a:ext cx="2374433" cy="369332"/>
          </a:xfrm>
          <a:prstGeom prst="rect">
            <a:avLst/>
          </a:prstGeom>
          <a:noFill/>
        </p:spPr>
        <p:txBody>
          <a:bodyPr wrap="none" rtlCol="0">
            <a:spAutoFit/>
          </a:bodyPr>
          <a:lstStyle/>
          <a:p>
            <a:r>
              <a:rPr lang="en-US" dirty="0" smtClean="0"/>
              <a:t>Protein makes up/Does</a:t>
            </a:r>
            <a:endParaRPr lang="en-US" dirty="0"/>
          </a:p>
        </p:txBody>
      </p:sp>
      <p:sp>
        <p:nvSpPr>
          <p:cNvPr id="26" name="TextBox 25"/>
          <p:cNvSpPr txBox="1"/>
          <p:nvPr/>
        </p:nvSpPr>
        <p:spPr>
          <a:xfrm>
            <a:off x="3700197" y="5043563"/>
            <a:ext cx="3735852" cy="646331"/>
          </a:xfrm>
          <a:prstGeom prst="rect">
            <a:avLst/>
          </a:prstGeom>
          <a:noFill/>
        </p:spPr>
        <p:txBody>
          <a:bodyPr wrap="square" rtlCol="0">
            <a:spAutoFit/>
          </a:bodyPr>
          <a:lstStyle/>
          <a:p>
            <a:r>
              <a:rPr lang="en-US" dirty="0" smtClean="0"/>
              <a:t>The protein makes up the matrix and is highly conserved in the evolution</a:t>
            </a:r>
            <a:endParaRPr lang="en-US" dirty="0"/>
          </a:p>
        </p:txBody>
      </p:sp>
      <p:sp>
        <p:nvSpPr>
          <p:cNvPr id="8" name="TextBox 7"/>
          <p:cNvSpPr txBox="1"/>
          <p:nvPr/>
        </p:nvSpPr>
        <p:spPr>
          <a:xfrm>
            <a:off x="602119" y="4118269"/>
            <a:ext cx="1492470" cy="923330"/>
          </a:xfrm>
          <a:prstGeom prst="rect">
            <a:avLst/>
          </a:prstGeom>
          <a:noFill/>
        </p:spPr>
        <p:txBody>
          <a:bodyPr wrap="square" rtlCol="0">
            <a:spAutoFit/>
          </a:bodyPr>
          <a:lstStyle/>
          <a:p>
            <a:r>
              <a:rPr lang="en-US" dirty="0" smtClean="0"/>
              <a:t>Charcot-Marie-Tooth Disease</a:t>
            </a:r>
            <a:endParaRPr lang="en-US" dirty="0"/>
          </a:p>
        </p:txBody>
      </p:sp>
    </p:spTree>
    <p:extLst>
      <p:ext uri="{BB962C8B-B14F-4D97-AF65-F5344CB8AC3E}">
        <p14:creationId xmlns:p14="http://schemas.microsoft.com/office/powerpoint/2010/main" val="1650556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upload.wikimedia.org/wikipedia/commons/e/ed/Charcot-marie-tooth_fo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8637" y="3090041"/>
            <a:ext cx="3338961" cy="202956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charcotmarietoothdisease.org/wp-content/uploads/2012/08/charcot-marie-tooth-diseas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0125" y="0"/>
            <a:ext cx="3571875" cy="38481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630629"/>
            <a:ext cx="9207062" cy="646331"/>
          </a:xfrm>
          <a:prstGeom prst="rect">
            <a:avLst/>
          </a:prstGeom>
          <a:noFill/>
        </p:spPr>
        <p:txBody>
          <a:bodyPr wrap="square" rtlCol="0">
            <a:spAutoFit/>
          </a:bodyPr>
          <a:lstStyle/>
          <a:p>
            <a:pPr marL="285750" indent="-285750">
              <a:buFont typeface="Arial" panose="020B0604020202020204" pitchFamily="34" charset="0"/>
              <a:buChar char="•"/>
            </a:pPr>
            <a:r>
              <a:rPr lang="en-US" sz="3600" dirty="0" smtClean="0"/>
              <a:t>Symptoms and Characteristics</a:t>
            </a:r>
            <a:endParaRPr lang="en-US" sz="3600" dirty="0"/>
          </a:p>
        </p:txBody>
      </p:sp>
      <p:sp>
        <p:nvSpPr>
          <p:cNvPr id="7" name="Cloud 6"/>
          <p:cNvSpPr/>
          <p:nvPr/>
        </p:nvSpPr>
        <p:spPr>
          <a:xfrm>
            <a:off x="1087821" y="-64137"/>
            <a:ext cx="8860221" cy="170267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302963"/>
            <a:ext cx="11587120" cy="646331"/>
          </a:xfrm>
          <a:prstGeom prst="rect">
            <a:avLst/>
          </a:prstGeom>
          <a:noFill/>
        </p:spPr>
        <p:txBody>
          <a:bodyPr wrap="square" lIns="91440" tIns="45720" rIns="91440" bIns="45720">
            <a:spAutoFit/>
          </a:bodyPr>
          <a:lstStyle/>
          <a:p>
            <a:pPr algn="ctr"/>
            <a:r>
              <a:rPr lang="en-US" sz="3600" b="0" cap="none" spc="0" dirty="0" smtClean="0">
                <a:ln w="0"/>
                <a:solidFill>
                  <a:schemeClr val="tx1"/>
                </a:solidFill>
                <a:effectLst>
                  <a:outerShdw blurRad="38100" dist="19050" dir="2700000" algn="tl" rotWithShape="0">
                    <a:schemeClr val="dk1">
                      <a:alpha val="40000"/>
                    </a:schemeClr>
                  </a:outerShdw>
                </a:effectLst>
              </a:rPr>
              <a:t>Description of Charcot-Marie-Tooth Disease </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8" name="TextBox 7"/>
          <p:cNvSpPr txBox="1"/>
          <p:nvPr/>
        </p:nvSpPr>
        <p:spPr>
          <a:xfrm>
            <a:off x="362606" y="2276960"/>
            <a:ext cx="6038194"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Charcot-Marie-Tooth disease is a group of progressive disorders that affect the peripheral nerves. Peripheral nerves connect the brain and spinal cord to muscles and to sensory cells that detect sensations such as touch, pain, heat, and sound. Damage to the peripheral nerves can result in loss of sensation and wasting (atrophy) of muscles in the feet, legs, and hands.</a:t>
            </a:r>
          </a:p>
        </p:txBody>
      </p:sp>
      <p:sp>
        <p:nvSpPr>
          <p:cNvPr id="9" name="TextBox 8"/>
          <p:cNvSpPr txBox="1"/>
          <p:nvPr/>
        </p:nvSpPr>
        <p:spPr>
          <a:xfrm>
            <a:off x="487749" y="6100869"/>
            <a:ext cx="5305811" cy="461665"/>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Difficulty lifting your foot to your ankle</a:t>
            </a:r>
            <a:endParaRPr lang="en-US" sz="2400" dirty="0"/>
          </a:p>
        </p:txBody>
      </p:sp>
      <p:sp>
        <p:nvSpPr>
          <p:cNvPr id="10" name="TextBox 9"/>
          <p:cNvSpPr txBox="1"/>
          <p:nvPr/>
        </p:nvSpPr>
        <p:spPr>
          <a:xfrm>
            <a:off x="6982767" y="5119606"/>
            <a:ext cx="3821752" cy="461665"/>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Frequent tripping or falling</a:t>
            </a:r>
            <a:endParaRPr lang="en-US" sz="2400" dirty="0"/>
          </a:p>
        </p:txBody>
      </p:sp>
      <p:sp>
        <p:nvSpPr>
          <p:cNvPr id="11" name="TextBox 10"/>
          <p:cNvSpPr txBox="1"/>
          <p:nvPr/>
        </p:nvSpPr>
        <p:spPr>
          <a:xfrm>
            <a:off x="7061595" y="5743302"/>
            <a:ext cx="4290934"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Loss of muscle bulk in legs, ankles and feet</a:t>
            </a:r>
            <a:endParaRPr lang="en-US" sz="2400" dirty="0"/>
          </a:p>
        </p:txBody>
      </p:sp>
    </p:spTree>
    <p:extLst>
      <p:ext uri="{BB962C8B-B14F-4D97-AF65-F5344CB8AC3E}">
        <p14:creationId xmlns:p14="http://schemas.microsoft.com/office/powerpoint/2010/main" val="2234875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141889" y="0"/>
            <a:ext cx="10922876" cy="241212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16572" y="543280"/>
            <a:ext cx="10515600" cy="1325563"/>
          </a:xfrm>
        </p:spPr>
        <p:txBody>
          <a:bodyPr>
            <a:normAutofit/>
          </a:bodyPr>
          <a:lstStyle/>
          <a:p>
            <a:r>
              <a:rPr lang="en-US" sz="4000" dirty="0" smtClean="0">
                <a:latin typeface="Calibri "/>
              </a:rPr>
              <a:t>Description of Charcot-tooth disease continue….</a:t>
            </a:r>
            <a:endParaRPr lang="en-US" sz="4000" dirty="0">
              <a:latin typeface="Calibri "/>
            </a:endParaRPr>
          </a:p>
        </p:txBody>
      </p:sp>
      <p:sp>
        <p:nvSpPr>
          <p:cNvPr id="3" name="Content Placeholder 2"/>
          <p:cNvSpPr>
            <a:spLocks noGrp="1"/>
          </p:cNvSpPr>
          <p:nvPr>
            <p:ph idx="1"/>
          </p:nvPr>
        </p:nvSpPr>
        <p:spPr>
          <a:xfrm>
            <a:off x="0" y="3155213"/>
            <a:ext cx="3831021" cy="3702788"/>
          </a:xfrm>
        </p:spPr>
        <p:txBody>
          <a:bodyPr>
            <a:normAutofit/>
          </a:bodyPr>
          <a:lstStyle/>
          <a:p>
            <a:r>
              <a:rPr lang="en-US" dirty="0"/>
              <a:t>Charcot-Marie-Tooth disease usually becomes apparent in adolescence or early childhood, but onset may occur anytime from early childhood through late adulthood</a:t>
            </a:r>
          </a:p>
          <a:p>
            <a:pPr marL="0" indent="0">
              <a:buNone/>
            </a:pPr>
            <a:endParaRPr lang="en-US" dirty="0"/>
          </a:p>
          <a:p>
            <a:endParaRPr lang="en-US" dirty="0"/>
          </a:p>
        </p:txBody>
      </p:sp>
      <p:sp>
        <p:nvSpPr>
          <p:cNvPr id="6" name="Rectangle 5"/>
          <p:cNvSpPr/>
          <p:nvPr/>
        </p:nvSpPr>
        <p:spPr>
          <a:xfrm>
            <a:off x="0" y="2631993"/>
            <a:ext cx="6038193" cy="523220"/>
          </a:xfrm>
          <a:prstGeom prst="rect">
            <a:avLst/>
          </a:prstGeom>
        </p:spPr>
        <p:txBody>
          <a:bodyPr wrap="square">
            <a:spAutoFit/>
          </a:bodyPr>
          <a:lstStyle/>
          <a:p>
            <a:pPr algn="ctr"/>
            <a:r>
              <a:rPr lang="en-US" sz="2800" dirty="0">
                <a:ln w="0"/>
                <a:effectLst>
                  <a:outerShdw blurRad="38100" dist="19050" dir="2700000" algn="tl" rotWithShape="0">
                    <a:schemeClr val="dk1">
                      <a:alpha val="40000"/>
                    </a:schemeClr>
                  </a:outerShdw>
                </a:effectLst>
              </a:rPr>
              <a:t>Who it affects?</a:t>
            </a:r>
          </a:p>
        </p:txBody>
      </p:sp>
      <p:sp>
        <p:nvSpPr>
          <p:cNvPr id="5" name="TextBox 4"/>
          <p:cNvSpPr txBox="1"/>
          <p:nvPr/>
        </p:nvSpPr>
        <p:spPr>
          <a:xfrm>
            <a:off x="3190037" y="3493409"/>
            <a:ext cx="3284335"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People with a family history of Charcot-Tooth Disease</a:t>
            </a:r>
            <a:endParaRPr lang="en-US" sz="2800" dirty="0"/>
          </a:p>
        </p:txBody>
      </p:sp>
      <p:sp>
        <p:nvSpPr>
          <p:cNvPr id="7" name="TextBox 6"/>
          <p:cNvSpPr txBox="1"/>
          <p:nvPr/>
        </p:nvSpPr>
        <p:spPr>
          <a:xfrm>
            <a:off x="7451788" y="2412123"/>
            <a:ext cx="3784113" cy="523220"/>
          </a:xfrm>
          <a:prstGeom prst="rect">
            <a:avLst/>
          </a:prstGeom>
          <a:noFill/>
        </p:spPr>
        <p:txBody>
          <a:bodyPr wrap="none" rtlCol="0">
            <a:spAutoFit/>
          </a:bodyPr>
          <a:lstStyle/>
          <a:p>
            <a:r>
              <a:rPr lang="en-US" sz="2800" dirty="0" smtClean="0"/>
              <a:t>Quality or Outlook of life</a:t>
            </a:r>
            <a:endParaRPr lang="en-US" sz="2800" dirty="0"/>
          </a:p>
        </p:txBody>
      </p:sp>
      <p:sp>
        <p:nvSpPr>
          <p:cNvPr id="8" name="TextBox 7"/>
          <p:cNvSpPr txBox="1"/>
          <p:nvPr/>
        </p:nvSpPr>
        <p:spPr>
          <a:xfrm>
            <a:off x="6038193" y="2983845"/>
            <a:ext cx="6305572" cy="3785652"/>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No cure, treatment can help to relieve</a:t>
            </a:r>
          </a:p>
          <a:p>
            <a:r>
              <a:rPr lang="en-US" sz="2400" dirty="0" smtClean="0"/>
              <a:t>Symptoms and mobility</a:t>
            </a:r>
          </a:p>
          <a:p>
            <a:pPr marL="285750" indent="-285750">
              <a:buFont typeface="Arial" panose="020B0604020202020204" pitchFamily="34" charset="0"/>
              <a:buChar char="•"/>
            </a:pPr>
            <a:r>
              <a:rPr lang="en-US" sz="2400" dirty="0" smtClean="0"/>
              <a:t>People living with this condition may have </a:t>
            </a:r>
          </a:p>
          <a:p>
            <a:r>
              <a:rPr lang="en-US" sz="2400" dirty="0" smtClean="0"/>
              <a:t>Problems performing everyday task like opening</a:t>
            </a:r>
          </a:p>
          <a:p>
            <a:r>
              <a:rPr lang="en-US" sz="2400" dirty="0" smtClean="0"/>
              <a:t>cans, typing or picking objects up</a:t>
            </a:r>
          </a:p>
          <a:p>
            <a:pPr marL="285750" indent="-285750">
              <a:buFont typeface="Arial" panose="020B0604020202020204" pitchFamily="34" charset="0"/>
              <a:buChar char="•"/>
            </a:pPr>
            <a:r>
              <a:rPr lang="en-US" sz="2400" dirty="0" smtClean="0"/>
              <a:t>Not life threating, most people with condition</a:t>
            </a:r>
          </a:p>
          <a:p>
            <a:r>
              <a:rPr lang="en-US" sz="2400" dirty="0" smtClean="0"/>
              <a:t>Have the same life expectancy as a person who</a:t>
            </a:r>
          </a:p>
          <a:p>
            <a:r>
              <a:rPr lang="en-US" sz="2400" dirty="0" smtClean="0"/>
              <a:t>Doesn’t have the Charcot-Marie-Tooth Disease</a:t>
            </a:r>
          </a:p>
          <a:p>
            <a:pPr marL="285750" indent="-285750">
              <a:buFont typeface="Arial" panose="020B0604020202020204" pitchFamily="34" charset="0"/>
              <a:buChar char="•"/>
            </a:pPr>
            <a:r>
              <a:rPr lang="en-US" sz="2400" dirty="0" smtClean="0"/>
              <a:t>Leaves deformity in your limbs such as flat feet</a:t>
            </a:r>
          </a:p>
          <a:p>
            <a:r>
              <a:rPr lang="en-US" sz="2400" dirty="0" smtClean="0"/>
              <a:t>High foot arches, and curvature of the spine</a:t>
            </a:r>
            <a:endParaRPr lang="en-US" sz="2400" dirty="0"/>
          </a:p>
        </p:txBody>
      </p:sp>
    </p:spTree>
    <p:extLst>
      <p:ext uri="{BB962C8B-B14F-4D97-AF65-F5344CB8AC3E}">
        <p14:creationId xmlns:p14="http://schemas.microsoft.com/office/powerpoint/2010/main" val="1662483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2"/>
          <p:cNvSpPr/>
          <p:nvPr/>
        </p:nvSpPr>
        <p:spPr>
          <a:xfrm>
            <a:off x="2222938" y="0"/>
            <a:ext cx="6432331" cy="271166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                        </a:t>
            </a:r>
            <a:r>
              <a:rPr lang="en-US" b="1" dirty="0" smtClean="0"/>
              <a:t>Websites Used</a:t>
            </a:r>
            <a:endParaRPr lang="en-US" b="1" dirty="0"/>
          </a:p>
        </p:txBody>
      </p:sp>
      <p:sp>
        <p:nvSpPr>
          <p:cNvPr id="4" name="Rectangle 3"/>
          <p:cNvSpPr/>
          <p:nvPr/>
        </p:nvSpPr>
        <p:spPr>
          <a:xfrm>
            <a:off x="0" y="2711669"/>
            <a:ext cx="12060621" cy="4031873"/>
          </a:xfrm>
          <a:prstGeom prst="rect">
            <a:avLst/>
          </a:prstGeom>
          <a:noFill/>
        </p:spPr>
        <p:txBody>
          <a:bodyPr wrap="square" lIns="91440" tIns="45720" rIns="91440" bIns="45720">
            <a:spAutoFit/>
          </a:bodyPr>
          <a:lstStyle/>
          <a:p>
            <a:pPr marL="685800" indent="-685800" algn="ctr">
              <a:buFont typeface="Arial" panose="020B0604020202020204" pitchFamily="34" charset="0"/>
              <a:buChar char="•"/>
            </a:pPr>
            <a:r>
              <a:rPr lang="en-US" sz="3200" u="sng" dirty="0">
                <a:hlinkClick r:id="rId2"/>
              </a:rPr>
              <a:t>http://www.mayoclinic.org/diseases-conditions/charcot-marie-tooth-disease/basics/symptoms/con-20029920</a:t>
            </a:r>
            <a:r>
              <a:rPr lang="en-US" sz="3200" dirty="0"/>
              <a:t> </a:t>
            </a:r>
          </a:p>
          <a:p>
            <a:pPr marL="685800" indent="-685800" algn="ctr">
              <a:buFont typeface="Arial" panose="020B0604020202020204" pitchFamily="34" charset="0"/>
              <a:buChar char="•"/>
            </a:pPr>
            <a:endParaRPr lang="en-US" sz="3200" dirty="0" smtClean="0">
              <a:ln w="0"/>
              <a:effectLst>
                <a:outerShdw blurRad="38100" dist="19050" dir="2700000" algn="tl" rotWithShape="0">
                  <a:schemeClr val="dk1">
                    <a:alpha val="40000"/>
                  </a:schemeClr>
                </a:outerShdw>
              </a:effectLst>
            </a:endParaRPr>
          </a:p>
          <a:p>
            <a:pPr marL="685800" indent="-685800" algn="ctr">
              <a:buFont typeface="Arial" panose="020B0604020202020204" pitchFamily="34" charset="0"/>
              <a:buChar char="•"/>
            </a:pPr>
            <a:r>
              <a:rPr lang="en-US" sz="3200" u="sng" dirty="0">
                <a:hlinkClick r:id="rId3"/>
              </a:rPr>
              <a:t>http://ghr.nlm.nih.gov/gene/ABCC8</a:t>
            </a:r>
            <a:r>
              <a:rPr lang="en-US" sz="3200" dirty="0"/>
              <a:t> </a:t>
            </a:r>
            <a:endParaRPr lang="en-US" sz="3200" dirty="0" smtClean="0"/>
          </a:p>
          <a:p>
            <a:pPr marL="685800" indent="-685800" algn="ctr">
              <a:buFont typeface="Arial" panose="020B0604020202020204" pitchFamily="34" charset="0"/>
              <a:buChar char="•"/>
            </a:pPr>
            <a:endParaRPr lang="en-US" sz="3200" dirty="0"/>
          </a:p>
          <a:p>
            <a:pPr marL="685800" indent="-685800" algn="ctr">
              <a:buFont typeface="Arial" panose="020B0604020202020204" pitchFamily="34" charset="0"/>
              <a:buChar char="•"/>
            </a:pPr>
            <a:endParaRPr lang="en-US" sz="3200" dirty="0"/>
          </a:p>
          <a:p>
            <a:pPr marL="685800" indent="-685800" algn="ctr">
              <a:buFont typeface="Arial" panose="020B0604020202020204" pitchFamily="34" charset="0"/>
              <a:buChar char="•"/>
            </a:pPr>
            <a:r>
              <a:rPr lang="en-US" sz="3200" u="sng" dirty="0">
                <a:hlinkClick r:id="rId4"/>
              </a:rPr>
              <a:t>http://www.genecards.org/cgi-bin/carddisp.pl?gene=USH1C</a:t>
            </a:r>
            <a:endParaRPr lang="en-US" sz="3200" b="0" cap="none" spc="0" dirty="0" smtClean="0">
              <a:ln w="0"/>
              <a:solidFill>
                <a:schemeClr val="tx1"/>
              </a:solidFill>
              <a:effectLst>
                <a:outerShdw blurRad="38100" dist="19050" dir="2700000" algn="tl" rotWithShape="0">
                  <a:schemeClr val="dk1">
                    <a:alpha val="40000"/>
                  </a:schemeClr>
                </a:outerShdw>
              </a:effectLst>
            </a:endParaRPr>
          </a:p>
          <a:p>
            <a:pPr marL="685800" indent="-685800" algn="ctr">
              <a:buFont typeface="Arial" panose="020B0604020202020204" pitchFamily="34" charset="0"/>
              <a:buChar char="•"/>
            </a:pPr>
            <a:endParaRPr lang="en-US" sz="3200" b="0" cap="none" spc="0" dirty="0" smtClean="0">
              <a:ln w="0"/>
              <a:solidFill>
                <a:schemeClr val="tx1"/>
              </a:solidFill>
              <a:effectLst>
                <a:outerShdw blurRad="38100" dist="19050" dir="2700000" algn="tl" rotWithShape="0">
                  <a:schemeClr val="dk1">
                    <a:alpha val="40000"/>
                  </a:schemeClr>
                </a:outerShdw>
              </a:effectLst>
            </a:endParaRPr>
          </a:p>
        </p:txBody>
      </p:sp>
      <p:sp>
        <p:nvSpPr>
          <p:cNvPr id="5" name="Cloud 4"/>
          <p:cNvSpPr/>
          <p:nvPr/>
        </p:nvSpPr>
        <p:spPr>
          <a:xfrm>
            <a:off x="488731" y="365125"/>
            <a:ext cx="1734207" cy="185781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Created By:</a:t>
            </a:r>
            <a:endParaRPr lang="en-US" dirty="0"/>
          </a:p>
        </p:txBody>
      </p:sp>
      <p:sp>
        <p:nvSpPr>
          <p:cNvPr id="6" name="Cloud 5"/>
          <p:cNvSpPr/>
          <p:nvPr/>
        </p:nvSpPr>
        <p:spPr>
          <a:xfrm>
            <a:off x="9151883" y="189186"/>
            <a:ext cx="2569779" cy="233329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AJ</a:t>
            </a:r>
            <a:endParaRPr lang="en-US" dirty="0"/>
          </a:p>
        </p:txBody>
      </p:sp>
    </p:spTree>
    <p:extLst>
      <p:ext uri="{BB962C8B-B14F-4D97-AF65-F5344CB8AC3E}">
        <p14:creationId xmlns:p14="http://schemas.microsoft.com/office/powerpoint/2010/main" val="11341632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267</Words>
  <Application>Microsoft Office PowerPoint</Application>
  <PresentationFormat>Widescreen</PresentationFormat>
  <Paragraphs>43</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vt:lpstr>
      <vt:lpstr>Calibri Light</vt:lpstr>
      <vt:lpstr>Office Theme</vt:lpstr>
      <vt:lpstr>PowerPoint Presentation</vt:lpstr>
      <vt:lpstr>PowerPoint Presentation</vt:lpstr>
      <vt:lpstr>Description of Charcot-tooth disease continue….</vt:lpstr>
      <vt:lpstr>                        Websites Used</vt:lpstr>
    </vt:vector>
  </TitlesOfParts>
  <Company>Technology Services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Jackson, Asia</dc:creator>
  <cp:lastModifiedBy>David Swart</cp:lastModifiedBy>
  <cp:revision>13</cp:revision>
  <dcterms:created xsi:type="dcterms:W3CDTF">2015-03-02T19:27:26Z</dcterms:created>
  <dcterms:modified xsi:type="dcterms:W3CDTF">2015-03-06T00:30:30Z</dcterms:modified>
</cp:coreProperties>
</file>