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0" r:id="rId2"/>
  </p:sldMasterIdLst>
  <p:notesMasterIdLst>
    <p:notesMasterId r:id="rId7"/>
  </p:notesMasterIdLst>
  <p:handoutMasterIdLst>
    <p:handoutMasterId r:id="rId8"/>
  </p:handoutMasterIdLst>
  <p:sldIdLst>
    <p:sldId id="257" r:id="rId3"/>
    <p:sldId id="258" r:id="rId4"/>
    <p:sldId id="261" r:id="rId5"/>
    <p:sldId id="260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61A028"/>
    <a:srgbClr val="339933"/>
    <a:srgbClr val="00CC00"/>
    <a:srgbClr val="006600"/>
    <a:srgbClr val="9EECFC"/>
    <a:srgbClr val="080808"/>
    <a:srgbClr val="57C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" charset="0"/>
              </a:defRPr>
            </a:lvl1pPr>
          </a:lstStyle>
          <a:p>
            <a:endParaRPr lang="en-US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" charset="0"/>
              </a:defRPr>
            </a:lvl1pPr>
          </a:lstStyle>
          <a:p>
            <a:endParaRPr lang="en-US" alt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" charset="0"/>
              </a:defRPr>
            </a:lvl1pPr>
          </a:lstStyle>
          <a:p>
            <a:endParaRPr lang="en-US" alt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" charset="0"/>
              </a:defRPr>
            </a:lvl1pPr>
          </a:lstStyle>
          <a:p>
            <a:fld id="{7F5B806B-1D56-1B42-98B6-6C85332D2A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666D74-BBFE-A541-8820-E1D50E7D7A5B}" type="datetimeFigureOut">
              <a:rPr lang="en-US" altLang="en-US"/>
              <a:pPr/>
              <a:t>3/6/2015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318061-166F-1C4F-89C5-6A85E76442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fld id="{4C63D658-AB1D-4340-9F5F-EFD498530AA6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677" cy="6858000"/>
          </a:xfrm>
        </p:grpSpPr>
        <p:pic>
          <p:nvPicPr>
            <p:cNvPr id="5" name="Picture 12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0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7480469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471863"/>
            <a:ext cx="511333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838" y="5054600"/>
            <a:ext cx="673100" cy="2794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2463" y="5054600"/>
            <a:ext cx="4064000" cy="2794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725" y="5054600"/>
            <a:ext cx="414338" cy="279400"/>
          </a:xfrm>
        </p:spPr>
        <p:txBody>
          <a:bodyPr/>
          <a:lstStyle>
            <a:lvl1pPr>
              <a:defRPr/>
            </a:lvl1pPr>
          </a:lstStyle>
          <a:p>
            <a:fld id="{4945AE99-B675-1740-9394-B8FD2A795A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F08D4-7F66-EA4E-980B-A30AD5FBD5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7938" y="35988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9E44D-F5EA-7647-8438-60D626F29C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4F43B-09D9-4D4F-9490-82A4AE5EC4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513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52C0A-1DAF-4949-9AAE-B599764684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180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EBA54-25B7-1548-812A-6331113D3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3FDC3-B608-CB4E-906D-D0591AB9B7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277938" y="2913063"/>
            <a:ext cx="23336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F16C7-F716-2A4E-8995-CCFAAE32C1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48ED9-F971-C84A-844F-93C5A2F146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BBFB3-7F49-4140-A16E-78B699B044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7938" y="41402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2AEB9-72A0-FE4D-99C3-0249AD84A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9313" y="9048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r>
              <a:rPr lang="en-US" altLang="en-US" sz="720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34288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r"/>
            <a:r>
              <a:rPr lang="en-US" altLang="en-US" sz="72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77938" y="41402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4DB22B8-627B-8C40-B58A-289A4A6BF5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B8ABC-3B66-FF48-BD16-8310187ED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888" y="896938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r>
              <a:rPr lang="en-US" altLang="en-US" sz="800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50163" y="2608263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r"/>
            <a:r>
              <a:rPr lang="en-US" altLang="en-US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77938" y="34290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EE2133B-24A3-B749-80B5-149BDBFE9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277938" y="34290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rtlCol="0">
            <a:normAutofit/>
          </a:bodyPr>
          <a:lstStyle>
            <a:lvl1pPr>
              <a:defRPr lang="en-US" sz="3200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BE80CC2-3F66-4840-9915-CEF57F869B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7938" y="2354263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C6F5F-D9FD-BF4B-B650-D3931C741F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5225" y="906463"/>
            <a:ext cx="0" cy="496887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8D953-8435-B14B-BBB6-2B7CB04A70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BBB9C-4750-044F-9CC5-673E01281A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9151938" cy="6858000"/>
            <a:chOff x="0" y="0"/>
            <a:chExt cx="9152467" cy="6858000"/>
          </a:xfrm>
        </p:grpSpPr>
        <p:pic>
          <p:nvPicPr>
            <p:cNvPr id="1032" name="Picture 7" descr="S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14240"/>
            <a:stretch>
              <a:fillRect/>
            </a:stretch>
          </p:blipFill>
          <p:spPr bwMode="auto">
            <a:xfrm>
              <a:off x="0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14240"/>
            <a:stretch>
              <a:fillRect/>
            </a:stretch>
          </p:blipFill>
          <p:spPr bwMode="auto">
            <a:xfrm>
              <a:off x="8466667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350" y="5961063"/>
            <a:ext cx="114935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338" y="5961063"/>
            <a:ext cx="5105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313" y="5961063"/>
            <a:ext cx="395287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38DAEFE-C7F4-5E4A-A8BB-DE5686F8E8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74" r:id="rId7"/>
    <p:sldLayoutId id="2147484085" r:id="rId8"/>
    <p:sldLayoutId id="2147484075" r:id="rId9"/>
    <p:sldLayoutId id="2147484076" r:id="rId10"/>
    <p:sldLayoutId id="2147484086" r:id="rId11"/>
    <p:sldLayoutId id="2147484087" r:id="rId12"/>
    <p:sldLayoutId id="2147484077" r:id="rId13"/>
    <p:sldLayoutId id="2147484088" r:id="rId14"/>
    <p:sldLayoutId id="2147484089" r:id="rId15"/>
    <p:sldLayoutId id="2147484090" r:id="rId16"/>
    <p:sldLayoutId id="2147484091" r:id="rId17"/>
    <p:sldLayoutId id="2147484078" r:id="rId1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necards.org/cgi-bin/carddisp.pl?gene=IL3RA" TargetMode="External"/><Relationship Id="rId2" Type="http://schemas.openxmlformats.org/officeDocument/2006/relationships/hyperlink" Target="http://www.ncbi.nlm.nih.gov/gene?cmd=retrieve&amp;dopt=full_report&amp;list_uids=356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73163" y="331788"/>
            <a:ext cx="6797675" cy="1303337"/>
          </a:xfrm>
        </p:spPr>
        <p:txBody>
          <a:bodyPr/>
          <a:lstStyle/>
          <a:p>
            <a:pPr eaLnBrk="1" hangingPunct="1"/>
            <a:r>
              <a:rPr lang="en-US" altLang="en-US" dirty="0">
                <a:ln>
                  <a:noFill/>
                </a:ln>
                <a:solidFill>
                  <a:srgbClr val="800000"/>
                </a:solidFill>
                <a:latin typeface="Berylium" charset="0"/>
              </a:rPr>
              <a:t>Chapter </a:t>
            </a:r>
            <a:r>
              <a:rPr lang="en-US" altLang="en-US" dirty="0" smtClean="0">
                <a:ln>
                  <a:noFill/>
                </a:ln>
                <a:solidFill>
                  <a:srgbClr val="800000"/>
                </a:solidFill>
                <a:latin typeface="Berylium" charset="0"/>
              </a:rPr>
              <a:t>23:  </a:t>
            </a:r>
            <a:r>
              <a:rPr lang="en-US" altLang="en-US" dirty="0">
                <a:ln>
                  <a:noFill/>
                </a:ln>
                <a:solidFill>
                  <a:srgbClr val="800000"/>
                </a:solidFill>
                <a:latin typeface="Berylium" charset="0"/>
              </a:rPr>
              <a:t>Chromosome Y</a:t>
            </a:r>
          </a:p>
        </p:txBody>
      </p:sp>
      <p:sp>
        <p:nvSpPr>
          <p:cNvPr id="17411" name="AutoShape 6"/>
          <p:cNvSpPr>
            <a:spLocks noChangeArrowheads="1"/>
          </p:cNvSpPr>
          <p:nvPr/>
        </p:nvSpPr>
        <p:spPr bwMode="auto">
          <a:xfrm>
            <a:off x="2352675" y="2486025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12" name="AutoShape 7"/>
          <p:cNvSpPr>
            <a:spLocks noChangeArrowheads="1"/>
          </p:cNvSpPr>
          <p:nvPr/>
        </p:nvSpPr>
        <p:spPr bwMode="auto">
          <a:xfrm>
            <a:off x="4029075" y="2562225"/>
            <a:ext cx="3048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17" name="Freeform 10"/>
          <p:cNvSpPr>
            <a:spLocks/>
          </p:cNvSpPr>
          <p:nvPr/>
        </p:nvSpPr>
        <p:spPr bwMode="auto">
          <a:xfrm>
            <a:off x="871538" y="1527175"/>
            <a:ext cx="5334000" cy="5029200"/>
          </a:xfrm>
          <a:custGeom>
            <a:avLst/>
            <a:gdLst>
              <a:gd name="T0" fmla="*/ 0 w 3367"/>
              <a:gd name="T1" fmla="*/ 2147483646 h 2880"/>
              <a:gd name="T2" fmla="*/ 2147483646 w 3367"/>
              <a:gd name="T3" fmla="*/ 2147483646 h 2880"/>
              <a:gd name="T4" fmla="*/ 2147483646 w 3367"/>
              <a:gd name="T5" fmla="*/ 2147483646 h 2880"/>
              <a:gd name="T6" fmla="*/ 2147483646 w 3367"/>
              <a:gd name="T7" fmla="*/ 2147483646 h 2880"/>
              <a:gd name="T8" fmla="*/ 2147483646 w 3367"/>
              <a:gd name="T9" fmla="*/ 2147483646 h 2880"/>
              <a:gd name="T10" fmla="*/ 2147483646 w 3367"/>
              <a:gd name="T11" fmla="*/ 2147483646 h 2880"/>
              <a:gd name="T12" fmla="*/ 2147483646 w 3367"/>
              <a:gd name="T13" fmla="*/ 2147483646 h 2880"/>
              <a:gd name="T14" fmla="*/ 2147483646 w 3367"/>
              <a:gd name="T15" fmla="*/ 2147483646 h 2880"/>
              <a:gd name="T16" fmla="*/ 2147483646 w 3367"/>
              <a:gd name="T17" fmla="*/ 2147483646 h 2880"/>
              <a:gd name="T18" fmla="*/ 2147483646 w 3367"/>
              <a:gd name="T19" fmla="*/ 2147483646 h 2880"/>
              <a:gd name="T20" fmla="*/ 2147483646 w 3367"/>
              <a:gd name="T21" fmla="*/ 0 h 288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367" h="2880">
                <a:moveTo>
                  <a:pt x="0" y="2880"/>
                </a:moveTo>
                <a:cubicBezTo>
                  <a:pt x="232" y="2879"/>
                  <a:pt x="464" y="2879"/>
                  <a:pt x="720" y="2832"/>
                </a:cubicBezTo>
                <a:cubicBezTo>
                  <a:pt x="975" y="2784"/>
                  <a:pt x="1280" y="2695"/>
                  <a:pt x="1536" y="2592"/>
                </a:cubicBezTo>
                <a:cubicBezTo>
                  <a:pt x="1791" y="2488"/>
                  <a:pt x="2040" y="2343"/>
                  <a:pt x="2256" y="2208"/>
                </a:cubicBezTo>
                <a:cubicBezTo>
                  <a:pt x="2471" y="2072"/>
                  <a:pt x="2680" y="1911"/>
                  <a:pt x="2832" y="1776"/>
                </a:cubicBezTo>
                <a:cubicBezTo>
                  <a:pt x="2983" y="1640"/>
                  <a:pt x="3088" y="1519"/>
                  <a:pt x="3168" y="1392"/>
                </a:cubicBezTo>
                <a:cubicBezTo>
                  <a:pt x="3247" y="1264"/>
                  <a:pt x="3280" y="1127"/>
                  <a:pt x="3312" y="1008"/>
                </a:cubicBezTo>
                <a:cubicBezTo>
                  <a:pt x="3343" y="888"/>
                  <a:pt x="3352" y="799"/>
                  <a:pt x="3360" y="672"/>
                </a:cubicBezTo>
                <a:cubicBezTo>
                  <a:pt x="3367" y="544"/>
                  <a:pt x="3360" y="344"/>
                  <a:pt x="3360" y="240"/>
                </a:cubicBezTo>
                <a:cubicBezTo>
                  <a:pt x="3360" y="136"/>
                  <a:pt x="3360" y="88"/>
                  <a:pt x="3360" y="48"/>
                </a:cubicBezTo>
                <a:cubicBezTo>
                  <a:pt x="3360" y="8"/>
                  <a:pt x="3360" y="4"/>
                  <a:pt x="3360" y="0"/>
                </a:cubicBezTo>
              </a:path>
            </a:pathLst>
          </a:custGeom>
          <a:noFill/>
          <a:ln w="38100" cmpd="sng">
            <a:solidFill>
              <a:srgbClr val="7C240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Oval 14"/>
          <p:cNvSpPr>
            <a:spLocks noChangeArrowheads="1"/>
          </p:cNvSpPr>
          <p:nvPr/>
        </p:nvSpPr>
        <p:spPr bwMode="auto">
          <a:xfrm>
            <a:off x="7534275" y="4772025"/>
            <a:ext cx="685800" cy="533400"/>
          </a:xfrm>
          <a:prstGeom prst="ellipse">
            <a:avLst/>
          </a:prstGeom>
          <a:solidFill>
            <a:srgbClr val="0808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15" name="Oval 15"/>
          <p:cNvSpPr>
            <a:spLocks noChangeArrowheads="1"/>
          </p:cNvSpPr>
          <p:nvPr/>
        </p:nvSpPr>
        <p:spPr bwMode="auto">
          <a:xfrm>
            <a:off x="7458075" y="5229225"/>
            <a:ext cx="838200" cy="228600"/>
          </a:xfrm>
          <a:prstGeom prst="ellipse">
            <a:avLst/>
          </a:prstGeom>
          <a:solidFill>
            <a:srgbClr val="0808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22" name="Oval 17"/>
          <p:cNvSpPr>
            <a:spLocks noChangeArrowheads="1"/>
          </p:cNvSpPr>
          <p:nvPr/>
        </p:nvSpPr>
        <p:spPr bwMode="auto">
          <a:xfrm>
            <a:off x="1590675" y="57626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23" name="Oval 18"/>
          <p:cNvSpPr>
            <a:spLocks noChangeArrowheads="1"/>
          </p:cNvSpPr>
          <p:nvPr/>
        </p:nvSpPr>
        <p:spPr bwMode="auto">
          <a:xfrm>
            <a:off x="3495675" y="50768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solidFill>
                <a:srgbClr val="7C240B"/>
              </a:solidFill>
              <a:latin typeface="Berylium" charset="0"/>
            </a:endParaRPr>
          </a:p>
        </p:txBody>
      </p:sp>
      <p:sp>
        <p:nvSpPr>
          <p:cNvPr id="17424" name="Oval 19"/>
          <p:cNvSpPr>
            <a:spLocks noChangeArrowheads="1"/>
          </p:cNvSpPr>
          <p:nvPr/>
        </p:nvSpPr>
        <p:spPr bwMode="auto">
          <a:xfrm>
            <a:off x="4181475" y="42386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solidFill>
                <a:srgbClr val="7C240B"/>
              </a:solidFill>
              <a:latin typeface="Berylium" charset="0"/>
            </a:endParaRPr>
          </a:p>
        </p:txBody>
      </p:sp>
      <p:sp>
        <p:nvSpPr>
          <p:cNvPr id="17425" name="Oval 20"/>
          <p:cNvSpPr>
            <a:spLocks noChangeArrowheads="1"/>
          </p:cNvSpPr>
          <p:nvPr/>
        </p:nvSpPr>
        <p:spPr bwMode="auto">
          <a:xfrm>
            <a:off x="2428875" y="52292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26" name="Oval 21"/>
          <p:cNvSpPr>
            <a:spLocks noChangeArrowheads="1"/>
          </p:cNvSpPr>
          <p:nvPr/>
        </p:nvSpPr>
        <p:spPr bwMode="auto">
          <a:xfrm>
            <a:off x="2124075" y="43910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27" name="Oval 22"/>
          <p:cNvSpPr>
            <a:spLocks noChangeArrowheads="1"/>
          </p:cNvSpPr>
          <p:nvPr/>
        </p:nvSpPr>
        <p:spPr bwMode="auto">
          <a:xfrm>
            <a:off x="5248275" y="36290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28" name="Oval 23"/>
          <p:cNvSpPr>
            <a:spLocks noChangeArrowheads="1"/>
          </p:cNvSpPr>
          <p:nvPr/>
        </p:nvSpPr>
        <p:spPr bwMode="auto">
          <a:xfrm>
            <a:off x="4791075" y="45434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solidFill>
                <a:srgbClr val="7C240B"/>
              </a:solidFill>
              <a:latin typeface="Berylium" charset="0"/>
            </a:endParaRPr>
          </a:p>
        </p:txBody>
      </p:sp>
      <p:sp>
        <p:nvSpPr>
          <p:cNvPr id="17429" name="Oval 24"/>
          <p:cNvSpPr>
            <a:spLocks noChangeArrowheads="1"/>
          </p:cNvSpPr>
          <p:nvPr/>
        </p:nvSpPr>
        <p:spPr bwMode="auto">
          <a:xfrm>
            <a:off x="1590675" y="36290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30" name="Oval 25"/>
          <p:cNvSpPr>
            <a:spLocks noChangeArrowheads="1"/>
          </p:cNvSpPr>
          <p:nvPr/>
        </p:nvSpPr>
        <p:spPr bwMode="auto">
          <a:xfrm>
            <a:off x="3190875" y="38576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solidFill>
                <a:srgbClr val="7C240B"/>
              </a:solidFill>
              <a:latin typeface="Berylium" charset="0"/>
            </a:endParaRPr>
          </a:p>
        </p:txBody>
      </p:sp>
      <p:sp>
        <p:nvSpPr>
          <p:cNvPr id="2" name="Freeform 26"/>
          <p:cNvSpPr>
            <a:spLocks/>
          </p:cNvSpPr>
          <p:nvPr/>
        </p:nvSpPr>
        <p:spPr bwMode="auto">
          <a:xfrm>
            <a:off x="3724275" y="3692525"/>
            <a:ext cx="1524000" cy="417513"/>
          </a:xfrm>
          <a:custGeom>
            <a:avLst/>
            <a:gdLst>
              <a:gd name="T0" fmla="*/ 0 w 960"/>
              <a:gd name="T1" fmla="*/ 2147483646 h 263"/>
              <a:gd name="T2" fmla="*/ 2147483646 w 960"/>
              <a:gd name="T3" fmla="*/ 2147483646 h 263"/>
              <a:gd name="T4" fmla="*/ 2147483646 w 960"/>
              <a:gd name="T5" fmla="*/ 2147483646 h 263"/>
              <a:gd name="T6" fmla="*/ 2147483646 w 960"/>
              <a:gd name="T7" fmla="*/ 2147483646 h 263"/>
              <a:gd name="T8" fmla="*/ 2147483646 w 960"/>
              <a:gd name="T9" fmla="*/ 2147483646 h 263"/>
              <a:gd name="T10" fmla="*/ 2147483646 w 960"/>
              <a:gd name="T11" fmla="*/ 2147483646 h 263"/>
              <a:gd name="T12" fmla="*/ 2147483646 w 960"/>
              <a:gd name="T13" fmla="*/ 2147483646 h 263"/>
              <a:gd name="T14" fmla="*/ 2147483646 w 960"/>
              <a:gd name="T15" fmla="*/ 2147483646 h 2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60" h="263">
                <a:moveTo>
                  <a:pt x="0" y="200"/>
                </a:moveTo>
                <a:cubicBezTo>
                  <a:pt x="48" y="220"/>
                  <a:pt x="96" y="240"/>
                  <a:pt x="144" y="248"/>
                </a:cubicBezTo>
                <a:cubicBezTo>
                  <a:pt x="192" y="256"/>
                  <a:pt x="240" y="263"/>
                  <a:pt x="288" y="248"/>
                </a:cubicBezTo>
                <a:cubicBezTo>
                  <a:pt x="335" y="232"/>
                  <a:pt x="392" y="184"/>
                  <a:pt x="432" y="152"/>
                </a:cubicBezTo>
                <a:cubicBezTo>
                  <a:pt x="472" y="120"/>
                  <a:pt x="488" y="79"/>
                  <a:pt x="528" y="56"/>
                </a:cubicBezTo>
                <a:cubicBezTo>
                  <a:pt x="567" y="32"/>
                  <a:pt x="616" y="15"/>
                  <a:pt x="672" y="8"/>
                </a:cubicBezTo>
                <a:cubicBezTo>
                  <a:pt x="727" y="0"/>
                  <a:pt x="816" y="8"/>
                  <a:pt x="864" y="8"/>
                </a:cubicBezTo>
                <a:cubicBezTo>
                  <a:pt x="912" y="8"/>
                  <a:pt x="944" y="8"/>
                  <a:pt x="960" y="8"/>
                </a:cubicBezTo>
              </a:path>
            </a:pathLst>
          </a:custGeom>
          <a:noFill/>
          <a:ln w="19050" cmpd="sng">
            <a:pattFill prst="dkVert">
              <a:fgClr>
                <a:srgbClr val="000000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Freeform 27"/>
          <p:cNvSpPr>
            <a:spLocks/>
          </p:cNvSpPr>
          <p:nvPr/>
        </p:nvSpPr>
        <p:spPr bwMode="auto">
          <a:xfrm>
            <a:off x="5324475" y="3705225"/>
            <a:ext cx="3657600" cy="1701800"/>
          </a:xfrm>
          <a:custGeom>
            <a:avLst/>
            <a:gdLst>
              <a:gd name="T0" fmla="*/ 0 w 2256"/>
              <a:gd name="T1" fmla="*/ 0 h 1072"/>
              <a:gd name="T2" fmla="*/ 2147483646 w 2256"/>
              <a:gd name="T3" fmla="*/ 2147483646 h 1072"/>
              <a:gd name="T4" fmla="*/ 2147483646 w 2256"/>
              <a:gd name="T5" fmla="*/ 2147483646 h 1072"/>
              <a:gd name="T6" fmla="*/ 2147483646 w 2256"/>
              <a:gd name="T7" fmla="*/ 2147483646 h 1072"/>
              <a:gd name="T8" fmla="*/ 2147483646 w 2256"/>
              <a:gd name="T9" fmla="*/ 2147483646 h 1072"/>
              <a:gd name="T10" fmla="*/ 2147483646 w 2256"/>
              <a:gd name="T11" fmla="*/ 2147483646 h 1072"/>
              <a:gd name="T12" fmla="*/ 2147483646 w 2256"/>
              <a:gd name="T13" fmla="*/ 2147483646 h 1072"/>
              <a:gd name="T14" fmla="*/ 2147483646 w 2256"/>
              <a:gd name="T15" fmla="*/ 2147483646 h 1072"/>
              <a:gd name="T16" fmla="*/ 2147483646 w 2256"/>
              <a:gd name="T17" fmla="*/ 2147483646 h 1072"/>
              <a:gd name="T18" fmla="*/ 2147483646 w 2256"/>
              <a:gd name="T19" fmla="*/ 2147483646 h 1072"/>
              <a:gd name="T20" fmla="*/ 2147483646 w 2256"/>
              <a:gd name="T21" fmla="*/ 2147483646 h 1072"/>
              <a:gd name="T22" fmla="*/ 2147483646 w 2256"/>
              <a:gd name="T23" fmla="*/ 2147483646 h 1072"/>
              <a:gd name="T24" fmla="*/ 2147483646 w 2256"/>
              <a:gd name="T25" fmla="*/ 2147483646 h 1072"/>
              <a:gd name="T26" fmla="*/ 2147483646 w 2256"/>
              <a:gd name="T27" fmla="*/ 2147483646 h 1072"/>
              <a:gd name="T28" fmla="*/ 2147483646 w 2256"/>
              <a:gd name="T29" fmla="*/ 2147483646 h 1072"/>
              <a:gd name="T30" fmla="*/ 2147483646 w 2256"/>
              <a:gd name="T31" fmla="*/ 2147483646 h 1072"/>
              <a:gd name="T32" fmla="*/ 2147483646 w 2256"/>
              <a:gd name="T33" fmla="*/ 2147483646 h 10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56" h="1072">
                <a:moveTo>
                  <a:pt x="0" y="0"/>
                </a:moveTo>
                <a:cubicBezTo>
                  <a:pt x="68" y="8"/>
                  <a:pt x="136" y="16"/>
                  <a:pt x="192" y="48"/>
                </a:cubicBezTo>
                <a:cubicBezTo>
                  <a:pt x="247" y="79"/>
                  <a:pt x="304" y="136"/>
                  <a:pt x="336" y="192"/>
                </a:cubicBezTo>
                <a:cubicBezTo>
                  <a:pt x="367" y="247"/>
                  <a:pt x="360" y="336"/>
                  <a:pt x="384" y="384"/>
                </a:cubicBezTo>
                <a:cubicBezTo>
                  <a:pt x="408" y="432"/>
                  <a:pt x="448" y="448"/>
                  <a:pt x="480" y="480"/>
                </a:cubicBezTo>
                <a:cubicBezTo>
                  <a:pt x="512" y="512"/>
                  <a:pt x="544" y="536"/>
                  <a:pt x="576" y="576"/>
                </a:cubicBezTo>
                <a:cubicBezTo>
                  <a:pt x="608" y="616"/>
                  <a:pt x="656" y="672"/>
                  <a:pt x="672" y="720"/>
                </a:cubicBezTo>
                <a:cubicBezTo>
                  <a:pt x="687" y="767"/>
                  <a:pt x="664" y="816"/>
                  <a:pt x="672" y="864"/>
                </a:cubicBezTo>
                <a:cubicBezTo>
                  <a:pt x="680" y="912"/>
                  <a:pt x="688" y="976"/>
                  <a:pt x="720" y="1008"/>
                </a:cubicBezTo>
                <a:cubicBezTo>
                  <a:pt x="752" y="1040"/>
                  <a:pt x="808" y="1048"/>
                  <a:pt x="864" y="1056"/>
                </a:cubicBezTo>
                <a:cubicBezTo>
                  <a:pt x="919" y="1063"/>
                  <a:pt x="976" y="1064"/>
                  <a:pt x="1056" y="1056"/>
                </a:cubicBezTo>
                <a:cubicBezTo>
                  <a:pt x="1136" y="1048"/>
                  <a:pt x="1264" y="1016"/>
                  <a:pt x="1344" y="1008"/>
                </a:cubicBezTo>
                <a:cubicBezTo>
                  <a:pt x="1424" y="1000"/>
                  <a:pt x="1464" y="1000"/>
                  <a:pt x="1536" y="1008"/>
                </a:cubicBezTo>
                <a:cubicBezTo>
                  <a:pt x="1608" y="1016"/>
                  <a:pt x="1696" y="1048"/>
                  <a:pt x="1776" y="1056"/>
                </a:cubicBezTo>
                <a:cubicBezTo>
                  <a:pt x="1856" y="1064"/>
                  <a:pt x="1944" y="1072"/>
                  <a:pt x="2016" y="1056"/>
                </a:cubicBezTo>
                <a:cubicBezTo>
                  <a:pt x="2088" y="1040"/>
                  <a:pt x="2168" y="992"/>
                  <a:pt x="2208" y="960"/>
                </a:cubicBezTo>
                <a:cubicBezTo>
                  <a:pt x="2248" y="928"/>
                  <a:pt x="2252" y="896"/>
                  <a:pt x="2256" y="864"/>
                </a:cubicBezTo>
              </a:path>
            </a:pathLst>
          </a:custGeom>
          <a:noFill/>
          <a:ln w="19050" cmpd="sng">
            <a:pattFill prst="dkVert">
              <a:fgClr>
                <a:srgbClr val="000000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4638675" y="3705225"/>
            <a:ext cx="121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Berylium" charset="0"/>
              </a:rPr>
              <a:t>mRNA</a:t>
            </a:r>
          </a:p>
        </p:txBody>
      </p:sp>
      <p:sp>
        <p:nvSpPr>
          <p:cNvPr id="5" name="Freeform 29"/>
          <p:cNvSpPr>
            <a:spLocks/>
          </p:cNvSpPr>
          <p:nvPr/>
        </p:nvSpPr>
        <p:spPr bwMode="auto">
          <a:xfrm>
            <a:off x="6848475" y="2409825"/>
            <a:ext cx="2144713" cy="2667000"/>
          </a:xfrm>
          <a:custGeom>
            <a:avLst/>
            <a:gdLst>
              <a:gd name="T0" fmla="*/ 0 w 1351"/>
              <a:gd name="T1" fmla="*/ 2147483646 h 1680"/>
              <a:gd name="T2" fmla="*/ 2147483646 w 1351"/>
              <a:gd name="T3" fmla="*/ 2147483646 h 1680"/>
              <a:gd name="T4" fmla="*/ 2147483646 w 1351"/>
              <a:gd name="T5" fmla="*/ 2147483646 h 1680"/>
              <a:gd name="T6" fmla="*/ 2147483646 w 1351"/>
              <a:gd name="T7" fmla="*/ 2147483646 h 1680"/>
              <a:gd name="T8" fmla="*/ 2147483646 w 1351"/>
              <a:gd name="T9" fmla="*/ 2147483646 h 1680"/>
              <a:gd name="T10" fmla="*/ 2147483646 w 1351"/>
              <a:gd name="T11" fmla="*/ 2147483646 h 1680"/>
              <a:gd name="T12" fmla="*/ 2147483646 w 1351"/>
              <a:gd name="T13" fmla="*/ 2147483646 h 1680"/>
              <a:gd name="T14" fmla="*/ 2147483646 w 1351"/>
              <a:gd name="T15" fmla="*/ 2147483646 h 1680"/>
              <a:gd name="T16" fmla="*/ 2147483646 w 1351"/>
              <a:gd name="T17" fmla="*/ 2147483646 h 1680"/>
              <a:gd name="T18" fmla="*/ 2147483646 w 1351"/>
              <a:gd name="T19" fmla="*/ 2147483646 h 1680"/>
              <a:gd name="T20" fmla="*/ 2147483646 w 1351"/>
              <a:gd name="T21" fmla="*/ 2147483646 h 1680"/>
              <a:gd name="T22" fmla="*/ 2147483646 w 1351"/>
              <a:gd name="T23" fmla="*/ 2147483646 h 1680"/>
              <a:gd name="T24" fmla="*/ 2147483646 w 1351"/>
              <a:gd name="T25" fmla="*/ 2147483646 h 1680"/>
              <a:gd name="T26" fmla="*/ 2147483646 w 1351"/>
              <a:gd name="T27" fmla="*/ 2147483646 h 1680"/>
              <a:gd name="T28" fmla="*/ 2147483646 w 1351"/>
              <a:gd name="T29" fmla="*/ 2147483646 h 1680"/>
              <a:gd name="T30" fmla="*/ 2147483646 w 1351"/>
              <a:gd name="T31" fmla="*/ 2147483646 h 1680"/>
              <a:gd name="T32" fmla="*/ 2147483646 w 1351"/>
              <a:gd name="T33" fmla="*/ 2147483646 h 1680"/>
              <a:gd name="T34" fmla="*/ 2147483646 w 1351"/>
              <a:gd name="T35" fmla="*/ 2147483646 h 1680"/>
              <a:gd name="T36" fmla="*/ 2147483646 w 1351"/>
              <a:gd name="T37" fmla="*/ 2147483646 h 1680"/>
              <a:gd name="T38" fmla="*/ 2147483646 w 1351"/>
              <a:gd name="T39" fmla="*/ 0 h 168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351" h="1680">
                <a:moveTo>
                  <a:pt x="0" y="1584"/>
                </a:moveTo>
                <a:cubicBezTo>
                  <a:pt x="80" y="1580"/>
                  <a:pt x="160" y="1576"/>
                  <a:pt x="240" y="1584"/>
                </a:cubicBezTo>
                <a:cubicBezTo>
                  <a:pt x="320" y="1592"/>
                  <a:pt x="424" y="1616"/>
                  <a:pt x="480" y="1632"/>
                </a:cubicBezTo>
                <a:cubicBezTo>
                  <a:pt x="535" y="1647"/>
                  <a:pt x="528" y="1680"/>
                  <a:pt x="576" y="1680"/>
                </a:cubicBezTo>
                <a:cubicBezTo>
                  <a:pt x="624" y="1680"/>
                  <a:pt x="704" y="1639"/>
                  <a:pt x="768" y="1632"/>
                </a:cubicBezTo>
                <a:cubicBezTo>
                  <a:pt x="831" y="1624"/>
                  <a:pt x="896" y="1632"/>
                  <a:pt x="960" y="1632"/>
                </a:cubicBezTo>
                <a:cubicBezTo>
                  <a:pt x="1024" y="1632"/>
                  <a:pt x="1104" y="1647"/>
                  <a:pt x="1152" y="1632"/>
                </a:cubicBezTo>
                <a:cubicBezTo>
                  <a:pt x="1199" y="1616"/>
                  <a:pt x="1224" y="1575"/>
                  <a:pt x="1248" y="1536"/>
                </a:cubicBezTo>
                <a:cubicBezTo>
                  <a:pt x="1271" y="1496"/>
                  <a:pt x="1288" y="1440"/>
                  <a:pt x="1296" y="1392"/>
                </a:cubicBezTo>
                <a:cubicBezTo>
                  <a:pt x="1304" y="1344"/>
                  <a:pt x="1312" y="1288"/>
                  <a:pt x="1296" y="1248"/>
                </a:cubicBezTo>
                <a:cubicBezTo>
                  <a:pt x="1280" y="1208"/>
                  <a:pt x="1200" y="1200"/>
                  <a:pt x="1200" y="1152"/>
                </a:cubicBezTo>
                <a:cubicBezTo>
                  <a:pt x="1200" y="1104"/>
                  <a:pt x="1272" y="1016"/>
                  <a:pt x="1296" y="960"/>
                </a:cubicBezTo>
                <a:cubicBezTo>
                  <a:pt x="1320" y="904"/>
                  <a:pt x="1351" y="855"/>
                  <a:pt x="1344" y="816"/>
                </a:cubicBezTo>
                <a:cubicBezTo>
                  <a:pt x="1336" y="776"/>
                  <a:pt x="1296" y="744"/>
                  <a:pt x="1248" y="720"/>
                </a:cubicBezTo>
                <a:cubicBezTo>
                  <a:pt x="1200" y="696"/>
                  <a:pt x="1111" y="703"/>
                  <a:pt x="1056" y="672"/>
                </a:cubicBezTo>
                <a:cubicBezTo>
                  <a:pt x="1000" y="640"/>
                  <a:pt x="944" y="576"/>
                  <a:pt x="912" y="528"/>
                </a:cubicBezTo>
                <a:cubicBezTo>
                  <a:pt x="879" y="479"/>
                  <a:pt x="840" y="416"/>
                  <a:pt x="864" y="384"/>
                </a:cubicBezTo>
                <a:cubicBezTo>
                  <a:pt x="888" y="352"/>
                  <a:pt x="992" y="367"/>
                  <a:pt x="1056" y="336"/>
                </a:cubicBezTo>
                <a:cubicBezTo>
                  <a:pt x="1119" y="304"/>
                  <a:pt x="1200" y="248"/>
                  <a:pt x="1248" y="192"/>
                </a:cubicBezTo>
                <a:cubicBezTo>
                  <a:pt x="1296" y="136"/>
                  <a:pt x="1320" y="68"/>
                  <a:pt x="1344" y="0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30"/>
          <p:cNvSpPr>
            <a:spLocks noChangeArrowheads="1"/>
          </p:cNvSpPr>
          <p:nvPr/>
        </p:nvSpPr>
        <p:spPr bwMode="auto">
          <a:xfrm>
            <a:off x="8829675" y="4619625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7153275" y="48482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31" name="Oval 32"/>
          <p:cNvSpPr>
            <a:spLocks noChangeArrowheads="1"/>
          </p:cNvSpPr>
          <p:nvPr/>
        </p:nvSpPr>
        <p:spPr bwMode="auto">
          <a:xfrm>
            <a:off x="7458075" y="4848225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/>
            <a:endParaRPr lang="en-US" altLang="en-US" sz="2400">
              <a:latin typeface="Berylium" charset="0"/>
            </a:endParaRPr>
          </a:p>
        </p:txBody>
      </p:sp>
      <p:sp>
        <p:nvSpPr>
          <p:cNvPr id="17438" name="Oval 33"/>
          <p:cNvSpPr>
            <a:spLocks noChangeArrowheads="1"/>
          </p:cNvSpPr>
          <p:nvPr/>
        </p:nvSpPr>
        <p:spPr bwMode="auto">
          <a:xfrm>
            <a:off x="7686675" y="50006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33" name="Oval 34"/>
          <p:cNvSpPr>
            <a:spLocks noChangeArrowheads="1"/>
          </p:cNvSpPr>
          <p:nvPr/>
        </p:nvSpPr>
        <p:spPr bwMode="auto">
          <a:xfrm>
            <a:off x="7991475" y="4908550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34" name="Oval 35"/>
          <p:cNvSpPr>
            <a:spLocks noChangeArrowheads="1"/>
          </p:cNvSpPr>
          <p:nvPr/>
        </p:nvSpPr>
        <p:spPr bwMode="auto">
          <a:xfrm>
            <a:off x="8372475" y="49244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35" name="Oval 36"/>
          <p:cNvSpPr>
            <a:spLocks noChangeArrowheads="1"/>
          </p:cNvSpPr>
          <p:nvPr/>
        </p:nvSpPr>
        <p:spPr bwMode="auto">
          <a:xfrm>
            <a:off x="8677275" y="48482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2" name="Oval 37"/>
          <p:cNvSpPr>
            <a:spLocks noChangeArrowheads="1"/>
          </p:cNvSpPr>
          <p:nvPr/>
        </p:nvSpPr>
        <p:spPr bwMode="auto">
          <a:xfrm>
            <a:off x="8829675" y="43148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3" name="Oval 38"/>
          <p:cNvSpPr>
            <a:spLocks noChangeArrowheads="1"/>
          </p:cNvSpPr>
          <p:nvPr/>
        </p:nvSpPr>
        <p:spPr bwMode="auto">
          <a:xfrm>
            <a:off x="8677275" y="40862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8" name="Oval 39"/>
          <p:cNvSpPr>
            <a:spLocks noChangeArrowheads="1"/>
          </p:cNvSpPr>
          <p:nvPr/>
        </p:nvSpPr>
        <p:spPr bwMode="auto">
          <a:xfrm>
            <a:off x="8829675" y="3857625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5" name="Oval 40"/>
          <p:cNvSpPr>
            <a:spLocks noChangeArrowheads="1"/>
          </p:cNvSpPr>
          <p:nvPr/>
        </p:nvSpPr>
        <p:spPr bwMode="auto">
          <a:xfrm>
            <a:off x="6848475" y="48482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6" name="Oval 41"/>
          <p:cNvSpPr>
            <a:spLocks noChangeArrowheads="1"/>
          </p:cNvSpPr>
          <p:nvPr/>
        </p:nvSpPr>
        <p:spPr bwMode="auto">
          <a:xfrm>
            <a:off x="8601075" y="27908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1" name="Oval 42"/>
          <p:cNvSpPr>
            <a:spLocks noChangeArrowheads="1"/>
          </p:cNvSpPr>
          <p:nvPr/>
        </p:nvSpPr>
        <p:spPr bwMode="auto">
          <a:xfrm>
            <a:off x="8296275" y="28670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8" name="Oval 43"/>
          <p:cNvSpPr>
            <a:spLocks noChangeArrowheads="1"/>
          </p:cNvSpPr>
          <p:nvPr/>
        </p:nvSpPr>
        <p:spPr bwMode="auto">
          <a:xfrm>
            <a:off x="8220075" y="30956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9" name="Oval 44"/>
          <p:cNvSpPr>
            <a:spLocks noChangeArrowheads="1"/>
          </p:cNvSpPr>
          <p:nvPr/>
        </p:nvSpPr>
        <p:spPr bwMode="auto">
          <a:xfrm>
            <a:off x="8372475" y="33242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4" name="Oval 45"/>
          <p:cNvSpPr>
            <a:spLocks noChangeArrowheads="1"/>
          </p:cNvSpPr>
          <p:nvPr/>
        </p:nvSpPr>
        <p:spPr bwMode="auto">
          <a:xfrm>
            <a:off x="8601075" y="34004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9" name="Oval 46"/>
          <p:cNvSpPr>
            <a:spLocks noChangeArrowheads="1"/>
          </p:cNvSpPr>
          <p:nvPr/>
        </p:nvSpPr>
        <p:spPr bwMode="auto">
          <a:xfrm>
            <a:off x="8829675" y="3552825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0" name="Oval 47"/>
          <p:cNvSpPr>
            <a:spLocks noChangeArrowheads="1"/>
          </p:cNvSpPr>
          <p:nvPr/>
        </p:nvSpPr>
        <p:spPr bwMode="auto">
          <a:xfrm>
            <a:off x="8829675" y="23336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47" name="Oval 48"/>
          <p:cNvSpPr>
            <a:spLocks noChangeArrowheads="1"/>
          </p:cNvSpPr>
          <p:nvPr/>
        </p:nvSpPr>
        <p:spPr bwMode="auto">
          <a:xfrm>
            <a:off x="8753475" y="2562225"/>
            <a:ext cx="152400" cy="152400"/>
          </a:xfrm>
          <a:prstGeom prst="ellipse">
            <a:avLst/>
          </a:prstGeom>
          <a:solidFill>
            <a:srgbClr val="33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1" name="AutoShape 50"/>
          <p:cNvSpPr>
            <a:spLocks noChangeArrowheads="1"/>
          </p:cNvSpPr>
          <p:nvPr/>
        </p:nvSpPr>
        <p:spPr bwMode="auto">
          <a:xfrm>
            <a:off x="5019675" y="3400425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2" name="Text Box 51"/>
          <p:cNvSpPr txBox="1">
            <a:spLocks noChangeArrowheads="1"/>
          </p:cNvSpPr>
          <p:nvPr/>
        </p:nvSpPr>
        <p:spPr bwMode="auto">
          <a:xfrm>
            <a:off x="4562475" y="3019425"/>
            <a:ext cx="160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Berylium" charset="0"/>
              </a:rPr>
              <a:t>transcription</a:t>
            </a:r>
            <a:endParaRPr lang="en-US" altLang="en-US" b="1">
              <a:latin typeface="Berylium" charset="0"/>
            </a:endParaRPr>
          </a:p>
        </p:txBody>
      </p:sp>
      <p:sp>
        <p:nvSpPr>
          <p:cNvPr id="17450" name="Text Box 52"/>
          <p:cNvSpPr txBox="1">
            <a:spLocks noChangeArrowheads="1"/>
          </p:cNvSpPr>
          <p:nvPr/>
        </p:nvSpPr>
        <p:spPr bwMode="auto">
          <a:xfrm>
            <a:off x="6772275" y="4543425"/>
            <a:ext cx="160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i="1">
                <a:latin typeface="Berylium" charset="0"/>
              </a:rPr>
              <a:t>translation</a:t>
            </a:r>
            <a:endParaRPr lang="en-US" altLang="en-US" sz="2000" i="1">
              <a:latin typeface="Berylium" charset="0"/>
            </a:endParaRPr>
          </a:p>
        </p:txBody>
      </p:sp>
      <p:sp>
        <p:nvSpPr>
          <p:cNvPr id="17458" name="Text Box 53"/>
          <p:cNvSpPr txBox="1">
            <a:spLocks noChangeArrowheads="1"/>
          </p:cNvSpPr>
          <p:nvPr/>
        </p:nvSpPr>
        <p:spPr bwMode="auto">
          <a:xfrm>
            <a:off x="5934914" y="3458339"/>
            <a:ext cx="27543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Amino acid sequence</a:t>
            </a:r>
          </a:p>
        </p:txBody>
      </p:sp>
      <p:sp>
        <p:nvSpPr>
          <p:cNvPr id="17452" name="AutoShape 54"/>
          <p:cNvSpPr>
            <a:spLocks noChangeArrowheads="1"/>
          </p:cNvSpPr>
          <p:nvPr/>
        </p:nvSpPr>
        <p:spPr bwMode="auto">
          <a:xfrm>
            <a:off x="7534275" y="2978150"/>
            <a:ext cx="323025" cy="323025"/>
          </a:xfrm>
          <a:prstGeom prst="upArrow">
            <a:avLst>
              <a:gd name="adj1" fmla="val 50000"/>
              <a:gd name="adj2" fmla="val 49912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60" name="Text Box 56"/>
          <p:cNvSpPr txBox="1">
            <a:spLocks noChangeArrowheads="1"/>
          </p:cNvSpPr>
          <p:nvPr/>
        </p:nvSpPr>
        <p:spPr bwMode="auto">
          <a:xfrm>
            <a:off x="6467474" y="2000250"/>
            <a:ext cx="23288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Name of Protein</a:t>
            </a:r>
          </a:p>
        </p:txBody>
      </p:sp>
      <p:sp>
        <p:nvSpPr>
          <p:cNvPr id="17461" name="Text Box 57"/>
          <p:cNvSpPr txBox="1">
            <a:spLocks noChangeArrowheads="1"/>
          </p:cNvSpPr>
          <p:nvPr/>
        </p:nvSpPr>
        <p:spPr bwMode="auto">
          <a:xfrm>
            <a:off x="4181475" y="2036762"/>
            <a:ext cx="2066926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DNA Sequence</a:t>
            </a:r>
          </a:p>
        </p:txBody>
      </p:sp>
      <p:sp>
        <p:nvSpPr>
          <p:cNvPr id="17462" name="Text Box 58"/>
          <p:cNvSpPr txBox="1">
            <a:spLocks noChangeArrowheads="1"/>
          </p:cNvSpPr>
          <p:nvPr/>
        </p:nvSpPr>
        <p:spPr bwMode="auto">
          <a:xfrm>
            <a:off x="2347913" y="2019299"/>
            <a:ext cx="20716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Name of Gene</a:t>
            </a:r>
          </a:p>
        </p:txBody>
      </p:sp>
      <p:sp>
        <p:nvSpPr>
          <p:cNvPr id="17463" name="Text Box 59"/>
          <p:cNvSpPr txBox="1">
            <a:spLocks noChangeArrowheads="1"/>
          </p:cNvSpPr>
          <p:nvPr/>
        </p:nvSpPr>
        <p:spPr bwMode="auto">
          <a:xfrm>
            <a:off x="642938" y="2006523"/>
            <a:ext cx="1828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Chromosome</a:t>
            </a:r>
          </a:p>
        </p:txBody>
      </p:sp>
      <p:sp>
        <p:nvSpPr>
          <p:cNvPr id="17464" name="Text Box 60"/>
          <p:cNvSpPr txBox="1">
            <a:spLocks noChangeArrowheads="1"/>
          </p:cNvSpPr>
          <p:nvPr/>
        </p:nvSpPr>
        <p:spPr bwMode="auto">
          <a:xfrm>
            <a:off x="4071936" y="5527675"/>
            <a:ext cx="47910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What does this protein make up or do?</a:t>
            </a:r>
          </a:p>
        </p:txBody>
      </p:sp>
      <p:sp>
        <p:nvSpPr>
          <p:cNvPr id="13" name="WordArt 61"/>
          <p:cNvSpPr>
            <a:spLocks noChangeArrowheads="1" noChangeShapeType="1" noTextEdit="1"/>
          </p:cNvSpPr>
          <p:nvPr/>
        </p:nvSpPr>
        <p:spPr bwMode="auto">
          <a:xfrm rot="-1149153">
            <a:off x="2124075" y="5457825"/>
            <a:ext cx="1392238" cy="3476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9222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erylium" charset="0"/>
                <a:ea typeface="Berylium" charset="0"/>
                <a:cs typeface="Berylium" charset="0"/>
              </a:rPr>
              <a:t>Nucleus</a:t>
            </a:r>
          </a:p>
        </p:txBody>
      </p:sp>
      <p:sp>
        <p:nvSpPr>
          <p:cNvPr id="17466" name="Text Box 63"/>
          <p:cNvSpPr txBox="1">
            <a:spLocks noChangeArrowheads="1"/>
          </p:cNvSpPr>
          <p:nvPr/>
        </p:nvSpPr>
        <p:spPr bwMode="auto">
          <a:xfrm>
            <a:off x="1336675" y="6557963"/>
            <a:ext cx="46482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000" dirty="0" smtClean="0"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Condition/Disease</a:t>
            </a:r>
            <a:r>
              <a:rPr lang="en-US" altLang="en-US" sz="1600" b="1" dirty="0" smtClean="0">
                <a:latin typeface="Berylium" panose="02000000000000000000" pitchFamily="2" charset="0"/>
              </a:rPr>
              <a:t>:      </a:t>
            </a:r>
            <a:r>
              <a:rPr lang="en-US" altLang="en-US" b="1" dirty="0" smtClean="0">
                <a:latin typeface="Berylium" panose="02000000000000000000" pitchFamily="2" charset="0"/>
              </a:rPr>
              <a:t>Leukaemia </a:t>
            </a:r>
          </a:p>
        </p:txBody>
      </p:sp>
      <p:sp>
        <p:nvSpPr>
          <p:cNvPr id="14" name="WordArt 64"/>
          <p:cNvSpPr>
            <a:spLocks noChangeArrowheads="1" noChangeShapeType="1" noTextEdit="1"/>
          </p:cNvSpPr>
          <p:nvPr/>
        </p:nvSpPr>
        <p:spPr bwMode="auto">
          <a:xfrm rot="-2432902">
            <a:off x="4714875" y="4695825"/>
            <a:ext cx="1295400" cy="3984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9222"/>
              </a:avLst>
            </a:prstTxWarp>
          </a:bodyPr>
          <a:lstStyle/>
          <a:p>
            <a:pPr algn="ctr"/>
            <a:r>
              <a:rPr lang="en-US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erylium" charset="0"/>
                <a:ea typeface="Berylium" charset="0"/>
                <a:cs typeface="Berylium" charset="0"/>
              </a:rPr>
              <a:t>Cytoplasm</a:t>
            </a:r>
          </a:p>
        </p:txBody>
      </p:sp>
      <p:sp>
        <p:nvSpPr>
          <p:cNvPr id="15" name="Text Box 66"/>
          <p:cNvSpPr txBox="1">
            <a:spLocks noChangeArrowheads="1"/>
          </p:cNvSpPr>
          <p:nvPr/>
        </p:nvSpPr>
        <p:spPr bwMode="auto">
          <a:xfrm>
            <a:off x="3038475" y="2352675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 dirty="0">
                <a:latin typeface="Berylium" charset="0"/>
              </a:rPr>
              <a:t>IL3RA</a:t>
            </a:r>
          </a:p>
        </p:txBody>
      </p:sp>
      <p:sp>
        <p:nvSpPr>
          <p:cNvPr id="16" name="Text Box 67"/>
          <p:cNvSpPr txBox="1">
            <a:spLocks noChangeArrowheads="1"/>
          </p:cNvSpPr>
          <p:nvPr/>
        </p:nvSpPr>
        <p:spPr bwMode="auto">
          <a:xfrm>
            <a:off x="76201" y="2408639"/>
            <a:ext cx="2919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 dirty="0" smtClean="0">
                <a:latin typeface="Berylium" charset="0"/>
              </a:rPr>
              <a:t>Y</a:t>
            </a:r>
            <a:endParaRPr lang="en-US" altLang="en-US" i="1" dirty="0">
              <a:latin typeface="Berylium" charset="0"/>
            </a:endParaRPr>
          </a:p>
        </p:txBody>
      </p:sp>
      <p:sp>
        <p:nvSpPr>
          <p:cNvPr id="17" name="Text Box 69"/>
          <p:cNvSpPr txBox="1">
            <a:spLocks noChangeArrowheads="1"/>
          </p:cNvSpPr>
          <p:nvPr/>
        </p:nvSpPr>
        <p:spPr bwMode="auto">
          <a:xfrm>
            <a:off x="6743701" y="2370577"/>
            <a:ext cx="15525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 dirty="0">
                <a:latin typeface="Berylium" charset="0"/>
              </a:rPr>
              <a:t>Interleukin</a:t>
            </a:r>
            <a:r>
              <a:rPr lang="en-US" altLang="en-US" sz="2000" i="1" dirty="0">
                <a:latin typeface="Berylium" charset="0"/>
              </a:rPr>
              <a:t> 3</a:t>
            </a:r>
          </a:p>
        </p:txBody>
      </p:sp>
      <p:sp>
        <p:nvSpPr>
          <p:cNvPr id="18" name="Text Box 70"/>
          <p:cNvSpPr txBox="1">
            <a:spLocks noChangeArrowheads="1"/>
          </p:cNvSpPr>
          <p:nvPr/>
        </p:nvSpPr>
        <p:spPr bwMode="auto">
          <a:xfrm>
            <a:off x="6328086" y="3944937"/>
            <a:ext cx="2057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>
                <a:latin typeface="Berylium" charset="0"/>
              </a:rPr>
              <a:t>378  aa </a:t>
            </a:r>
          </a:p>
        </p:txBody>
      </p:sp>
      <p:sp>
        <p:nvSpPr>
          <p:cNvPr id="17465" name="Text Box 71"/>
          <p:cNvSpPr txBox="1">
            <a:spLocks noChangeArrowheads="1"/>
          </p:cNvSpPr>
          <p:nvPr/>
        </p:nvSpPr>
        <p:spPr bwMode="auto">
          <a:xfrm>
            <a:off x="5621311" y="5874261"/>
            <a:ext cx="3538561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 dirty="0">
                <a:latin typeface="Berylium" charset="0"/>
              </a:rPr>
              <a:t>Regulates blood-cell production by controlling the production, differentiation and function of granulocytes</a:t>
            </a:r>
            <a:endParaRPr lang="en-US" altLang="en-US" dirty="0">
              <a:latin typeface="Berylium" charset="0"/>
            </a:endParaRPr>
          </a:p>
          <a:p>
            <a:pPr algn="ctr">
              <a:spcBef>
                <a:spcPct val="50000"/>
              </a:spcBef>
            </a:pPr>
            <a:endParaRPr lang="en-US" altLang="en-US" dirty="0">
              <a:latin typeface="Berylium" charset="0"/>
            </a:endParaRPr>
          </a:p>
        </p:txBody>
      </p:sp>
      <p:sp>
        <p:nvSpPr>
          <p:cNvPr id="17473" name="WordArt 73"/>
          <p:cNvSpPr>
            <a:spLocks noChangeArrowheads="1" noChangeShapeType="1" noTextEdit="1"/>
          </p:cNvSpPr>
          <p:nvPr/>
        </p:nvSpPr>
        <p:spPr bwMode="auto">
          <a:xfrm rot="16200000">
            <a:off x="-238125" y="5458398"/>
            <a:ext cx="1295400" cy="3810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9222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erylium" panose="02000000000000000000" pitchFamily="2" charset="0"/>
              </a:rPr>
              <a:t>A</a:t>
            </a: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erylium" panose="02000000000000000000" pitchFamily="2" charset="0"/>
              </a:rPr>
              <a:t> </a:t>
            </a:r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erylium" panose="02000000000000000000" pitchFamily="2" charset="0"/>
              </a:rPr>
              <a:t>Cell</a:t>
            </a:r>
          </a:p>
        </p:txBody>
      </p:sp>
      <p:sp>
        <p:nvSpPr>
          <p:cNvPr id="17474" name="Oval 74"/>
          <p:cNvSpPr>
            <a:spLocks noChangeArrowheads="1"/>
          </p:cNvSpPr>
          <p:nvPr/>
        </p:nvSpPr>
        <p:spPr bwMode="auto">
          <a:xfrm>
            <a:off x="2986088" y="1703388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75" name="Oval 75"/>
          <p:cNvSpPr>
            <a:spLocks noChangeArrowheads="1"/>
          </p:cNvSpPr>
          <p:nvPr/>
        </p:nvSpPr>
        <p:spPr bwMode="auto">
          <a:xfrm>
            <a:off x="3886200" y="1398588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76" name="Oval 76"/>
          <p:cNvSpPr>
            <a:spLocks noChangeArrowheads="1"/>
          </p:cNvSpPr>
          <p:nvPr/>
        </p:nvSpPr>
        <p:spPr bwMode="auto">
          <a:xfrm>
            <a:off x="1133475" y="44672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77" name="Oval 77"/>
          <p:cNvSpPr>
            <a:spLocks noChangeArrowheads="1"/>
          </p:cNvSpPr>
          <p:nvPr/>
        </p:nvSpPr>
        <p:spPr bwMode="auto">
          <a:xfrm>
            <a:off x="2886075" y="45434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78" name="Oval 78"/>
          <p:cNvSpPr>
            <a:spLocks noChangeArrowheads="1"/>
          </p:cNvSpPr>
          <p:nvPr/>
        </p:nvSpPr>
        <p:spPr bwMode="auto">
          <a:xfrm>
            <a:off x="2505075" y="3552825"/>
            <a:ext cx="152400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endParaRPr lang="en-US" altLang="en-US">
              <a:latin typeface="Berylium" charset="0"/>
            </a:endParaRPr>
          </a:p>
        </p:txBody>
      </p:sp>
      <p:sp>
        <p:nvSpPr>
          <p:cNvPr id="17472" name="TextBox 2"/>
          <p:cNvSpPr txBox="1">
            <a:spLocks noChangeArrowheads="1"/>
          </p:cNvSpPr>
          <p:nvPr/>
        </p:nvSpPr>
        <p:spPr bwMode="auto">
          <a:xfrm>
            <a:off x="4505325" y="2347913"/>
            <a:ext cx="1585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</a:defRPr>
            </a:lvl9pPr>
          </a:lstStyle>
          <a:p>
            <a:pPr algn="ctr"/>
            <a:r>
              <a:rPr lang="en-US" altLang="en-US" i="1">
                <a:latin typeface="Berylium" charset="0"/>
              </a:rPr>
              <a:t>46,089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n>
                  <a:noFill/>
                </a:ln>
                <a:solidFill>
                  <a:srgbClr val="800000"/>
                </a:solidFill>
              </a:rPr>
              <a:t>Description of Leukaemia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688" y="1600200"/>
            <a:ext cx="57912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r>
              <a:rPr lang="en-US" altLang="en-US" b="1">
                <a:solidFill>
                  <a:srgbClr val="7C240B"/>
                </a:solidFill>
                <a:latin typeface="Berylium" charset="0"/>
              </a:rPr>
              <a:t>Symptoms and characteristics</a:t>
            </a: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r>
              <a:rPr lang="en-US" altLang="en-US" sz="2200">
                <a:latin typeface="Berylium" charset="0"/>
              </a:rPr>
              <a:t>Leukaemia is a disease in which the bone marrow and other organs produce increased numbers of immature or abnormal leukocytes (white blood cells).</a:t>
            </a: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r>
              <a:rPr lang="en-US" altLang="en-US" sz="2200">
                <a:latin typeface="Berylium" charset="0"/>
              </a:rPr>
              <a:t>Symptoms are weight loss, Pain in bones and joints, weakness and purplish patches or spots on skin. </a:t>
            </a: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endParaRPr lang="en-US" altLang="en-US" sz="2200">
              <a:latin typeface="Berylium" charset="0"/>
            </a:endParaRP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r>
              <a:rPr lang="en-US" altLang="en-US" sz="2200">
                <a:latin typeface="Berylium" charset="0"/>
              </a:rPr>
              <a:t>If Leukaemia remains untreated, people may become very weak and fragile and can cause death.</a:t>
            </a: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endParaRPr lang="en-US" altLang="en-US" sz="2200">
              <a:latin typeface="Berylium" charset="0"/>
            </a:endParaRPr>
          </a:p>
          <a:p>
            <a:pPr marL="914400" lvl="2" indent="-342900" eaLnBrk="1" hangingPunct="1">
              <a:lnSpc>
                <a:spcPct val="70000"/>
              </a:lnSpc>
              <a:buClr>
                <a:srgbClr val="800000"/>
              </a:buClr>
              <a:buFont typeface="Wingdings" charset="2"/>
              <a:buChar char="Ø"/>
            </a:pPr>
            <a:r>
              <a:rPr lang="en-US" altLang="en-US" sz="2200">
                <a:latin typeface="Berylium" charset="0"/>
              </a:rPr>
              <a:t>Leukaemia is detected through either a blood or bone marrow blood test.</a:t>
            </a:r>
          </a:p>
        </p:txBody>
      </p:sp>
      <p:pic>
        <p:nvPicPr>
          <p:cNvPr id="18436" name="Content Placeholder 3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7750" y="4122738"/>
            <a:ext cx="2667000" cy="1714500"/>
          </a:xfrm>
        </p:spPr>
      </p:pic>
      <p:pic>
        <p:nvPicPr>
          <p:cNvPr id="18437" name="Content Placeholder 4"/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7750" y="1600200"/>
            <a:ext cx="2667000" cy="2057400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609600"/>
            <a:ext cx="7162800" cy="1303338"/>
          </a:xfrm>
        </p:spPr>
        <p:txBody>
          <a:bodyPr/>
          <a:lstStyle/>
          <a:p>
            <a:pPr eaLnBrk="1" hangingPunct="1"/>
            <a:r>
              <a:rPr lang="en-US" altLang="en-US">
                <a:ln>
                  <a:noFill/>
                </a:ln>
                <a:solidFill>
                  <a:srgbClr val="800000"/>
                </a:solidFill>
                <a:latin typeface="Berylium" charset="0"/>
              </a:rPr>
              <a:t>Description of Leukaemia (cont.)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628218" y="1706535"/>
            <a:ext cx="8229600" cy="4678363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buFont typeface="Wingdings" charset="2"/>
              <a:buChar char="Ø"/>
            </a:pPr>
            <a:endParaRPr lang="en-US" altLang="en-US" sz="2000" b="1" dirty="0">
              <a:solidFill>
                <a:srgbClr val="800000"/>
              </a:solidFill>
              <a:latin typeface="Berylium" charset="0"/>
            </a:endParaRPr>
          </a:p>
          <a:p>
            <a:pPr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2000" b="1" dirty="0">
                <a:solidFill>
                  <a:srgbClr val="7C240B"/>
                </a:solidFill>
                <a:latin typeface="Berylium" charset="0"/>
              </a:rPr>
              <a:t>Who is affected?</a:t>
            </a:r>
            <a:r>
              <a:rPr lang="en-US" altLang="en-US" sz="2000" dirty="0">
                <a:solidFill>
                  <a:srgbClr val="7C240B"/>
                </a:solidFill>
                <a:latin typeface="Berylium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Berylium" charset="0"/>
              </a:rPr>
              <a:t>Anyone, but the following have a higher </a:t>
            </a:r>
            <a:r>
              <a:rPr lang="en-US" altLang="en-US" sz="2000" dirty="0" smtClean="0">
                <a:solidFill>
                  <a:schemeClr val="tx1"/>
                </a:solidFill>
                <a:latin typeface="Berylium" charset="0"/>
              </a:rPr>
              <a:t>risk</a:t>
            </a:r>
            <a:endParaRPr lang="en-US" altLang="en-US" sz="2000" dirty="0">
              <a:solidFill>
                <a:schemeClr val="tx1"/>
              </a:solidFill>
              <a:latin typeface="Berylium" charset="0"/>
            </a:endParaRP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>
                <a:latin typeface="Berylium" charset="0"/>
              </a:rPr>
              <a:t>Children between the ages of 2 and 3 years</a:t>
            </a: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>
                <a:latin typeface="Berylium" charset="0"/>
              </a:rPr>
              <a:t>more frequently in males than in females</a:t>
            </a: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>
                <a:latin typeface="Berylium" charset="0"/>
              </a:rPr>
              <a:t>Caucasian children than any other race</a:t>
            </a: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endParaRPr lang="en-US" altLang="en-US" sz="1700" dirty="0">
              <a:solidFill>
                <a:schemeClr val="tx1"/>
              </a:solidFill>
              <a:latin typeface="Berylium" charset="0"/>
            </a:endParaRPr>
          </a:p>
          <a:p>
            <a:pPr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2000" b="1" dirty="0">
                <a:solidFill>
                  <a:srgbClr val="7C240B"/>
                </a:solidFill>
                <a:latin typeface="Berylium" charset="0"/>
              </a:rPr>
              <a:t>Outlook or quality of life</a:t>
            </a:r>
            <a:r>
              <a:rPr lang="en-US" altLang="en-US" sz="2000" dirty="0">
                <a:solidFill>
                  <a:srgbClr val="7C240B"/>
                </a:solidFill>
                <a:latin typeface="Berylium" charset="0"/>
              </a:rPr>
              <a:t> </a:t>
            </a: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 smtClean="0">
                <a:solidFill>
                  <a:schemeClr val="tx1"/>
                </a:solidFill>
                <a:latin typeface="Berylium" charset="0"/>
              </a:rPr>
              <a:t>Survivors must maintain a healthy weight and a healthy diet.</a:t>
            </a: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 smtClean="0">
                <a:solidFill>
                  <a:schemeClr val="tx1"/>
                </a:solidFill>
                <a:latin typeface="Berylium" charset="0"/>
              </a:rPr>
              <a:t>Without treatment</a:t>
            </a:r>
            <a:r>
              <a:rPr lang="en-US" altLang="en-US" sz="1700" dirty="0">
                <a:solidFill>
                  <a:schemeClr val="tx1"/>
                </a:solidFill>
                <a:latin typeface="Berylium" charset="0"/>
              </a:rPr>
              <a:t> </a:t>
            </a:r>
            <a:r>
              <a:rPr lang="en-US" altLang="en-US" sz="1700" dirty="0" smtClean="0">
                <a:solidFill>
                  <a:schemeClr val="tx1"/>
                </a:solidFill>
                <a:latin typeface="Berylium" charset="0"/>
              </a:rPr>
              <a:t>patients will die. </a:t>
            </a:r>
            <a:endParaRPr lang="en-US" altLang="en-US" sz="1700" dirty="0">
              <a:solidFill>
                <a:schemeClr val="tx1"/>
              </a:solidFill>
              <a:latin typeface="Berylium" charset="0"/>
            </a:endParaRP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>
                <a:solidFill>
                  <a:schemeClr val="tx1"/>
                </a:solidFill>
                <a:latin typeface="Berylium" charset="0"/>
              </a:rPr>
              <a:t>Treatments </a:t>
            </a:r>
            <a:r>
              <a:rPr lang="en-US" altLang="en-US" sz="1700" dirty="0" smtClean="0">
                <a:solidFill>
                  <a:schemeClr val="tx1"/>
                </a:solidFill>
                <a:latin typeface="Berylium" charset="0"/>
              </a:rPr>
              <a:t>include steam cell transfusion and chemotherapy.</a:t>
            </a:r>
            <a:endParaRPr lang="en-US" altLang="en-US" sz="1700" dirty="0">
              <a:solidFill>
                <a:schemeClr val="tx1"/>
              </a:solidFill>
              <a:latin typeface="Berylium" charset="0"/>
            </a:endParaRP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1700" dirty="0" smtClean="0">
                <a:solidFill>
                  <a:schemeClr val="tx1"/>
                </a:solidFill>
                <a:latin typeface="Berylium" charset="0"/>
              </a:rPr>
              <a:t>Treatments can lead to other cancers such as t-AML</a:t>
            </a:r>
            <a:endParaRPr lang="en-US" altLang="en-US" sz="1700" dirty="0">
              <a:solidFill>
                <a:schemeClr val="tx1"/>
              </a:solidFill>
              <a:latin typeface="Berylium" charset="0"/>
            </a:endParaRPr>
          </a:p>
          <a:p>
            <a:pPr lvl="1" eaLnBrk="1" hangingPunct="1">
              <a:lnSpc>
                <a:spcPct val="70000"/>
              </a:lnSpc>
              <a:buFont typeface="Wingdings" charset="2"/>
              <a:buChar char="Ø"/>
            </a:pPr>
            <a:endParaRPr lang="en-US" altLang="en-US" sz="1700" dirty="0">
              <a:solidFill>
                <a:schemeClr val="tx1"/>
              </a:solidFill>
              <a:latin typeface="Berylium" charset="0"/>
            </a:endParaRPr>
          </a:p>
          <a:p>
            <a:pPr eaLnBrk="1" hangingPunct="1">
              <a:lnSpc>
                <a:spcPct val="70000"/>
              </a:lnSpc>
              <a:buFont typeface="Wingdings" charset="2"/>
              <a:buChar char="Ø"/>
            </a:pPr>
            <a:r>
              <a:rPr lang="en-US" altLang="en-US" sz="2000" b="1" dirty="0">
                <a:solidFill>
                  <a:srgbClr val="7C240B"/>
                </a:solidFill>
                <a:latin typeface="Berylium" charset="0"/>
              </a:rPr>
              <a:t>Researcher</a:t>
            </a:r>
            <a:r>
              <a:rPr lang="en-US" altLang="en-US" sz="2000" dirty="0">
                <a:solidFill>
                  <a:schemeClr val="tx1"/>
                </a:solidFill>
                <a:latin typeface="Berylium" charset="0"/>
              </a:rPr>
              <a:t>:  </a:t>
            </a:r>
            <a:r>
              <a:rPr lang="en-US" altLang="en-US" sz="2000" dirty="0" smtClean="0">
                <a:solidFill>
                  <a:schemeClr val="tx1"/>
                </a:solidFill>
                <a:latin typeface="Berylium" charset="0"/>
              </a:rPr>
              <a:t>YF</a:t>
            </a:r>
            <a:endParaRPr lang="en-US" altLang="en-US" sz="2000" dirty="0">
              <a:solidFill>
                <a:schemeClr val="tx1"/>
              </a:solidFill>
              <a:latin typeface="Berylium" charset="0"/>
            </a:endParaRPr>
          </a:p>
          <a:p>
            <a:pPr eaLnBrk="1" hangingPunct="1">
              <a:lnSpc>
                <a:spcPct val="70000"/>
              </a:lnSpc>
              <a:buFont typeface="Wingdings" charset="2"/>
              <a:buNone/>
            </a:pPr>
            <a:endParaRPr lang="en-US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latin typeface="Berylium" panose="02000000000000000000" pitchFamily="2" charset="0"/>
              </a:rPr>
              <a:t>References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76338" y="2590800"/>
            <a:ext cx="6799262" cy="4267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Char char="v"/>
            </a:pPr>
            <a:r>
              <a:rPr lang="en-US" altLang="en-US" dirty="0">
                <a:latin typeface="Berylium" charset="0"/>
              </a:rPr>
              <a:t>NCBI.  Genes and Disease: IL3RA [online]. 2015.  [March 4, 15].  Available at </a:t>
            </a:r>
            <a:r>
              <a:rPr lang="en-US" altLang="en-US" dirty="0">
                <a:solidFill>
                  <a:schemeClr val="tx1"/>
                </a:solidFill>
                <a:latin typeface="Berylium" charset="0"/>
              </a:rPr>
              <a:t>URL:</a:t>
            </a:r>
            <a:r>
              <a:rPr lang="en-US" altLang="en-US" dirty="0">
                <a:solidFill>
                  <a:srgbClr val="336600"/>
                </a:solidFill>
                <a:latin typeface="Berylium" charset="0"/>
              </a:rPr>
              <a:t> </a:t>
            </a:r>
            <a:r>
              <a:rPr lang="en-US" altLang="en-US" dirty="0">
                <a:solidFill>
                  <a:srgbClr val="9EECFC"/>
                </a:solidFill>
                <a:latin typeface="Berylium" charset="0"/>
                <a:hlinkClick r:id="rId2"/>
              </a:rPr>
              <a:t>www.ncbi.nlm.nih.gov/gene?cmd=retrieve&amp;dopt=full_report&amp;list_uids=3563</a:t>
            </a:r>
            <a:endParaRPr lang="en-US" altLang="en-US" dirty="0">
              <a:solidFill>
                <a:srgbClr val="9EECFC"/>
              </a:solidFill>
              <a:latin typeface="Berylium" charset="0"/>
            </a:endParaRPr>
          </a:p>
          <a:p>
            <a:pPr eaLnBrk="1" hangingPunct="1">
              <a:lnSpc>
                <a:spcPct val="90000"/>
              </a:lnSpc>
              <a:buFont typeface="Wingdings" charset="2"/>
              <a:buChar char="v"/>
            </a:pPr>
            <a:r>
              <a:rPr lang="en-US" altLang="en-US" dirty="0">
                <a:solidFill>
                  <a:srgbClr val="080808"/>
                </a:solidFill>
                <a:latin typeface="Berylium" charset="0"/>
              </a:rPr>
              <a:t>GeneCards. </a:t>
            </a:r>
            <a:r>
              <a:rPr lang="en-US" altLang="en-US" dirty="0">
                <a:latin typeface="Berylium" charset="0"/>
              </a:rPr>
              <a:t>IL3RA</a:t>
            </a:r>
            <a:r>
              <a:rPr lang="en-US" altLang="en-US" b="1" dirty="0">
                <a:latin typeface="Berylium" charset="0"/>
              </a:rPr>
              <a:t> </a:t>
            </a:r>
            <a:r>
              <a:rPr lang="en-US" altLang="en-US" dirty="0">
                <a:latin typeface="Berylium" charset="0"/>
              </a:rPr>
              <a:t>[</a:t>
            </a:r>
            <a:r>
              <a:rPr lang="en-US" altLang="en-US" dirty="0">
                <a:solidFill>
                  <a:schemeClr val="tx1"/>
                </a:solidFill>
                <a:latin typeface="Berylium" charset="0"/>
              </a:rPr>
              <a:t>Online</a:t>
            </a:r>
            <a:r>
              <a:rPr lang="en-US" altLang="en-US" dirty="0">
                <a:latin typeface="Berylium" charset="0"/>
              </a:rPr>
              <a:t>] 2015.</a:t>
            </a:r>
            <a:r>
              <a:rPr lang="en-US" altLang="en-US" dirty="0">
                <a:solidFill>
                  <a:srgbClr val="080808"/>
                </a:solidFill>
                <a:latin typeface="Berylium" charset="0"/>
              </a:rPr>
              <a:t> [March 4, 15]</a:t>
            </a:r>
            <a:r>
              <a:rPr lang="en-US" altLang="en-US" dirty="0">
                <a:latin typeface="Berylium" charset="0"/>
              </a:rPr>
              <a:t> Available at URL</a:t>
            </a:r>
            <a:r>
              <a:rPr lang="en-US" altLang="en-US" dirty="0">
                <a:solidFill>
                  <a:srgbClr val="61A028"/>
                </a:solidFill>
                <a:latin typeface="Berylium" charset="0"/>
              </a:rPr>
              <a:t>: </a:t>
            </a:r>
            <a:r>
              <a:rPr lang="en-US" altLang="en-US" dirty="0">
                <a:solidFill>
                  <a:srgbClr val="61A028"/>
                </a:solidFill>
                <a:latin typeface="Berylium" charset="0"/>
                <a:hlinkClick r:id="rId3"/>
              </a:rPr>
              <a:t>http://www.genecards.org/cgi-bin/carddisp.pl?gene=IL3RA</a:t>
            </a:r>
            <a:endParaRPr lang="en-US" altLang="en-US" dirty="0">
              <a:solidFill>
                <a:srgbClr val="61A028"/>
              </a:solidFill>
              <a:latin typeface="Berylium" charset="0"/>
            </a:endParaRPr>
          </a:p>
          <a:p>
            <a:pPr eaLnBrk="1" hangingPunct="1">
              <a:lnSpc>
                <a:spcPct val="90000"/>
              </a:lnSpc>
              <a:buFont typeface="Wingdings" charset="2"/>
              <a:buChar char="v"/>
            </a:pPr>
            <a:r>
              <a:rPr lang="en-US" altLang="en-US" dirty="0">
                <a:solidFill>
                  <a:srgbClr val="61A028"/>
                </a:solidFill>
                <a:latin typeface="Berylium" charset="0"/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  <a:latin typeface="Berylium" charset="0"/>
              </a:rPr>
              <a:t>WebMD. Leukemia [online] 2015 [March 4, 2015] Available at URL: </a:t>
            </a:r>
            <a:r>
              <a:rPr lang="en-US" altLang="en-US" dirty="0" err="1" smtClean="0">
                <a:solidFill>
                  <a:srgbClr val="61A028"/>
                </a:solidFill>
                <a:latin typeface="Berylium" charset="0"/>
              </a:rPr>
              <a:t>www.webmd.com</a:t>
            </a:r>
            <a:r>
              <a:rPr lang="en-US" altLang="en-US" dirty="0" smtClean="0">
                <a:solidFill>
                  <a:srgbClr val="61A028"/>
                </a:solidFill>
                <a:latin typeface="Berylium" charset="0"/>
              </a:rPr>
              <a:t>/cancer/</a:t>
            </a:r>
            <a:r>
              <a:rPr lang="en-US" altLang="en-US" dirty="0" err="1" smtClean="0">
                <a:solidFill>
                  <a:srgbClr val="61A028"/>
                </a:solidFill>
                <a:latin typeface="Berylium" charset="0"/>
              </a:rPr>
              <a:t>tc</a:t>
            </a:r>
            <a:r>
              <a:rPr lang="en-US" altLang="en-US" dirty="0" smtClean="0">
                <a:solidFill>
                  <a:srgbClr val="61A028"/>
                </a:solidFill>
                <a:latin typeface="Berylium" charset="0"/>
              </a:rPr>
              <a:t>/leukemia-topic-overview</a:t>
            </a:r>
            <a:endParaRPr lang="en-US" altLang="en-US" dirty="0">
              <a:solidFill>
                <a:srgbClr val="61A028"/>
              </a:solidFill>
              <a:latin typeface="Berylium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7325F3E623740925BD49C30EDDF09" ma:contentTypeVersion="0" ma:contentTypeDescription="Create a new document." ma:contentTypeScope="" ma:versionID="0123b8f625f02380dd2a8ef0b5065b6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19e7e94be819c9ff5236a8f3be240b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75EEB4-868C-4811-9D5C-0AF2061D8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525</TotalTime>
  <Words>285</Words>
  <Application>Microsoft Office PowerPoint</Application>
  <PresentationFormat>On-screen Show (4:3)</PresentationFormat>
  <Paragraphs>47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Berylium</vt:lpstr>
      <vt:lpstr>Calibri</vt:lpstr>
      <vt:lpstr>Garamond</vt:lpstr>
      <vt:lpstr>Times</vt:lpstr>
      <vt:lpstr>Wingdings</vt:lpstr>
      <vt:lpstr>Organic</vt:lpstr>
      <vt:lpstr>Chapter 23:  Chromosome Y</vt:lpstr>
      <vt:lpstr>Description of Leukaemia</vt:lpstr>
      <vt:lpstr>Description of Leukaemia (cont.)</vt:lpstr>
      <vt:lpstr>References</vt:lpstr>
    </vt:vector>
  </TitlesOfParts>
  <Company>Minot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___:  Chromosome ___</dc:title>
  <dc:creator>Teacher</dc:creator>
  <cp:lastModifiedBy>David Swart</cp:lastModifiedBy>
  <cp:revision>82</cp:revision>
  <dcterms:created xsi:type="dcterms:W3CDTF">2004-03-01T20:06:40Z</dcterms:created>
  <dcterms:modified xsi:type="dcterms:W3CDTF">2015-03-06T15:11:33Z</dcterms:modified>
  <cp:category>Biology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0x0101003FD7325F3E623740925BD49C30EDDF09</vt:lpwstr>
  </property>
</Properties>
</file>