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5143500" type="screen16x9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48945075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9" name="Shape 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487659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54457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490514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7" name="Shape 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4415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/>
          <p:nvPr/>
        </p:nvSpPr>
        <p:spPr>
          <a:xfrm rot="10800000" flipH="1">
            <a:off x="0" y="3093234"/>
            <a:ext cx="8458200" cy="71249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685800" y="1300757"/>
            <a:ext cx="7772400" cy="16841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2"/>
              </a:buClr>
              <a:buSzPct val="100000"/>
              <a:defRPr sz="7200">
                <a:solidFill>
                  <a:schemeClr val="dk2"/>
                </a:solidFill>
              </a:defRPr>
            </a:lvl1pPr>
            <a:lvl2pPr>
              <a:spcBef>
                <a:spcPts val="0"/>
              </a:spcBef>
              <a:buClr>
                <a:schemeClr val="dk2"/>
              </a:buClr>
              <a:buSzPct val="100000"/>
              <a:defRPr sz="7200">
                <a:solidFill>
                  <a:schemeClr val="dk2"/>
                </a:solidFill>
              </a:defRPr>
            </a:lvl2pPr>
            <a:lvl3pPr>
              <a:spcBef>
                <a:spcPts val="0"/>
              </a:spcBef>
              <a:buClr>
                <a:schemeClr val="dk2"/>
              </a:buClr>
              <a:buSzPct val="100000"/>
              <a:defRPr sz="7200">
                <a:solidFill>
                  <a:schemeClr val="dk2"/>
                </a:solidFill>
              </a:defRPr>
            </a:lvl3pPr>
            <a:lvl4pPr>
              <a:spcBef>
                <a:spcPts val="0"/>
              </a:spcBef>
              <a:buClr>
                <a:schemeClr val="dk2"/>
              </a:buClr>
              <a:buSzPct val="100000"/>
              <a:defRPr sz="7200">
                <a:solidFill>
                  <a:schemeClr val="dk2"/>
                </a:solidFill>
              </a:defRPr>
            </a:lvl4pPr>
            <a:lvl5pPr>
              <a:spcBef>
                <a:spcPts val="0"/>
              </a:spcBef>
              <a:buClr>
                <a:schemeClr val="dk2"/>
              </a:buClr>
              <a:buSzPct val="100000"/>
              <a:defRPr sz="7200">
                <a:solidFill>
                  <a:schemeClr val="dk2"/>
                </a:solidFill>
              </a:defRPr>
            </a:lvl5pPr>
            <a:lvl6pPr>
              <a:spcBef>
                <a:spcPts val="0"/>
              </a:spcBef>
              <a:buClr>
                <a:schemeClr val="dk2"/>
              </a:buClr>
              <a:buSzPct val="100000"/>
              <a:defRPr sz="7200">
                <a:solidFill>
                  <a:schemeClr val="dk2"/>
                </a:solidFill>
              </a:defRPr>
            </a:lvl6pPr>
            <a:lvl7pPr>
              <a:spcBef>
                <a:spcPts val="0"/>
              </a:spcBef>
              <a:buClr>
                <a:schemeClr val="dk2"/>
              </a:buClr>
              <a:buSzPct val="100000"/>
              <a:defRPr sz="7200">
                <a:solidFill>
                  <a:schemeClr val="dk2"/>
                </a:solidFill>
              </a:defRPr>
            </a:lvl7pPr>
            <a:lvl8pPr>
              <a:spcBef>
                <a:spcPts val="0"/>
              </a:spcBef>
              <a:buClr>
                <a:schemeClr val="dk2"/>
              </a:buClr>
              <a:buSzPct val="100000"/>
              <a:defRPr sz="7200">
                <a:solidFill>
                  <a:schemeClr val="dk2"/>
                </a:solidFill>
              </a:defRPr>
            </a:lvl8pPr>
            <a:lvl9pPr>
              <a:spcBef>
                <a:spcPts val="0"/>
              </a:spcBef>
              <a:buClr>
                <a:schemeClr val="dk2"/>
              </a:buClr>
              <a:buSzPct val="100000"/>
              <a:defRPr sz="7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685800" y="3093357"/>
            <a:ext cx="7772400" cy="7124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>
              <a:spcBef>
                <a:spcPts val="0"/>
              </a:spcBef>
              <a:buClr>
                <a:schemeClr val="lt2"/>
              </a:buClr>
              <a:buNone/>
              <a:defRPr b="1">
                <a:solidFill>
                  <a:schemeClr val="lt2"/>
                </a:solidFill>
              </a:defRPr>
            </a:lvl1pPr>
            <a:lvl2pPr>
              <a:spcBef>
                <a:spcPts val="0"/>
              </a:spcBef>
              <a:buClr>
                <a:schemeClr val="lt2"/>
              </a:buClr>
              <a:buSzPct val="100000"/>
              <a:buNone/>
              <a:defRPr sz="3000" b="1">
                <a:solidFill>
                  <a:schemeClr val="lt2"/>
                </a:solidFill>
              </a:defRPr>
            </a:lvl2pPr>
            <a:lvl3pPr>
              <a:spcBef>
                <a:spcPts val="0"/>
              </a:spcBef>
              <a:buClr>
                <a:schemeClr val="lt2"/>
              </a:buClr>
              <a:buSzPct val="100000"/>
              <a:buNone/>
              <a:defRPr sz="3000" b="1">
                <a:solidFill>
                  <a:schemeClr val="lt2"/>
                </a:solidFill>
              </a:defRPr>
            </a:lvl3pPr>
            <a:lvl4pPr>
              <a:spcBef>
                <a:spcPts val="0"/>
              </a:spcBef>
              <a:buClr>
                <a:schemeClr val="lt2"/>
              </a:buClr>
              <a:buSzPct val="100000"/>
              <a:buNone/>
              <a:defRPr sz="3000" b="1">
                <a:solidFill>
                  <a:schemeClr val="lt2"/>
                </a:solidFill>
              </a:defRPr>
            </a:lvl4pPr>
            <a:lvl5pPr>
              <a:spcBef>
                <a:spcPts val="0"/>
              </a:spcBef>
              <a:buClr>
                <a:schemeClr val="lt2"/>
              </a:buClr>
              <a:buSzPct val="100000"/>
              <a:buNone/>
              <a:defRPr sz="3000" b="1">
                <a:solidFill>
                  <a:schemeClr val="lt2"/>
                </a:solidFill>
              </a:defRPr>
            </a:lvl5pPr>
            <a:lvl6pPr>
              <a:spcBef>
                <a:spcPts val="0"/>
              </a:spcBef>
              <a:buClr>
                <a:schemeClr val="lt2"/>
              </a:buClr>
              <a:buSzPct val="100000"/>
              <a:buNone/>
              <a:defRPr sz="3000" b="1">
                <a:solidFill>
                  <a:schemeClr val="lt2"/>
                </a:solidFill>
              </a:defRPr>
            </a:lvl6pPr>
            <a:lvl7pPr>
              <a:spcBef>
                <a:spcPts val="0"/>
              </a:spcBef>
              <a:buClr>
                <a:schemeClr val="lt2"/>
              </a:buClr>
              <a:buSzPct val="100000"/>
              <a:buNone/>
              <a:defRPr sz="3000" b="1">
                <a:solidFill>
                  <a:schemeClr val="lt2"/>
                </a:solidFill>
              </a:defRPr>
            </a:lvl7pPr>
            <a:lvl8pPr>
              <a:spcBef>
                <a:spcPts val="0"/>
              </a:spcBef>
              <a:buClr>
                <a:schemeClr val="lt2"/>
              </a:buClr>
              <a:buSzPct val="100000"/>
              <a:buNone/>
              <a:defRPr sz="3000" b="1">
                <a:solidFill>
                  <a:schemeClr val="lt2"/>
                </a:solidFill>
              </a:defRPr>
            </a:lvl8pPr>
            <a:lvl9pPr>
              <a:spcBef>
                <a:spcPts val="0"/>
              </a:spcBef>
              <a:buClr>
                <a:schemeClr val="lt2"/>
              </a:buClr>
              <a:buSzPct val="100000"/>
              <a:buNone/>
              <a:defRPr sz="3000" b="1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/>
        </p:nvSpPr>
        <p:spPr>
          <a:xfrm>
            <a:off x="0" y="205977"/>
            <a:ext cx="8686800" cy="1165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title"/>
          </p:nvPr>
        </p:nvSpPr>
        <p:spPr>
          <a:xfrm>
            <a:off x="457200" y="205977"/>
            <a:ext cx="8229600" cy="11414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1"/>
          </p:nvPr>
        </p:nvSpPr>
        <p:spPr>
          <a:xfrm>
            <a:off x="457200" y="1460499"/>
            <a:ext cx="8229600" cy="34652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/>
        </p:nvSpPr>
        <p:spPr>
          <a:xfrm>
            <a:off x="0" y="205977"/>
            <a:ext cx="8686800" cy="1165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457200" y="205977"/>
            <a:ext cx="8229600" cy="11414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457200" y="1460499"/>
            <a:ext cx="4030200" cy="34652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2"/>
          </p:nvPr>
        </p:nvSpPr>
        <p:spPr>
          <a:xfrm>
            <a:off x="4656667" y="1461908"/>
            <a:ext cx="4030200" cy="34652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/>
          <p:nvPr/>
        </p:nvSpPr>
        <p:spPr>
          <a:xfrm>
            <a:off x="0" y="205977"/>
            <a:ext cx="8686800" cy="1165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457200" y="205977"/>
            <a:ext cx="8229600" cy="11414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/>
        </p:nvSpPr>
        <p:spPr>
          <a:xfrm>
            <a:off x="0" y="4406309"/>
            <a:ext cx="8686800" cy="51959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5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>
              <a:spcBef>
                <a:spcPts val="0"/>
              </a:spcBef>
              <a:buClr>
                <a:schemeClr val="lt1"/>
              </a:buClr>
              <a:buSzPct val="100000"/>
              <a:buNone/>
              <a:defRPr sz="2400" b="1">
                <a:solidFill>
                  <a:schemeClr val="lt1"/>
                </a:solidFill>
              </a:defRPr>
            </a:lvl1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>
                <a:solidFill>
                  <a:schemeClr val="dk1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05977"/>
            <a:ext cx="8229600" cy="1141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lt1"/>
              </a:buClr>
              <a:buSzPct val="100000"/>
              <a:buNone/>
              <a:defRPr sz="4800" b="1">
                <a:solidFill>
                  <a:schemeClr val="lt1"/>
                </a:solidFill>
              </a:defRPr>
            </a:lvl1pPr>
            <a:lvl2pPr>
              <a:spcBef>
                <a:spcPts val="0"/>
              </a:spcBef>
              <a:buClr>
                <a:schemeClr val="lt1"/>
              </a:buClr>
              <a:buSzPct val="100000"/>
              <a:buNone/>
              <a:defRPr sz="4800" b="1">
                <a:solidFill>
                  <a:schemeClr val="lt1"/>
                </a:solidFill>
              </a:defRPr>
            </a:lvl2pPr>
            <a:lvl3pPr>
              <a:spcBef>
                <a:spcPts val="0"/>
              </a:spcBef>
              <a:buClr>
                <a:schemeClr val="lt1"/>
              </a:buClr>
              <a:buSzPct val="100000"/>
              <a:buNone/>
              <a:defRPr sz="4800" b="1">
                <a:solidFill>
                  <a:schemeClr val="lt1"/>
                </a:solidFill>
              </a:defRPr>
            </a:lvl3pPr>
            <a:lvl4pPr>
              <a:spcBef>
                <a:spcPts val="0"/>
              </a:spcBef>
              <a:buClr>
                <a:schemeClr val="lt1"/>
              </a:buClr>
              <a:buSzPct val="100000"/>
              <a:buNone/>
              <a:defRPr sz="4800" b="1">
                <a:solidFill>
                  <a:schemeClr val="lt1"/>
                </a:solidFill>
              </a:defRPr>
            </a:lvl4pPr>
            <a:lvl5pPr>
              <a:spcBef>
                <a:spcPts val="0"/>
              </a:spcBef>
              <a:buClr>
                <a:schemeClr val="lt1"/>
              </a:buClr>
              <a:buSzPct val="100000"/>
              <a:buNone/>
              <a:defRPr sz="4800" b="1">
                <a:solidFill>
                  <a:schemeClr val="lt1"/>
                </a:solidFill>
              </a:defRPr>
            </a:lvl5pPr>
            <a:lvl6pPr>
              <a:spcBef>
                <a:spcPts val="0"/>
              </a:spcBef>
              <a:buClr>
                <a:schemeClr val="lt1"/>
              </a:buClr>
              <a:buSzPct val="100000"/>
              <a:buNone/>
              <a:defRPr sz="4800" b="1">
                <a:solidFill>
                  <a:schemeClr val="lt1"/>
                </a:solidFill>
              </a:defRPr>
            </a:lvl6pPr>
            <a:lvl7pPr>
              <a:spcBef>
                <a:spcPts val="0"/>
              </a:spcBef>
              <a:buClr>
                <a:schemeClr val="lt1"/>
              </a:buClr>
              <a:buSzPct val="100000"/>
              <a:buNone/>
              <a:defRPr sz="4800" b="1">
                <a:solidFill>
                  <a:schemeClr val="lt1"/>
                </a:solidFill>
              </a:defRPr>
            </a:lvl7pPr>
            <a:lvl8pPr>
              <a:spcBef>
                <a:spcPts val="0"/>
              </a:spcBef>
              <a:buClr>
                <a:schemeClr val="lt1"/>
              </a:buClr>
              <a:buSzPct val="100000"/>
              <a:buNone/>
              <a:defRPr sz="4800" b="1">
                <a:solidFill>
                  <a:schemeClr val="lt1"/>
                </a:solidFill>
              </a:defRPr>
            </a:lvl8pPr>
            <a:lvl9pPr>
              <a:spcBef>
                <a:spcPts val="0"/>
              </a:spcBef>
              <a:buClr>
                <a:schemeClr val="lt1"/>
              </a:buClr>
              <a:buSzPct val="100000"/>
              <a:buNone/>
              <a:defRPr sz="48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460499"/>
            <a:ext cx="8229600" cy="3465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2"/>
              </a:buClr>
              <a:buSzPct val="100000"/>
              <a:defRPr sz="3000">
                <a:solidFill>
                  <a:schemeClr val="dk2"/>
                </a:solidFill>
              </a:defRPr>
            </a:lvl1pPr>
            <a:lvl2pPr>
              <a:spcBef>
                <a:spcPts val="480"/>
              </a:spcBef>
              <a:buClr>
                <a:schemeClr val="dk2"/>
              </a:buClr>
              <a:buSzPct val="100000"/>
              <a:defRPr sz="2400">
                <a:solidFill>
                  <a:schemeClr val="dk2"/>
                </a:solidFill>
              </a:defRPr>
            </a:lvl2pPr>
            <a:lvl3pPr>
              <a:spcBef>
                <a:spcPts val="480"/>
              </a:spcBef>
              <a:buClr>
                <a:schemeClr val="dk2"/>
              </a:buClr>
              <a:buSzPct val="100000"/>
              <a:defRPr sz="2400">
                <a:solidFill>
                  <a:schemeClr val="dk2"/>
                </a:solidFill>
              </a:defRPr>
            </a:lvl3pPr>
            <a:lvl4pPr>
              <a:spcBef>
                <a:spcPts val="360"/>
              </a:spcBef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4pPr>
            <a:lvl5pPr>
              <a:spcBef>
                <a:spcPts val="360"/>
              </a:spcBef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5pPr>
            <a:lvl6pPr>
              <a:spcBef>
                <a:spcPts val="360"/>
              </a:spcBef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6pPr>
            <a:lvl7pPr>
              <a:spcBef>
                <a:spcPts val="360"/>
              </a:spcBef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7pPr>
            <a:lvl8pPr>
              <a:spcBef>
                <a:spcPts val="360"/>
              </a:spcBef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8pPr>
            <a:lvl9pPr>
              <a:spcBef>
                <a:spcPts val="360"/>
              </a:spcBef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r">
              <a:spcBef>
                <a:spcPts val="0"/>
              </a:spcBef>
              <a:buNone/>
              <a:defRPr sz="1300">
                <a:solidFill>
                  <a:schemeClr val="dk2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>
            <a:spLocks noGrp="1"/>
          </p:cNvSpPr>
          <p:nvPr>
            <p:ph type="ctrTitle"/>
          </p:nvPr>
        </p:nvSpPr>
        <p:spPr>
          <a:xfrm>
            <a:off x="685800" y="1300757"/>
            <a:ext cx="7772400" cy="16841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Chromosome 8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457200" y="205977"/>
            <a:ext cx="8229600" cy="11414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3000">
                <a:solidFill>
                  <a:srgbClr val="FFFFFF"/>
                </a:solidFill>
              </a:rPr>
              <a:t>RECQL4 gene</a:t>
            </a:r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457200" y="1460499"/>
            <a:ext cx="8229600" cy="3465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1800" b="1" u="sng"/>
              <a:t>Length of DNA sequence-</a:t>
            </a:r>
            <a:r>
              <a:rPr lang="en" sz="1800"/>
              <a:t> 6,544</a:t>
            </a:r>
          </a:p>
          <a:p>
            <a:pPr rtl="0">
              <a:spcBef>
                <a:spcPts val="0"/>
              </a:spcBef>
              <a:buNone/>
            </a:pPr>
            <a:endParaRPr sz="1800"/>
          </a:p>
          <a:p>
            <a:pPr rtl="0">
              <a:spcBef>
                <a:spcPts val="0"/>
              </a:spcBef>
              <a:buNone/>
            </a:pPr>
            <a:r>
              <a:rPr lang="en" sz="1800" b="1" u="sng"/>
              <a:t>Name of Protein Encoded by Gene-</a:t>
            </a:r>
            <a:r>
              <a:rPr lang="en" sz="1800"/>
              <a:t> helicase, lymphoid-specific</a:t>
            </a:r>
          </a:p>
          <a:p>
            <a:pPr rtl="0">
              <a:spcBef>
                <a:spcPts val="0"/>
              </a:spcBef>
              <a:buNone/>
            </a:pPr>
            <a:endParaRPr sz="1800"/>
          </a:p>
          <a:p>
            <a:pPr rtl="0">
              <a:spcBef>
                <a:spcPts val="0"/>
              </a:spcBef>
              <a:buNone/>
            </a:pPr>
            <a:r>
              <a:rPr lang="en" sz="1800" b="1" u="sng"/>
              <a:t>Length of Amino Acid Sequence-</a:t>
            </a:r>
            <a:r>
              <a:rPr lang="en" sz="1800"/>
              <a:t> 1208</a:t>
            </a:r>
          </a:p>
          <a:p>
            <a:pPr rtl="0">
              <a:spcBef>
                <a:spcPts val="0"/>
              </a:spcBef>
              <a:buNone/>
            </a:pPr>
            <a:endParaRPr sz="1800"/>
          </a:p>
          <a:p>
            <a:pPr rtl="0">
              <a:spcBef>
                <a:spcPts val="0"/>
              </a:spcBef>
              <a:buNone/>
            </a:pPr>
            <a:r>
              <a:rPr lang="en" sz="1800" b="1" u="sng"/>
              <a:t>Brief Description of Protein Function-</a:t>
            </a:r>
            <a:r>
              <a:rPr lang="en" sz="1800"/>
              <a:t> Unwinds DNA to allow for transcription</a:t>
            </a:r>
          </a:p>
          <a:p>
            <a:pPr>
              <a:spcBef>
                <a:spcPts val="0"/>
              </a:spcBef>
              <a:buNone/>
            </a:pPr>
            <a:endParaRPr sz="1200"/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457200" y="205977"/>
            <a:ext cx="8229600" cy="11414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3000"/>
              <a:t>Rothmund-Thomson Syndrome</a:t>
            </a:r>
          </a:p>
        </p:txBody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457200" y="1460499"/>
            <a:ext cx="8229600" cy="3465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1400" b="1" u="sng"/>
              <a:t>Symptoms and Characteristics- </a:t>
            </a:r>
          </a:p>
          <a:p>
            <a:pPr rtl="0">
              <a:spcBef>
                <a:spcPts val="0"/>
              </a:spcBef>
              <a:buNone/>
            </a:pPr>
            <a:r>
              <a:rPr lang="en" sz="1400"/>
              <a:t>redness on the skin		juvenile cataracts		saddle nose		bone defects	hair growth problems		calcium problems		ear problems 		rash on the skin</a:t>
            </a:r>
          </a:p>
          <a:p>
            <a:pPr rtl="0">
              <a:spcBef>
                <a:spcPts val="0"/>
              </a:spcBef>
              <a:buNone/>
            </a:pPr>
            <a:endParaRPr sz="1400" b="1" u="sng"/>
          </a:p>
          <a:p>
            <a:pPr rtl="0">
              <a:spcBef>
                <a:spcPts val="0"/>
              </a:spcBef>
              <a:buNone/>
            </a:pPr>
            <a:r>
              <a:rPr lang="en" sz="1400" b="1" u="sng"/>
              <a:t>Who is affected?- </a:t>
            </a:r>
            <a:r>
              <a:rPr lang="en" sz="1400"/>
              <a:t> Rothmund-Thomson Syndrome is genetic, rare, and only has about 300 reported cases. It affects males more than females slightly, with a 2:1 ratio. Most cases are of very young children. If both parents have this syndrome, there’s a 100% chance the child(ren) will receive the mutated genes.</a:t>
            </a:r>
          </a:p>
          <a:p>
            <a:pPr rtl="0">
              <a:spcBef>
                <a:spcPts val="0"/>
              </a:spcBef>
              <a:buNone/>
            </a:pPr>
            <a:endParaRPr sz="1400" b="1" u="sng"/>
          </a:p>
          <a:p>
            <a:pPr>
              <a:spcBef>
                <a:spcPts val="0"/>
              </a:spcBef>
              <a:buNone/>
            </a:pPr>
            <a:r>
              <a:rPr lang="en" sz="1400" b="1" u="sng"/>
              <a:t>Outlook or quality of life- </a:t>
            </a:r>
            <a:r>
              <a:rPr lang="en" sz="1400"/>
              <a:t>The condition can be treated to a large extent, and children with RTS can have a normal quality of life. 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>
            <a:spLocks noGrp="1"/>
          </p:cNvSpPr>
          <p:nvPr>
            <p:ph type="title"/>
          </p:nvPr>
        </p:nvSpPr>
        <p:spPr>
          <a:xfrm>
            <a:off x="457200" y="205977"/>
            <a:ext cx="8229600" cy="11414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3000"/>
              <a:t>Citations</a:t>
            </a:r>
          </a:p>
        </p:txBody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457200" y="1460499"/>
            <a:ext cx="8229600" cy="3465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1100" dirty="0">
                <a:solidFill>
                  <a:schemeClr val="dk1"/>
                </a:solidFill>
              </a:rPr>
              <a:t>"Chromosome </a:t>
            </a:r>
            <a:r>
              <a:rPr lang="en" sz="1100" dirty="0">
                <a:solidFill>
                  <a:schemeClr val="dk1"/>
                </a:solidFill>
              </a:rPr>
              <a:t>8</a:t>
            </a:r>
            <a:r>
              <a:rPr lang="en" sz="1100" dirty="0" smtClean="0">
                <a:solidFill>
                  <a:schemeClr val="dk1"/>
                </a:solidFill>
              </a:rPr>
              <a:t> </a:t>
            </a:r>
            <a:r>
              <a:rPr lang="en" sz="1100" dirty="0">
                <a:solidFill>
                  <a:schemeClr val="dk1"/>
                </a:solidFill>
              </a:rPr>
              <a:t>(human)." </a:t>
            </a:r>
            <a:r>
              <a:rPr lang="en" sz="1100" i="1" dirty="0">
                <a:solidFill>
                  <a:schemeClr val="dk1"/>
                </a:solidFill>
              </a:rPr>
              <a:t>Wikipedia</a:t>
            </a:r>
            <a:r>
              <a:rPr lang="en" sz="1100" dirty="0">
                <a:solidFill>
                  <a:schemeClr val="dk1"/>
                </a:solidFill>
              </a:rPr>
              <a:t>. Wikimedia Foundation, n.d. Web. Feb. 2015.</a:t>
            </a:r>
          </a:p>
          <a:p>
            <a:pPr rtl="0">
              <a:spcBef>
                <a:spcPts val="0"/>
              </a:spcBef>
              <a:buNone/>
            </a:pPr>
            <a:endParaRPr sz="1100" dirty="0">
              <a:solidFill>
                <a:schemeClr val="dk1"/>
              </a:solidFill>
            </a:endParaRPr>
          </a:p>
          <a:p>
            <a:pPr marL="0" indent="0" rtl="0">
              <a:spcBef>
                <a:spcPts val="0"/>
              </a:spcBef>
              <a:buNone/>
            </a:pPr>
            <a:r>
              <a:rPr lang="en" sz="1100" dirty="0">
                <a:solidFill>
                  <a:schemeClr val="dk1"/>
                </a:solidFill>
              </a:rPr>
              <a:t>"Lymphoid-specific Helicase Isoform 9 [Homo Sapiens]." </a:t>
            </a:r>
            <a:r>
              <a:rPr lang="en" sz="1100" i="1" dirty="0">
                <a:solidFill>
                  <a:schemeClr val="dk1"/>
                </a:solidFill>
              </a:rPr>
              <a:t>National Center for Biotechnology Information</a:t>
            </a:r>
            <a:r>
              <a:rPr lang="en" sz="1100" dirty="0">
                <a:solidFill>
                  <a:schemeClr val="dk1"/>
                </a:solidFill>
              </a:rPr>
              <a:t>. U.S. National Library of</a:t>
            </a:r>
          </a:p>
          <a:p>
            <a:pPr marL="0" indent="457200" rtl="0">
              <a:spcBef>
                <a:spcPts val="0"/>
              </a:spcBef>
              <a:buNone/>
            </a:pPr>
            <a:r>
              <a:rPr lang="en" sz="1100" dirty="0">
                <a:solidFill>
                  <a:schemeClr val="dk1"/>
                </a:solidFill>
              </a:rPr>
              <a:t>  Medicine, n.d. Web. Feb. 2015.</a:t>
            </a:r>
          </a:p>
          <a:p>
            <a:pPr marL="0" indent="0" rtl="0">
              <a:spcBef>
                <a:spcPts val="0"/>
              </a:spcBef>
              <a:buNone/>
            </a:pPr>
            <a:endParaRPr sz="1100" dirty="0">
              <a:solidFill>
                <a:schemeClr val="dk1"/>
              </a:solidFill>
            </a:endParaRPr>
          </a:p>
          <a:p>
            <a:pPr marL="0" indent="0" rtl="0">
              <a:spcBef>
                <a:spcPts val="0"/>
              </a:spcBef>
              <a:buNone/>
            </a:pPr>
            <a:r>
              <a:rPr lang="en" sz="1100" dirty="0">
                <a:solidFill>
                  <a:schemeClr val="dk1"/>
                </a:solidFill>
              </a:rPr>
              <a:t>"Genes and Mapped Phenotypes." </a:t>
            </a:r>
            <a:r>
              <a:rPr lang="en" sz="1100" i="1" dirty="0">
                <a:solidFill>
                  <a:schemeClr val="dk1"/>
                </a:solidFill>
              </a:rPr>
              <a:t>National Center for Biotechnology Information</a:t>
            </a:r>
            <a:r>
              <a:rPr lang="en" sz="1100" dirty="0">
                <a:solidFill>
                  <a:schemeClr val="dk1"/>
                </a:solidFill>
              </a:rPr>
              <a:t>. U.S. National Library of Medicine, n.d. Web.</a:t>
            </a:r>
          </a:p>
          <a:p>
            <a:pPr marL="0" indent="457200" rtl="0">
              <a:spcBef>
                <a:spcPts val="0"/>
              </a:spcBef>
              <a:buNone/>
            </a:pPr>
            <a:r>
              <a:rPr lang="en" sz="1100" dirty="0">
                <a:solidFill>
                  <a:schemeClr val="dk1"/>
                </a:solidFill>
              </a:rPr>
              <a:t> Feb. 2015.</a:t>
            </a:r>
          </a:p>
          <a:p>
            <a:pPr marL="0" indent="457200" rtl="0">
              <a:spcBef>
                <a:spcPts val="0"/>
              </a:spcBef>
              <a:buNone/>
            </a:pPr>
            <a:endParaRPr sz="1100" dirty="0">
              <a:solidFill>
                <a:schemeClr val="dk1"/>
              </a:solidFill>
            </a:endParaRPr>
          </a:p>
          <a:p>
            <a:pPr marL="0" indent="0" rtl="0">
              <a:spcBef>
                <a:spcPts val="0"/>
              </a:spcBef>
              <a:buNone/>
            </a:pPr>
            <a:r>
              <a:rPr lang="en" sz="1100" dirty="0">
                <a:solidFill>
                  <a:schemeClr val="dk1"/>
                </a:solidFill>
              </a:rPr>
              <a:t>"Rothmund-Thomson Syndrome." </a:t>
            </a:r>
            <a:r>
              <a:rPr lang="en" sz="1100" i="1" dirty="0">
                <a:solidFill>
                  <a:schemeClr val="dk1"/>
                </a:solidFill>
              </a:rPr>
              <a:t>Genetics Home Reference</a:t>
            </a:r>
            <a:r>
              <a:rPr lang="en" sz="1100" dirty="0">
                <a:solidFill>
                  <a:schemeClr val="dk1"/>
                </a:solidFill>
              </a:rPr>
              <a:t>. N.p., n.d. Web. Feb. 2015.</a:t>
            </a:r>
          </a:p>
          <a:p>
            <a:pPr marL="0" indent="0" rtl="0">
              <a:spcBef>
                <a:spcPts val="0"/>
              </a:spcBef>
              <a:buNone/>
            </a:pPr>
            <a:endParaRPr sz="1100" dirty="0">
              <a:solidFill>
                <a:schemeClr val="dk1"/>
              </a:solidFill>
            </a:endParaRPr>
          </a:p>
          <a:p>
            <a:pPr marL="0" indent="0" rtl="0">
              <a:spcBef>
                <a:spcPts val="0"/>
              </a:spcBef>
              <a:buNone/>
            </a:pPr>
            <a:r>
              <a:rPr lang="en" sz="1100" dirty="0">
                <a:solidFill>
                  <a:schemeClr val="dk1"/>
                </a:solidFill>
              </a:rPr>
              <a:t>"Rothmund–Thomson Syndrome." </a:t>
            </a:r>
            <a:r>
              <a:rPr lang="en" sz="1100" i="1" dirty="0">
                <a:solidFill>
                  <a:schemeClr val="dk1"/>
                </a:solidFill>
              </a:rPr>
              <a:t>Wikipedia</a:t>
            </a:r>
            <a:r>
              <a:rPr lang="en" sz="1100" dirty="0">
                <a:solidFill>
                  <a:schemeClr val="dk1"/>
                </a:solidFill>
              </a:rPr>
              <a:t>. Wikimedia Foundation, n.d. Web. 27 Mar. 2015.</a:t>
            </a:r>
          </a:p>
          <a:p>
            <a:pPr marL="0" indent="0" rtl="0">
              <a:spcBef>
                <a:spcPts val="0"/>
              </a:spcBef>
              <a:buNone/>
            </a:pPr>
            <a:endParaRPr sz="1100" dirty="0">
              <a:solidFill>
                <a:schemeClr val="dk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" sz="1100" dirty="0">
                <a:solidFill>
                  <a:schemeClr val="dk1"/>
                </a:solidFill>
              </a:rPr>
              <a:t>"Rothmund Thomson Syndrome (RTS)." </a:t>
            </a:r>
            <a:r>
              <a:rPr lang="en" sz="1100" i="1" dirty="0">
                <a:solidFill>
                  <a:schemeClr val="dk1"/>
                </a:solidFill>
              </a:rPr>
              <a:t>DoveMed</a:t>
            </a:r>
            <a:r>
              <a:rPr lang="en" sz="1100" dirty="0">
                <a:solidFill>
                  <a:schemeClr val="dk1"/>
                </a:solidFill>
              </a:rPr>
              <a:t>. N.p., n.d. Web. 27 Mar. 2015.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modern">
  <a:themeElements>
    <a:clrScheme name="Custom 348">
      <a:dk1>
        <a:srgbClr val="000000"/>
      </a:dk1>
      <a:lt1>
        <a:srgbClr val="FFFFFF"/>
      </a:lt1>
      <a:dk2>
        <a:srgbClr val="191919"/>
      </a:dk2>
      <a:lt2>
        <a:srgbClr val="CCCCCC"/>
      </a:lt2>
      <a:accent1>
        <a:srgbClr val="7E5554"/>
      </a:accent1>
      <a:accent2>
        <a:srgbClr val="910A10"/>
      </a:accent2>
      <a:accent3>
        <a:srgbClr val="84294D"/>
      </a:accent3>
      <a:accent4>
        <a:srgbClr val="DA823B"/>
      </a:accent4>
      <a:accent5>
        <a:srgbClr val="625D3C"/>
      </a:accent5>
      <a:accent6>
        <a:srgbClr val="00384A"/>
      </a:accent6>
      <a:hlink>
        <a:srgbClr val="227A78"/>
      </a:hlink>
      <a:folHlink>
        <a:srgbClr val="39474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179</Words>
  <Application>Microsoft Office PowerPoint</Application>
  <PresentationFormat>On-screen Show (16:9)</PresentationFormat>
  <Paragraphs>30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Arial</vt:lpstr>
      <vt:lpstr>modern</vt:lpstr>
      <vt:lpstr>Chromosome 8</vt:lpstr>
      <vt:lpstr>RECQL4 gene</vt:lpstr>
      <vt:lpstr>Rothmund-Thomson Syndrome</vt:lpstr>
      <vt:lpstr>Citations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Chromosome 8</dc:title>
  <dc:creator>David Swart</dc:creator>
  <cp:lastModifiedBy>David Swart</cp:lastModifiedBy>
  <cp:revision>1</cp:revision>
  <dcterms:modified xsi:type="dcterms:W3CDTF">2015-06-08T16:23:22Z</dcterms:modified>
</cp:coreProperties>
</file>