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71" r:id="rId3"/>
    <p:sldId id="268" r:id="rId4"/>
    <p:sldId id="269" r:id="rId5"/>
    <p:sldId id="257" r:id="rId6"/>
    <p:sldId id="265" r:id="rId7"/>
    <p:sldId id="258" r:id="rId8"/>
    <p:sldId id="259" r:id="rId9"/>
    <p:sldId id="260" r:id="rId10"/>
    <p:sldId id="262" r:id="rId11"/>
    <p:sldId id="263" r:id="rId12"/>
    <p:sldId id="264" r:id="rId13"/>
    <p:sldId id="270" r:id="rId14"/>
    <p:sldId id="272"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7C9B49C-4C0A-4D1B-8E08-D2FC0AA15FFF}" type="datetimeFigureOut">
              <a:rPr lang="en-US" smtClean="0"/>
              <a:t>2/23/2015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9BB02-8363-41A1-B805-815FBE75A207}" type="slidenum">
              <a:rPr lang="en-US" smtClean="0"/>
              <a:t>‹#›</a:t>
            </a:fld>
            <a:endParaRPr lang="en-US"/>
          </a:p>
        </p:txBody>
      </p:sp>
    </p:spTree>
    <p:extLst>
      <p:ext uri="{BB962C8B-B14F-4D97-AF65-F5344CB8AC3E}">
        <p14:creationId xmlns:p14="http://schemas.microsoft.com/office/powerpoint/2010/main" val="106095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C9B49C-4C0A-4D1B-8E08-D2FC0AA15FFF}" type="datetimeFigureOut">
              <a:rPr lang="en-US" smtClean="0"/>
              <a:t>2/23/2015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9BB02-8363-41A1-B805-815FBE75A207}" type="slidenum">
              <a:rPr lang="en-US" smtClean="0"/>
              <a:t>‹#›</a:t>
            </a:fld>
            <a:endParaRPr lang="en-US"/>
          </a:p>
        </p:txBody>
      </p:sp>
    </p:spTree>
    <p:extLst>
      <p:ext uri="{BB962C8B-B14F-4D97-AF65-F5344CB8AC3E}">
        <p14:creationId xmlns:p14="http://schemas.microsoft.com/office/powerpoint/2010/main" val="3613263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C9B49C-4C0A-4D1B-8E08-D2FC0AA15FFF}" type="datetimeFigureOut">
              <a:rPr lang="en-US" smtClean="0"/>
              <a:t>2/23/2015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9BB02-8363-41A1-B805-815FBE75A207}" type="slidenum">
              <a:rPr lang="en-US" smtClean="0"/>
              <a:t>‹#›</a:t>
            </a:fld>
            <a:endParaRPr lang="en-US"/>
          </a:p>
        </p:txBody>
      </p:sp>
    </p:spTree>
    <p:extLst>
      <p:ext uri="{BB962C8B-B14F-4D97-AF65-F5344CB8AC3E}">
        <p14:creationId xmlns:p14="http://schemas.microsoft.com/office/powerpoint/2010/main" val="3402990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7C9B49C-4C0A-4D1B-8E08-D2FC0AA15FFF}" type="datetimeFigureOut">
              <a:rPr lang="en-US" smtClean="0"/>
              <a:t>2/23/2015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89BB02-8363-41A1-B805-815FBE75A207}" type="slidenum">
              <a:rPr lang="en-US" smtClean="0"/>
              <a:t>‹#›</a:t>
            </a:fld>
            <a:endParaRPr lang="en-US"/>
          </a:p>
        </p:txBody>
      </p:sp>
    </p:spTree>
    <p:extLst>
      <p:ext uri="{BB962C8B-B14F-4D97-AF65-F5344CB8AC3E}">
        <p14:creationId xmlns:p14="http://schemas.microsoft.com/office/powerpoint/2010/main" val="594841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7C9B49C-4C0A-4D1B-8E08-D2FC0AA15FFF}" type="datetimeFigureOut">
              <a:rPr lang="en-US" smtClean="0"/>
              <a:t>2/23/2015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89BB02-8363-41A1-B805-815FBE75A207}" type="slidenum">
              <a:rPr lang="en-US" smtClean="0"/>
              <a:t>‹#›</a:t>
            </a:fld>
            <a:endParaRPr lang="en-US"/>
          </a:p>
        </p:txBody>
      </p:sp>
    </p:spTree>
    <p:extLst>
      <p:ext uri="{BB962C8B-B14F-4D97-AF65-F5344CB8AC3E}">
        <p14:creationId xmlns:p14="http://schemas.microsoft.com/office/powerpoint/2010/main" val="408019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7C9B49C-4C0A-4D1B-8E08-D2FC0AA15FFF}" type="datetimeFigureOut">
              <a:rPr lang="en-US" smtClean="0"/>
              <a:t>2/23/2015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89BB02-8363-41A1-B805-815FBE75A207}" type="slidenum">
              <a:rPr lang="en-US" smtClean="0"/>
              <a:t>‹#›</a:t>
            </a:fld>
            <a:endParaRPr lang="en-US"/>
          </a:p>
        </p:txBody>
      </p:sp>
    </p:spTree>
    <p:extLst>
      <p:ext uri="{BB962C8B-B14F-4D97-AF65-F5344CB8AC3E}">
        <p14:creationId xmlns:p14="http://schemas.microsoft.com/office/powerpoint/2010/main" val="4004074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C9B49C-4C0A-4D1B-8E08-D2FC0AA15FFF}" type="datetimeFigureOut">
              <a:rPr lang="en-US" smtClean="0"/>
              <a:t>2/23/2015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89BB02-8363-41A1-B805-815FBE75A207}" type="slidenum">
              <a:rPr lang="en-US" smtClean="0"/>
              <a:t>‹#›</a:t>
            </a:fld>
            <a:endParaRPr lang="en-US"/>
          </a:p>
        </p:txBody>
      </p:sp>
    </p:spTree>
    <p:extLst>
      <p:ext uri="{BB962C8B-B14F-4D97-AF65-F5344CB8AC3E}">
        <p14:creationId xmlns:p14="http://schemas.microsoft.com/office/powerpoint/2010/main" val="838510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C9B49C-4C0A-4D1B-8E08-D2FC0AA15FFF}" type="datetimeFigureOut">
              <a:rPr lang="en-US" smtClean="0"/>
              <a:t>2/23/2015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89BB02-8363-41A1-B805-815FBE75A207}" type="slidenum">
              <a:rPr lang="en-US" smtClean="0"/>
              <a:t>‹#›</a:t>
            </a:fld>
            <a:endParaRPr lang="en-US"/>
          </a:p>
        </p:txBody>
      </p:sp>
    </p:spTree>
    <p:extLst>
      <p:ext uri="{BB962C8B-B14F-4D97-AF65-F5344CB8AC3E}">
        <p14:creationId xmlns:p14="http://schemas.microsoft.com/office/powerpoint/2010/main" val="2050817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C9B49C-4C0A-4D1B-8E08-D2FC0AA15FFF}" type="datetimeFigureOut">
              <a:rPr lang="en-US" smtClean="0"/>
              <a:t>2/23/2015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89BB02-8363-41A1-B805-815FBE75A207}" type="slidenum">
              <a:rPr lang="en-US" smtClean="0"/>
              <a:t>‹#›</a:t>
            </a:fld>
            <a:endParaRPr lang="en-US"/>
          </a:p>
        </p:txBody>
      </p:sp>
    </p:spTree>
    <p:extLst>
      <p:ext uri="{BB962C8B-B14F-4D97-AF65-F5344CB8AC3E}">
        <p14:creationId xmlns:p14="http://schemas.microsoft.com/office/powerpoint/2010/main" val="338215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C9B49C-4C0A-4D1B-8E08-D2FC0AA15FFF}" type="datetimeFigureOut">
              <a:rPr lang="en-US" smtClean="0"/>
              <a:t>2/23/2015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9BB02-8363-41A1-B805-815FBE75A207}" type="slidenum">
              <a:rPr lang="en-US" smtClean="0"/>
              <a:t>‹#›</a:t>
            </a:fld>
            <a:endParaRPr lang="en-US"/>
          </a:p>
        </p:txBody>
      </p:sp>
    </p:spTree>
    <p:extLst>
      <p:ext uri="{BB962C8B-B14F-4D97-AF65-F5344CB8AC3E}">
        <p14:creationId xmlns:p14="http://schemas.microsoft.com/office/powerpoint/2010/main" val="2356942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C9B49C-4C0A-4D1B-8E08-D2FC0AA15FFF}" type="datetimeFigureOut">
              <a:rPr lang="en-US" smtClean="0"/>
              <a:t>2/23/2015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9BB02-8363-41A1-B805-815FBE75A207}" type="slidenum">
              <a:rPr lang="en-US" smtClean="0"/>
              <a:t>‹#›</a:t>
            </a:fld>
            <a:endParaRPr lang="en-US"/>
          </a:p>
        </p:txBody>
      </p:sp>
    </p:spTree>
    <p:extLst>
      <p:ext uri="{BB962C8B-B14F-4D97-AF65-F5344CB8AC3E}">
        <p14:creationId xmlns:p14="http://schemas.microsoft.com/office/powerpoint/2010/main" val="2008559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C9B49C-4C0A-4D1B-8E08-D2FC0AA15FFF}" type="datetimeFigureOut">
              <a:rPr lang="en-US" smtClean="0"/>
              <a:t>2/23/2015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89BB02-8363-41A1-B805-815FBE75A207}" type="slidenum">
              <a:rPr lang="en-US" smtClean="0"/>
              <a:t>‹#›</a:t>
            </a:fld>
            <a:endParaRPr lang="en-US"/>
          </a:p>
        </p:txBody>
      </p:sp>
    </p:spTree>
    <p:extLst>
      <p:ext uri="{BB962C8B-B14F-4D97-AF65-F5344CB8AC3E}">
        <p14:creationId xmlns:p14="http://schemas.microsoft.com/office/powerpoint/2010/main" val="1088737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9kOGOY7vthk" TargetMode="External"/><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2/23/15 Learning Objectives</a:t>
            </a:r>
            <a:endParaRPr lang="en-US" dirty="0"/>
          </a:p>
        </p:txBody>
      </p:sp>
      <p:sp>
        <p:nvSpPr>
          <p:cNvPr id="3" name="Content Placeholder 2"/>
          <p:cNvSpPr>
            <a:spLocks noGrp="1"/>
          </p:cNvSpPr>
          <p:nvPr>
            <p:ph idx="1"/>
          </p:nvPr>
        </p:nvSpPr>
        <p:spPr/>
        <p:txBody>
          <a:bodyPr/>
          <a:lstStyle/>
          <a:p>
            <a:r>
              <a:rPr lang="en-US" dirty="0" smtClean="0"/>
              <a:t>Content Objective: Investigate the process of gene transcription.</a:t>
            </a:r>
            <a:endParaRPr lang="en-US" dirty="0"/>
          </a:p>
          <a:p>
            <a:endParaRPr lang="en-US" dirty="0" smtClean="0"/>
          </a:p>
          <a:p>
            <a:endParaRPr lang="en-US" dirty="0"/>
          </a:p>
          <a:p>
            <a:r>
              <a:rPr lang="en-US" dirty="0" smtClean="0"/>
              <a:t>Language Objective: Explain how genetic mutations affect protein structure and function.</a:t>
            </a:r>
            <a:endParaRPr lang="en-US" dirty="0"/>
          </a:p>
        </p:txBody>
      </p:sp>
    </p:spTree>
    <p:extLst>
      <p:ext uri="{BB962C8B-B14F-4D97-AF65-F5344CB8AC3E}">
        <p14:creationId xmlns:p14="http://schemas.microsoft.com/office/powerpoint/2010/main" val="2947499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Ahead</a:t>
            </a:r>
            <a:endParaRPr lang="en-US" dirty="0"/>
          </a:p>
        </p:txBody>
      </p:sp>
      <p:sp>
        <p:nvSpPr>
          <p:cNvPr id="3" name="Content Placeholder 2"/>
          <p:cNvSpPr>
            <a:spLocks noGrp="1"/>
          </p:cNvSpPr>
          <p:nvPr>
            <p:ph idx="1"/>
          </p:nvPr>
        </p:nvSpPr>
        <p:spPr/>
        <p:txBody>
          <a:bodyPr/>
          <a:lstStyle/>
          <a:p>
            <a:r>
              <a:rPr lang="en-US" dirty="0" smtClean="0"/>
              <a:t>Tuesday: Substitute with assigned reading (Chapter 1 from The New Genetics book)</a:t>
            </a:r>
          </a:p>
          <a:p>
            <a:r>
              <a:rPr lang="en-US" dirty="0" smtClean="0"/>
              <a:t>Wednesday: Central Dogma Quiz</a:t>
            </a:r>
          </a:p>
          <a:p>
            <a:pPr lvl="1"/>
            <a:r>
              <a:rPr lang="en-US" dirty="0" smtClean="0"/>
              <a:t>Review DNA transcription to RNA</a:t>
            </a:r>
          </a:p>
          <a:p>
            <a:pPr lvl="1"/>
            <a:r>
              <a:rPr lang="en-US" dirty="0" smtClean="0"/>
              <a:t>Review RNA translation to amino acids</a:t>
            </a:r>
          </a:p>
          <a:p>
            <a:pPr lvl="1"/>
            <a:r>
              <a:rPr lang="en-US" dirty="0" smtClean="0"/>
              <a:t>Review types of DNA mutations w/consequences</a:t>
            </a:r>
            <a:endParaRPr lang="en-US" dirty="0"/>
          </a:p>
        </p:txBody>
      </p:sp>
    </p:spTree>
    <p:extLst>
      <p:ext uri="{BB962C8B-B14F-4D97-AF65-F5344CB8AC3E}">
        <p14:creationId xmlns:p14="http://schemas.microsoft.com/office/powerpoint/2010/main" val="37217184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Entry Task: Lab Notebook 2/23/15</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pPr marL="0" indent="0">
              <a:buNone/>
            </a:pPr>
            <a:r>
              <a:rPr lang="en-US" dirty="0" smtClean="0"/>
              <a:t>On the next blank page of your lab notebook, on the first line of the page, write a random sequence </a:t>
            </a:r>
            <a:r>
              <a:rPr lang="en-US" dirty="0"/>
              <a:t>of </a:t>
            </a:r>
            <a:r>
              <a:rPr lang="en-US" dirty="0" smtClean="0"/>
              <a:t>DNA 20 nucleotides long.  Use capital letters (A, T, C, G) and leave a small space between each letter.</a:t>
            </a:r>
          </a:p>
          <a:p>
            <a:pPr marL="0" indent="0">
              <a:buNone/>
            </a:pPr>
            <a:endParaRPr lang="en-US" sz="2200" dirty="0"/>
          </a:p>
          <a:p>
            <a:pPr marL="0" indent="0">
              <a:buNone/>
            </a:pPr>
            <a:r>
              <a:rPr lang="en-US" dirty="0" smtClean="0"/>
              <a:t>When finished, trade notebooks with your desk partner.  Write the complementary DNA sequence below their DNA sequence, then trade back and check each other’s work.  Explain any corrections to your partner.</a:t>
            </a:r>
            <a:endParaRPr lang="en-US" dirty="0"/>
          </a:p>
        </p:txBody>
      </p:sp>
    </p:spTree>
    <p:extLst>
      <p:ext uri="{BB962C8B-B14F-4D97-AF65-F5344CB8AC3E}">
        <p14:creationId xmlns:p14="http://schemas.microsoft.com/office/powerpoint/2010/main" val="39274514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Entry Task: Step 2</a:t>
            </a:r>
            <a:endParaRPr lang="en-US" dirty="0"/>
          </a:p>
        </p:txBody>
      </p:sp>
      <p:sp>
        <p:nvSpPr>
          <p:cNvPr id="3" name="Content Placeholder 2"/>
          <p:cNvSpPr>
            <a:spLocks noGrp="1"/>
          </p:cNvSpPr>
          <p:nvPr>
            <p:ph idx="1"/>
          </p:nvPr>
        </p:nvSpPr>
        <p:spPr>
          <a:xfrm>
            <a:off x="457200" y="1600200"/>
            <a:ext cx="8229600" cy="4876800"/>
          </a:xfrm>
        </p:spPr>
        <p:txBody>
          <a:bodyPr>
            <a:normAutofit lnSpcReduction="10000"/>
          </a:bodyPr>
          <a:lstStyle/>
          <a:p>
            <a:pPr marL="0" indent="0">
              <a:buNone/>
            </a:pPr>
            <a:r>
              <a:rPr lang="en-US" dirty="0" smtClean="0"/>
              <a:t>Convert (</a:t>
            </a:r>
            <a:r>
              <a:rPr lang="en-US" dirty="0" smtClean="0">
                <a:solidFill>
                  <a:srgbClr val="FF0000"/>
                </a:solidFill>
              </a:rPr>
              <a:t>transcribe</a:t>
            </a:r>
            <a:r>
              <a:rPr lang="en-US" dirty="0" smtClean="0"/>
              <a:t>) the complementary DNA strand to RNA.  Remember the pairing rules for transcribing DNA to RNA.  Ask your table partner for help if needed.</a:t>
            </a:r>
          </a:p>
          <a:p>
            <a:pPr marL="0" indent="0">
              <a:buNone/>
            </a:pPr>
            <a:endParaRPr lang="en-US" sz="2400" dirty="0"/>
          </a:p>
          <a:p>
            <a:pPr marL="0" indent="0">
              <a:buNone/>
            </a:pPr>
            <a:r>
              <a:rPr lang="en-US" dirty="0" smtClean="0"/>
              <a:t>Trade notebooks with your table partner.  Convert (</a:t>
            </a:r>
            <a:r>
              <a:rPr lang="en-US" dirty="0" smtClean="0">
                <a:solidFill>
                  <a:srgbClr val="FF0000"/>
                </a:solidFill>
              </a:rPr>
              <a:t>translate</a:t>
            </a:r>
            <a:r>
              <a:rPr lang="en-US" dirty="0" smtClean="0"/>
              <a:t>) the RNA sequence to amino acids using the codon chart. </a:t>
            </a:r>
            <a:r>
              <a:rPr lang="en-US" dirty="0"/>
              <a:t>T</a:t>
            </a:r>
            <a:r>
              <a:rPr lang="en-US" dirty="0" smtClean="0"/>
              <a:t>rade </a:t>
            </a:r>
            <a:r>
              <a:rPr lang="en-US" dirty="0"/>
              <a:t>back </a:t>
            </a:r>
            <a:r>
              <a:rPr lang="en-US" dirty="0" smtClean="0"/>
              <a:t>notebooks and </a:t>
            </a:r>
            <a:r>
              <a:rPr lang="en-US" dirty="0"/>
              <a:t>check each other’s work.  Explain any corrections to your partner.</a:t>
            </a:r>
          </a:p>
          <a:p>
            <a:pPr marL="0" indent="0">
              <a:buNone/>
            </a:pPr>
            <a:endParaRPr lang="en-US" dirty="0"/>
          </a:p>
        </p:txBody>
      </p:sp>
    </p:spTree>
    <p:extLst>
      <p:ext uri="{BB962C8B-B14F-4D97-AF65-F5344CB8AC3E}">
        <p14:creationId xmlns:p14="http://schemas.microsoft.com/office/powerpoint/2010/main" val="2663024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smtClean="0"/>
              <a:t>Central Dogma</a:t>
            </a:r>
            <a:endParaRPr lang="en-US" sz="6600" dirty="0"/>
          </a:p>
        </p:txBody>
      </p:sp>
      <p:sp>
        <p:nvSpPr>
          <p:cNvPr id="3" name="Content Placeholder 2"/>
          <p:cNvSpPr>
            <a:spLocks noGrp="1"/>
          </p:cNvSpPr>
          <p:nvPr>
            <p:ph idx="1"/>
          </p:nvPr>
        </p:nvSpPr>
        <p:spPr>
          <a:xfrm>
            <a:off x="914400" y="1600200"/>
            <a:ext cx="7772400" cy="4525963"/>
          </a:xfrm>
        </p:spPr>
        <p:txBody>
          <a:bodyPr>
            <a:normAutofit/>
          </a:bodyPr>
          <a:lstStyle/>
          <a:p>
            <a:pPr marL="0" indent="0">
              <a:buNone/>
            </a:pPr>
            <a:r>
              <a:rPr lang="en-US" sz="4000" dirty="0" smtClean="0"/>
              <a:t>DNA		RNA			Protein</a:t>
            </a:r>
            <a:endParaRPr lang="en-US" sz="4000" dirty="0"/>
          </a:p>
        </p:txBody>
      </p:sp>
      <p:sp>
        <p:nvSpPr>
          <p:cNvPr id="4" name="Right Arrow 3"/>
          <p:cNvSpPr/>
          <p:nvPr/>
        </p:nvSpPr>
        <p:spPr>
          <a:xfrm>
            <a:off x="2209800" y="1828800"/>
            <a:ext cx="1295400" cy="3048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4953000" y="1828800"/>
            <a:ext cx="1295400" cy="3048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46760" y="2819400"/>
            <a:ext cx="2514600" cy="954107"/>
          </a:xfrm>
          <a:prstGeom prst="rect">
            <a:avLst/>
          </a:prstGeom>
          <a:noFill/>
        </p:spPr>
        <p:txBody>
          <a:bodyPr wrap="square" rtlCol="0">
            <a:spAutoFit/>
          </a:bodyPr>
          <a:lstStyle/>
          <a:p>
            <a:pPr algn="ctr"/>
            <a:r>
              <a:rPr lang="en-US" sz="2800" dirty="0" smtClean="0"/>
              <a:t>Helicase (unwinds DNA)</a:t>
            </a:r>
            <a:endParaRPr lang="en-US" sz="2800" dirty="0"/>
          </a:p>
        </p:txBody>
      </p:sp>
      <p:sp>
        <p:nvSpPr>
          <p:cNvPr id="7" name="TextBox 6"/>
          <p:cNvSpPr txBox="1"/>
          <p:nvPr/>
        </p:nvSpPr>
        <p:spPr>
          <a:xfrm>
            <a:off x="647700" y="4724400"/>
            <a:ext cx="2743200" cy="523220"/>
          </a:xfrm>
          <a:prstGeom prst="rect">
            <a:avLst/>
          </a:prstGeom>
          <a:noFill/>
        </p:spPr>
        <p:txBody>
          <a:bodyPr wrap="square" rtlCol="0">
            <a:spAutoFit/>
          </a:bodyPr>
          <a:lstStyle/>
          <a:p>
            <a:pPr algn="ctr"/>
            <a:r>
              <a:rPr lang="en-US" sz="2800" dirty="0" smtClean="0"/>
              <a:t>RNA Polymerase</a:t>
            </a:r>
            <a:endParaRPr lang="en-US" sz="2800" dirty="0"/>
          </a:p>
        </p:txBody>
      </p:sp>
      <p:sp>
        <p:nvSpPr>
          <p:cNvPr id="8" name="Down Arrow 7"/>
          <p:cNvSpPr/>
          <p:nvPr/>
        </p:nvSpPr>
        <p:spPr>
          <a:xfrm>
            <a:off x="1371600" y="2209800"/>
            <a:ext cx="3048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1752600" y="3733800"/>
            <a:ext cx="304800"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rot="11592548">
            <a:off x="3336216" y="2225519"/>
            <a:ext cx="375677" cy="25661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810000" y="3058180"/>
            <a:ext cx="2743200" cy="523220"/>
          </a:xfrm>
          <a:prstGeom prst="rect">
            <a:avLst/>
          </a:prstGeom>
          <a:noFill/>
        </p:spPr>
        <p:txBody>
          <a:bodyPr wrap="square" rtlCol="0">
            <a:spAutoFit/>
          </a:bodyPr>
          <a:lstStyle/>
          <a:p>
            <a:pPr algn="ctr"/>
            <a:r>
              <a:rPr lang="en-US" sz="2800" dirty="0" smtClean="0"/>
              <a:t>Ribosome</a:t>
            </a:r>
            <a:endParaRPr lang="en-US" sz="2800" dirty="0"/>
          </a:p>
        </p:txBody>
      </p:sp>
      <p:sp>
        <p:nvSpPr>
          <p:cNvPr id="12" name="TextBox 11"/>
          <p:cNvSpPr txBox="1"/>
          <p:nvPr/>
        </p:nvSpPr>
        <p:spPr>
          <a:xfrm>
            <a:off x="4648200" y="4429780"/>
            <a:ext cx="2743200" cy="523220"/>
          </a:xfrm>
          <a:prstGeom prst="rect">
            <a:avLst/>
          </a:prstGeom>
          <a:noFill/>
        </p:spPr>
        <p:txBody>
          <a:bodyPr wrap="square" rtlCol="0">
            <a:spAutoFit/>
          </a:bodyPr>
          <a:lstStyle/>
          <a:p>
            <a:pPr algn="ctr"/>
            <a:r>
              <a:rPr lang="en-US" sz="2800" dirty="0" err="1" smtClean="0"/>
              <a:t>tRNA</a:t>
            </a:r>
            <a:endParaRPr lang="en-US" sz="2800" dirty="0"/>
          </a:p>
        </p:txBody>
      </p:sp>
      <p:sp>
        <p:nvSpPr>
          <p:cNvPr id="14" name="Down Arrow 13"/>
          <p:cNvSpPr/>
          <p:nvPr/>
        </p:nvSpPr>
        <p:spPr>
          <a:xfrm rot="19748512">
            <a:off x="4356553" y="2242494"/>
            <a:ext cx="375677" cy="89929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p:cNvSpPr/>
          <p:nvPr/>
        </p:nvSpPr>
        <p:spPr>
          <a:xfrm rot="19748512">
            <a:off x="5385641" y="3487609"/>
            <a:ext cx="375677" cy="89929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p:cNvSpPr/>
          <p:nvPr/>
        </p:nvSpPr>
        <p:spPr>
          <a:xfrm rot="12171485">
            <a:off x="6617616" y="2189738"/>
            <a:ext cx="375677" cy="236924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876691" y="5341441"/>
            <a:ext cx="3352409" cy="1446550"/>
          </a:xfrm>
          <a:prstGeom prst="rect">
            <a:avLst/>
          </a:prstGeom>
          <a:noFill/>
          <a:ln w="38100">
            <a:solidFill>
              <a:schemeClr val="tx2"/>
            </a:solidFill>
          </a:ln>
        </p:spPr>
        <p:txBody>
          <a:bodyPr wrap="square" rtlCol="0">
            <a:spAutoFit/>
          </a:bodyPr>
          <a:lstStyle>
            <a:defPPr>
              <a:defRPr lang="en-US"/>
            </a:defPPr>
            <a:lvl1pPr algn="ctr">
              <a:defRPr sz="4400"/>
            </a:lvl1pPr>
          </a:lstStyle>
          <a:p>
            <a:r>
              <a:rPr lang="en-US" dirty="0" smtClean="0"/>
              <a:t>Transcription</a:t>
            </a:r>
          </a:p>
          <a:p>
            <a:r>
              <a:rPr lang="en-US" dirty="0" smtClean="0"/>
              <a:t>(nucleus)</a:t>
            </a:r>
            <a:endParaRPr lang="en-US" dirty="0"/>
          </a:p>
        </p:txBody>
      </p:sp>
      <p:sp>
        <p:nvSpPr>
          <p:cNvPr id="18" name="TextBox 17"/>
          <p:cNvSpPr txBox="1"/>
          <p:nvPr/>
        </p:nvSpPr>
        <p:spPr>
          <a:xfrm>
            <a:off x="4648591" y="5334000"/>
            <a:ext cx="3352409" cy="1446550"/>
          </a:xfrm>
          <a:prstGeom prst="rect">
            <a:avLst/>
          </a:prstGeom>
          <a:noFill/>
          <a:ln w="38100">
            <a:solidFill>
              <a:srgbClr val="FF0000"/>
            </a:solidFill>
          </a:ln>
        </p:spPr>
        <p:txBody>
          <a:bodyPr wrap="square" rtlCol="0">
            <a:spAutoFit/>
          </a:bodyPr>
          <a:lstStyle/>
          <a:p>
            <a:pPr algn="ctr"/>
            <a:r>
              <a:rPr lang="en-US" sz="4400" dirty="0" smtClean="0"/>
              <a:t>Translation</a:t>
            </a:r>
          </a:p>
          <a:p>
            <a:pPr algn="ctr"/>
            <a:r>
              <a:rPr lang="en-US" sz="4400" dirty="0" smtClean="0"/>
              <a:t>(cytoplasm)</a:t>
            </a:r>
            <a:endParaRPr lang="en-US" sz="4400" dirty="0"/>
          </a:p>
        </p:txBody>
      </p:sp>
    </p:spTree>
    <p:extLst>
      <p:ext uri="{BB962C8B-B14F-4D97-AF65-F5344CB8AC3E}">
        <p14:creationId xmlns:p14="http://schemas.microsoft.com/office/powerpoint/2010/main" val="26726237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smtClean="0"/>
              <a:t>Coding and Non-Coding DNA</a:t>
            </a:r>
          </a:p>
        </p:txBody>
      </p:sp>
      <p:pic>
        <p:nvPicPr>
          <p:cNvPr id="6147" name="Picture 2" descr="http://www.pha.jhu.edu/~ghzheng/old/webct/note6_2.files/04_015.jpg"/>
          <p:cNvPicPr>
            <a:picLocks noChangeAspect="1" noChangeArrowheads="1"/>
          </p:cNvPicPr>
          <p:nvPr/>
        </p:nvPicPr>
        <p:blipFill>
          <a:blip r:embed="rId2">
            <a:extLst>
              <a:ext uri="{28A0092B-C50C-407E-A947-70E740481C1C}">
                <a14:useLocalDpi xmlns:a14="http://schemas.microsoft.com/office/drawing/2010/main" val="0"/>
              </a:ext>
            </a:extLst>
          </a:blip>
          <a:srcRect b="4076"/>
          <a:stretch>
            <a:fillRect/>
          </a:stretch>
        </p:blipFill>
        <p:spPr bwMode="auto">
          <a:xfrm>
            <a:off x="1371600" y="1250950"/>
            <a:ext cx="6486525" cy="522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0510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Exons and Introns</a:t>
            </a:r>
            <a:endParaRPr lang="en-US" dirty="0"/>
          </a:p>
        </p:txBody>
      </p:sp>
      <p:pic>
        <p:nvPicPr>
          <p:cNvPr id="3" name="Picture 2" descr="http://www.pha.jhu.edu/~ghzheng/old/webct/note6_2.files/04_015.jpg"/>
          <p:cNvPicPr>
            <a:picLocks noChangeAspect="1" noChangeArrowheads="1"/>
          </p:cNvPicPr>
          <p:nvPr/>
        </p:nvPicPr>
        <p:blipFill rotWithShape="1">
          <a:blip r:embed="rId2">
            <a:extLst>
              <a:ext uri="{28A0092B-C50C-407E-A947-70E740481C1C}">
                <a14:useLocalDpi xmlns:a14="http://schemas.microsoft.com/office/drawing/2010/main" val="0"/>
              </a:ext>
            </a:extLst>
          </a:blip>
          <a:srcRect l="3994" t="69629" b="4077"/>
          <a:stretch/>
        </p:blipFill>
        <p:spPr bwMode="auto">
          <a:xfrm>
            <a:off x="762000" y="1600200"/>
            <a:ext cx="794993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727" t="18125" r="32606" b="32499"/>
          <a:stretch/>
        </p:blipFill>
        <p:spPr bwMode="auto">
          <a:xfrm>
            <a:off x="1752600" y="3428999"/>
            <a:ext cx="5638800" cy="3216356"/>
          </a:xfrm>
          <a:prstGeom prst="rect">
            <a:avLst/>
          </a:prstGeom>
          <a:noFill/>
          <a:ln w="38100">
            <a:solidFill>
              <a:srgbClr val="0000FF"/>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432511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Messenger RNA (mRNA) </a:t>
            </a:r>
            <a:r>
              <a:rPr lang="en-US" dirty="0" smtClean="0"/>
              <a:t>Splicing</a:t>
            </a:r>
            <a:endParaRPr lang="en-US" dirty="0"/>
          </a:p>
        </p:txBody>
      </p:sp>
      <p:pic>
        <p:nvPicPr>
          <p:cNvPr id="5" name="Picture 4" descr="http://www.pha.jhu.edu/~ghzheng/old/webct/note6_2.files/04_015.jpg"/>
          <p:cNvPicPr>
            <a:picLocks noChangeAspect="1" noChangeArrowheads="1"/>
          </p:cNvPicPr>
          <p:nvPr/>
        </p:nvPicPr>
        <p:blipFill rotWithShape="1">
          <a:blip r:embed="rId2">
            <a:extLst>
              <a:ext uri="{28A0092B-C50C-407E-A947-70E740481C1C}">
                <a14:useLocalDpi xmlns:a14="http://schemas.microsoft.com/office/drawing/2010/main" val="0"/>
              </a:ext>
            </a:extLst>
          </a:blip>
          <a:srcRect l="3994" t="69629" b="25989"/>
          <a:stretch/>
        </p:blipFill>
        <p:spPr bwMode="auto">
          <a:xfrm>
            <a:off x="762000" y="4191000"/>
            <a:ext cx="794993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194070" y="4495800"/>
            <a:ext cx="7492730" cy="461665"/>
          </a:xfrm>
          <a:prstGeom prst="rect">
            <a:avLst/>
          </a:prstGeom>
          <a:noFill/>
        </p:spPr>
        <p:txBody>
          <a:bodyPr wrap="square" rtlCol="0">
            <a:spAutoFit/>
          </a:bodyPr>
          <a:lstStyle/>
          <a:p>
            <a:r>
              <a:rPr lang="en-US" sz="2400" dirty="0" smtClean="0"/>
              <a:t>Exon #	  1      2              3  4               5           6        7  8  9</a:t>
            </a:r>
            <a:endParaRPr lang="en-US" sz="2400" dirty="0"/>
          </a:p>
        </p:txBody>
      </p:sp>
      <p:sp>
        <p:nvSpPr>
          <p:cNvPr id="7" name="TextBox 6"/>
          <p:cNvSpPr txBox="1"/>
          <p:nvPr/>
        </p:nvSpPr>
        <p:spPr>
          <a:xfrm>
            <a:off x="228600" y="1524000"/>
            <a:ext cx="8686800"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RNA polymerase transcribes </a:t>
            </a:r>
            <a:r>
              <a:rPr lang="en-US" sz="2400" u="sng" dirty="0" smtClean="0"/>
              <a:t>all</a:t>
            </a:r>
            <a:r>
              <a:rPr lang="en-US" sz="2400" dirty="0" smtClean="0"/>
              <a:t> of the </a:t>
            </a:r>
            <a:r>
              <a:rPr lang="en-US" sz="2400" dirty="0" smtClean="0">
                <a:solidFill>
                  <a:srgbClr val="FF0000"/>
                </a:solidFill>
              </a:rPr>
              <a:t>introns</a:t>
            </a:r>
            <a:r>
              <a:rPr lang="en-US" sz="2400" dirty="0" smtClean="0"/>
              <a:t> and </a:t>
            </a:r>
            <a:r>
              <a:rPr lang="en-US" sz="2400" dirty="0">
                <a:solidFill>
                  <a:srgbClr val="009900"/>
                </a:solidFill>
              </a:rPr>
              <a:t>exons</a:t>
            </a:r>
            <a:r>
              <a:rPr lang="en-US" sz="2400" dirty="0" smtClean="0"/>
              <a:t> in a gene into mRNA</a:t>
            </a:r>
          </a:p>
          <a:p>
            <a:pPr marL="342900" indent="-342900">
              <a:buFont typeface="Arial" panose="020B0604020202020204" pitchFamily="34" charset="0"/>
              <a:buChar char="•"/>
            </a:pPr>
            <a:r>
              <a:rPr lang="en-US" sz="2400" dirty="0" smtClean="0"/>
              <a:t>Only the </a:t>
            </a:r>
            <a:r>
              <a:rPr lang="en-US" sz="2400" dirty="0" smtClean="0">
                <a:solidFill>
                  <a:srgbClr val="009900"/>
                </a:solidFill>
              </a:rPr>
              <a:t>exons</a:t>
            </a:r>
            <a:r>
              <a:rPr lang="en-US" sz="2400" dirty="0" smtClean="0"/>
              <a:t> code for protein</a:t>
            </a:r>
          </a:p>
          <a:p>
            <a:pPr marL="342900" indent="-342900">
              <a:buFont typeface="Arial" panose="020B0604020202020204" pitchFamily="34" charset="0"/>
              <a:buChar char="•"/>
            </a:pPr>
            <a:r>
              <a:rPr lang="en-US" sz="2400" dirty="0" smtClean="0"/>
              <a:t>The </a:t>
            </a:r>
            <a:r>
              <a:rPr lang="en-US" sz="2400" dirty="0" err="1" smtClean="0"/>
              <a:t>spliceosome</a:t>
            </a:r>
            <a:r>
              <a:rPr lang="en-US" sz="2400" dirty="0" smtClean="0"/>
              <a:t> snips out </a:t>
            </a:r>
            <a:r>
              <a:rPr lang="en-US" sz="2400" dirty="0" smtClean="0">
                <a:solidFill>
                  <a:srgbClr val="FF0000"/>
                </a:solidFill>
              </a:rPr>
              <a:t>introns</a:t>
            </a:r>
            <a:r>
              <a:rPr lang="en-US" sz="2400" dirty="0" smtClean="0"/>
              <a:t> from the mRNA</a:t>
            </a:r>
          </a:p>
          <a:p>
            <a:pPr marL="342900" indent="-342900">
              <a:buFont typeface="Arial" panose="020B0604020202020204" pitchFamily="34" charset="0"/>
              <a:buChar char="•"/>
            </a:pPr>
            <a:r>
              <a:rPr lang="en-US" sz="2400" dirty="0" smtClean="0"/>
              <a:t>The remaining </a:t>
            </a:r>
            <a:r>
              <a:rPr lang="en-US" sz="2400" dirty="0" smtClean="0">
                <a:solidFill>
                  <a:srgbClr val="009900"/>
                </a:solidFill>
              </a:rPr>
              <a:t>exons</a:t>
            </a:r>
            <a:r>
              <a:rPr lang="en-US" sz="2400" dirty="0" smtClean="0"/>
              <a:t> are assembled into the final mRNA product</a:t>
            </a:r>
            <a:endParaRPr lang="en-US" sz="2400" dirty="0"/>
          </a:p>
        </p:txBody>
      </p:sp>
      <p:sp>
        <p:nvSpPr>
          <p:cNvPr id="9" name="TextBox 8"/>
          <p:cNvSpPr txBox="1"/>
          <p:nvPr/>
        </p:nvSpPr>
        <p:spPr>
          <a:xfrm>
            <a:off x="2133600" y="5005626"/>
            <a:ext cx="5486400" cy="1323439"/>
          </a:xfrm>
          <a:prstGeom prst="rect">
            <a:avLst/>
          </a:prstGeom>
          <a:noFill/>
        </p:spPr>
        <p:txBody>
          <a:bodyPr wrap="square" rtlCol="0">
            <a:spAutoFit/>
          </a:bodyPr>
          <a:lstStyle/>
          <a:p>
            <a:r>
              <a:rPr lang="en-US" sz="2000" dirty="0" smtClean="0"/>
              <a:t>A few possible final mRNA products:</a:t>
            </a:r>
          </a:p>
          <a:p>
            <a:r>
              <a:rPr lang="en-US" sz="2000" dirty="0" smtClean="0"/>
              <a:t>Exons 1+2+3+4+5+6+7+8+9</a:t>
            </a:r>
          </a:p>
          <a:p>
            <a:r>
              <a:rPr lang="en-US" sz="2000" dirty="0" smtClean="0"/>
              <a:t>Exons 3+4+5+6+7+8+9</a:t>
            </a:r>
          </a:p>
          <a:p>
            <a:r>
              <a:rPr lang="en-US" sz="2000" dirty="0" smtClean="0"/>
              <a:t>Exons 5+6+7+8+9</a:t>
            </a:r>
            <a:endParaRPr lang="en-US" sz="2000" dirty="0"/>
          </a:p>
        </p:txBody>
      </p:sp>
    </p:spTree>
    <p:extLst>
      <p:ext uri="{BB962C8B-B14F-4D97-AF65-F5344CB8AC3E}">
        <p14:creationId xmlns:p14="http://schemas.microsoft.com/office/powerpoint/2010/main" val="25619737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Splicing Matter?</a:t>
            </a:r>
            <a:endParaRPr lang="en-US" dirty="0"/>
          </a:p>
        </p:txBody>
      </p:sp>
      <p:sp>
        <p:nvSpPr>
          <p:cNvPr id="3" name="Content Placeholder 2"/>
          <p:cNvSpPr>
            <a:spLocks noGrp="1"/>
          </p:cNvSpPr>
          <p:nvPr>
            <p:ph idx="1"/>
          </p:nvPr>
        </p:nvSpPr>
        <p:spPr/>
        <p:txBody>
          <a:bodyPr>
            <a:normAutofit/>
          </a:bodyPr>
          <a:lstStyle/>
          <a:p>
            <a:r>
              <a:rPr lang="en-US" dirty="0" smtClean="0"/>
              <a:t>Structure Equals Function</a:t>
            </a:r>
          </a:p>
          <a:p>
            <a:r>
              <a:rPr lang="en-US" dirty="0" smtClean="0"/>
              <a:t>One gene can code for multiple proteins depending on which exons are included in the spliced mRNA</a:t>
            </a:r>
            <a:endParaRPr lang="en-US" dirty="0" smtClean="0"/>
          </a:p>
        </p:txBody>
      </p:sp>
    </p:spTree>
    <p:extLst>
      <p:ext uri="{BB962C8B-B14F-4D97-AF65-F5344CB8AC3E}">
        <p14:creationId xmlns:p14="http://schemas.microsoft.com/office/powerpoint/2010/main" val="28210556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274638"/>
            <a:ext cx="3657600" cy="1143000"/>
          </a:xfrm>
        </p:spPr>
        <p:txBody>
          <a:bodyPr>
            <a:normAutofit fontScale="90000"/>
          </a:bodyPr>
          <a:lstStyle/>
          <a:p>
            <a:r>
              <a:rPr lang="en-US" altLang="en-US" smtClean="0"/>
              <a:t>Protein Structure</a:t>
            </a:r>
          </a:p>
        </p:txBody>
      </p:sp>
      <p:pic>
        <p:nvPicPr>
          <p:cNvPr id="13315" name="Picture 4" descr="http://upload.wikimedia.org/wikipedia/commons/thumb/c/c9/Main_protein_structure_levels_en.svg/434px-Main_protein_structure_levels_en.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0575" y="152400"/>
            <a:ext cx="3800475"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6" descr="http://www.rpi.edu/dept/bcbp/molbiochem/MBWeb/mb1/part2/images/dipeptid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 y="1589088"/>
            <a:ext cx="4098925" cy="292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947300" y="4689475"/>
            <a:ext cx="2623424" cy="1938992"/>
          </a:xfrm>
          <a:prstGeom prst="rect">
            <a:avLst/>
          </a:prstGeom>
        </p:spPr>
        <p:txBody>
          <a:bodyPr wrap="square">
            <a:spAutoFit/>
          </a:bodyPr>
          <a:lstStyle/>
          <a:p>
            <a:r>
              <a:rPr lang="en-US" sz="4000" dirty="0" smtClean="0"/>
              <a:t>Structure Equals Function</a:t>
            </a:r>
            <a:endParaRPr lang="en-US" sz="4000" dirty="0"/>
          </a:p>
        </p:txBody>
      </p:sp>
    </p:spTree>
    <p:extLst>
      <p:ext uri="{BB962C8B-B14F-4D97-AF65-F5344CB8AC3E}">
        <p14:creationId xmlns:p14="http://schemas.microsoft.com/office/powerpoint/2010/main" val="2048468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This Matter?</a:t>
            </a:r>
            <a:endParaRPr lang="en-US" dirty="0"/>
          </a:p>
        </p:txBody>
      </p:sp>
      <p:sp>
        <p:nvSpPr>
          <p:cNvPr id="3" name="Content Placeholder 2"/>
          <p:cNvSpPr>
            <a:spLocks noGrp="1"/>
          </p:cNvSpPr>
          <p:nvPr>
            <p:ph idx="1"/>
          </p:nvPr>
        </p:nvSpPr>
        <p:spPr>
          <a:xfrm>
            <a:off x="228600" y="1600200"/>
            <a:ext cx="8610600" cy="4525963"/>
          </a:xfrm>
        </p:spPr>
        <p:txBody>
          <a:bodyPr>
            <a:normAutofit fontScale="92500" lnSpcReduction="10000"/>
          </a:bodyPr>
          <a:lstStyle/>
          <a:p>
            <a:r>
              <a:rPr lang="en-US" dirty="0" smtClean="0"/>
              <a:t>All of the cells in your body contain the same DNA*</a:t>
            </a:r>
          </a:p>
          <a:p>
            <a:r>
              <a:rPr lang="en-US" dirty="0" smtClean="0"/>
              <a:t>However, only certain genes are expressed in certain cells</a:t>
            </a:r>
          </a:p>
          <a:p>
            <a:r>
              <a:rPr lang="en-US" dirty="0" smtClean="0"/>
              <a:t>Gene expression = proteins</a:t>
            </a:r>
          </a:p>
          <a:p>
            <a:r>
              <a:rPr lang="en-US" dirty="0" smtClean="0"/>
              <a:t>Certain cells are made of certain proteins</a:t>
            </a:r>
          </a:p>
          <a:p>
            <a:r>
              <a:rPr lang="en-US" dirty="0" smtClean="0"/>
              <a:t>The unique proteins a cell expresses makes the cell unique</a:t>
            </a:r>
          </a:p>
          <a:p>
            <a:r>
              <a:rPr lang="en-US" dirty="0" smtClean="0"/>
              <a:t>A collection of unique cells = a tissue</a:t>
            </a:r>
          </a:p>
          <a:p>
            <a:r>
              <a:rPr lang="en-US" dirty="0" smtClean="0"/>
              <a:t>Tissues include muscle, skin, brain, lung, blood, </a:t>
            </a:r>
            <a:r>
              <a:rPr lang="en-US" dirty="0" err="1" smtClean="0"/>
              <a:t>etc</a:t>
            </a:r>
            <a:endParaRPr lang="en-US" dirty="0"/>
          </a:p>
        </p:txBody>
      </p:sp>
      <p:sp>
        <p:nvSpPr>
          <p:cNvPr id="4" name="TextBox 3"/>
          <p:cNvSpPr txBox="1"/>
          <p:nvPr/>
        </p:nvSpPr>
        <p:spPr>
          <a:xfrm>
            <a:off x="685800" y="6336268"/>
            <a:ext cx="5257800" cy="369332"/>
          </a:xfrm>
          <a:prstGeom prst="rect">
            <a:avLst/>
          </a:prstGeom>
          <a:noFill/>
        </p:spPr>
        <p:txBody>
          <a:bodyPr wrap="square" rtlCol="0">
            <a:spAutoFit/>
          </a:bodyPr>
          <a:lstStyle/>
          <a:p>
            <a:r>
              <a:rPr lang="en-US" dirty="0" smtClean="0"/>
              <a:t>* Disclaimer: there are exceptions to every rule… </a:t>
            </a:r>
            <a:endParaRPr lang="en-US" dirty="0"/>
          </a:p>
        </p:txBody>
      </p:sp>
    </p:spTree>
    <p:extLst>
      <p:ext uri="{BB962C8B-B14F-4D97-AF65-F5344CB8AC3E}">
        <p14:creationId xmlns:p14="http://schemas.microsoft.com/office/powerpoint/2010/main" val="2177988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Life Applications</a:t>
            </a:r>
            <a:endParaRPr lang="en-US" dirty="0"/>
          </a:p>
        </p:txBody>
      </p:sp>
      <p:sp>
        <p:nvSpPr>
          <p:cNvPr id="3" name="Content Placeholder 2"/>
          <p:cNvSpPr>
            <a:spLocks noGrp="1"/>
          </p:cNvSpPr>
          <p:nvPr>
            <p:ph idx="1"/>
          </p:nvPr>
        </p:nvSpPr>
        <p:spPr/>
        <p:txBody>
          <a:bodyPr>
            <a:normAutofit lnSpcReduction="10000"/>
          </a:bodyPr>
          <a:lstStyle/>
          <a:p>
            <a:r>
              <a:rPr lang="en-US" dirty="0" smtClean="0"/>
              <a:t>Medicines can be designed to treat diseases caused by cells expressing specific proteins (such as cancer)</a:t>
            </a:r>
          </a:p>
          <a:p>
            <a:r>
              <a:rPr lang="en-US" dirty="0" smtClean="0"/>
              <a:t>Genes can be altered to correct genetic errors (such as cystic fibrosis)</a:t>
            </a:r>
          </a:p>
          <a:p>
            <a:r>
              <a:rPr lang="en-US" dirty="0" smtClean="0"/>
              <a:t>Genes can be transferred to different organisms (such as bacteria) which can be used to make huge amounts of a desired protein (such as insulin to treat diabetes)</a:t>
            </a:r>
            <a:endParaRPr lang="en-US" dirty="0"/>
          </a:p>
        </p:txBody>
      </p:sp>
    </p:spTree>
    <p:extLst>
      <p:ext uri="{BB962C8B-B14F-4D97-AF65-F5344CB8AC3E}">
        <p14:creationId xmlns:p14="http://schemas.microsoft.com/office/powerpoint/2010/main" val="3469864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Classwork / Homework</a:t>
            </a:r>
            <a:endParaRPr lang="en-US" dirty="0"/>
          </a:p>
        </p:txBody>
      </p:sp>
      <p:sp>
        <p:nvSpPr>
          <p:cNvPr id="3" name="Content Placeholder 2"/>
          <p:cNvSpPr>
            <a:spLocks noGrp="1"/>
          </p:cNvSpPr>
          <p:nvPr>
            <p:ph idx="1"/>
          </p:nvPr>
        </p:nvSpPr>
        <p:spPr>
          <a:xfrm>
            <a:off x="228600" y="1143000"/>
            <a:ext cx="8686800" cy="5334000"/>
          </a:xfrm>
        </p:spPr>
        <p:txBody>
          <a:bodyPr>
            <a:normAutofit fontScale="92500" lnSpcReduction="10000"/>
          </a:bodyPr>
          <a:lstStyle/>
          <a:p>
            <a:r>
              <a:rPr lang="en-US" dirty="0" smtClean="0"/>
              <a:t>Using the complementary DNA sequence from the Entry Task, mutate the DNA with each of the following types of mutations:</a:t>
            </a:r>
          </a:p>
          <a:p>
            <a:pPr lvl="1"/>
            <a:r>
              <a:rPr lang="en-US" dirty="0" smtClean="0"/>
              <a:t>Silent mutation (single base change with no effect to AA)</a:t>
            </a:r>
          </a:p>
          <a:p>
            <a:pPr lvl="1"/>
            <a:r>
              <a:rPr lang="en-US" dirty="0" smtClean="0"/>
              <a:t>Missense mutation (single base change to new AA)</a:t>
            </a:r>
          </a:p>
          <a:p>
            <a:pPr lvl="1"/>
            <a:r>
              <a:rPr lang="en-US" dirty="0" smtClean="0"/>
              <a:t>Nonsense mutation (single base change to stop codon)</a:t>
            </a:r>
          </a:p>
          <a:p>
            <a:pPr lvl="1"/>
            <a:r>
              <a:rPr lang="en-US" dirty="0" smtClean="0"/>
              <a:t>Delete nucleotide base 7</a:t>
            </a:r>
          </a:p>
          <a:p>
            <a:pPr lvl="1"/>
            <a:r>
              <a:rPr lang="en-US" dirty="0" smtClean="0"/>
              <a:t>Insert one base between base 6 and 7</a:t>
            </a:r>
          </a:p>
          <a:p>
            <a:r>
              <a:rPr lang="en-US" dirty="0" smtClean="0"/>
              <a:t>For each mutation, transcribe the DNA into RNA and then translate the RNA to AAs.</a:t>
            </a:r>
          </a:p>
          <a:p>
            <a:r>
              <a:rPr lang="en-US" dirty="0" smtClean="0"/>
              <a:t>Explain how each type of DNA mutation affects the amino acid sequence.</a:t>
            </a:r>
            <a:endParaRPr lang="en-US" dirty="0"/>
          </a:p>
        </p:txBody>
      </p:sp>
    </p:spTree>
    <p:extLst>
      <p:ext uri="{BB962C8B-B14F-4D97-AF65-F5344CB8AC3E}">
        <p14:creationId xmlns:p14="http://schemas.microsoft.com/office/powerpoint/2010/main" val="38618200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abeerhassan.files.wordpress.com/2013/01/figure-09-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19200"/>
            <a:ext cx="6453188" cy="544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itle 3"/>
          <p:cNvSpPr>
            <a:spLocks noGrp="1"/>
          </p:cNvSpPr>
          <p:nvPr>
            <p:ph type="title"/>
          </p:nvPr>
        </p:nvSpPr>
        <p:spPr/>
        <p:txBody>
          <a:bodyPr/>
          <a:lstStyle/>
          <a:p>
            <a:r>
              <a:rPr lang="en-US" altLang="en-US" smtClean="0"/>
              <a:t>Codon Chart</a:t>
            </a:r>
            <a:endParaRPr lang="en-US" altLang="en-US" dirty="0" smtClean="0"/>
          </a:p>
        </p:txBody>
      </p:sp>
    </p:spTree>
    <p:extLst>
      <p:ext uri="{BB962C8B-B14F-4D97-AF65-F5344CB8AC3E}">
        <p14:creationId xmlns:p14="http://schemas.microsoft.com/office/powerpoint/2010/main" val="41129135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484</TotalTime>
  <Words>592</Words>
  <Application>Microsoft Office PowerPoint</Application>
  <PresentationFormat>On-screen Show (4:3)</PresentationFormat>
  <Paragraphs>69</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2/23/15 Learning Objectives</vt:lpstr>
      <vt:lpstr>Looking Ahead</vt:lpstr>
      <vt:lpstr>Entry Task: Lab Notebook 2/23/15</vt:lpstr>
      <vt:lpstr>Entry Task: Step 2</vt:lpstr>
      <vt:lpstr>Central Dogma</vt:lpstr>
      <vt:lpstr>Coding and Non-Coding DNA</vt:lpstr>
      <vt:lpstr>Exons and Introns</vt:lpstr>
      <vt:lpstr>Messenger RNA (mRNA) Splicing</vt:lpstr>
      <vt:lpstr>Why Does Splicing Matter?</vt:lpstr>
      <vt:lpstr>Protein Structure</vt:lpstr>
      <vt:lpstr>Why Does This Matter?</vt:lpstr>
      <vt:lpstr>Real Life Applications</vt:lpstr>
      <vt:lpstr>Classwork / Homework</vt:lpstr>
      <vt:lpstr>Codon Chart</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Swart Family</dc:creator>
  <cp:lastModifiedBy>David Swart</cp:lastModifiedBy>
  <cp:revision>19</cp:revision>
  <dcterms:created xsi:type="dcterms:W3CDTF">2014-01-18T14:38:05Z</dcterms:created>
  <dcterms:modified xsi:type="dcterms:W3CDTF">2015-02-23T19:22:31Z</dcterms:modified>
</cp:coreProperties>
</file>