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88880332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4" name="Shape 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645086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0" name="Shape 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916559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6" name="Shape 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125355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2" name="Shape 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619557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653071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31498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187322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2111123"/>
            <a:ext cx="7772400" cy="1546500"/>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0" name="Shape 10"/>
          <p:cNvSpPr txBox="1">
            <a:spLocks noGrp="1"/>
          </p:cNvSpPr>
          <p:nvPr>
            <p:ph type="subTitle" idx="1"/>
          </p:nvPr>
        </p:nvSpPr>
        <p:spPr>
          <a:xfrm>
            <a:off x="685800" y="3786737"/>
            <a:ext cx="7772400" cy="1046400"/>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1" name="Shape 11"/>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0" y="1600200"/>
            <a:ext cx="82296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0" y="5875078"/>
            <a:ext cx="8229600" cy="692700"/>
          </a:xfrm>
          <a:prstGeom prst="rect">
            <a:avLst/>
          </a:prstGeom>
        </p:spPr>
        <p:txBody>
          <a:bodyPr lIns="91425" tIns="91425" rIns="91425" bIns="91425" anchor="t" anchorCtr="0"/>
          <a:lstStyle>
            <a:lvl1pPr algn="ctr">
              <a:spcBef>
                <a:spcPts val="360"/>
              </a:spcBef>
              <a:buSzPct val="100000"/>
              <a:buNone/>
              <a:defRPr sz="1800"/>
            </a:lvl1pPr>
          </a:lstStyle>
          <a:p>
            <a:endParaRPr/>
          </a:p>
        </p:txBody>
      </p:sp>
      <p:sp>
        <p:nvSpPr>
          <p:cNvPr id="26" name="Shape 26"/>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1" y="6333134"/>
            <a:ext cx="548699" cy="524699"/>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
        <p:nvSpPr>
          <p:cNvPr id="7" name="Shape 7"/>
          <p:cNvSpPr txBox="1">
            <a:spLocks noGrp="1"/>
          </p:cNvSpPr>
          <p:nvPr>
            <p:ph type="sldNum" idx="12"/>
          </p:nvPr>
        </p:nvSpPr>
        <p:spPr>
          <a:xfrm>
            <a:off x="8556791" y="6333134"/>
            <a:ext cx="548699" cy="524699"/>
          </a:xfrm>
          <a:prstGeom prst="rect">
            <a:avLst/>
          </a:prstGeom>
          <a:noFill/>
          <a:ln>
            <a:noFill/>
          </a:ln>
        </p:spPr>
        <p:txBody>
          <a:bodyPr lIns="91425" tIns="91425" rIns="91425" bIns="91425" anchor="ctr" anchorCtr="0">
            <a:noAutofit/>
          </a:bodyPr>
          <a:lstStyle>
            <a:lvl1pPr algn="r">
              <a:spcBef>
                <a:spcPts val="0"/>
              </a:spcBef>
              <a:buNone/>
              <a:defRPr sz="1300">
                <a:solidFill>
                  <a:schemeClr val="dk1"/>
                </a:solidFill>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Entry Task: Lab Notebook 2/18/15</a:t>
            </a:r>
          </a:p>
        </p:txBody>
      </p:sp>
      <p:sp>
        <p:nvSpPr>
          <p:cNvPr id="31" name="Shape 31"/>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marL="457200" lvl="0" indent="-419100" rtl="0">
              <a:spcBef>
                <a:spcPts val="0"/>
              </a:spcBef>
              <a:buClr>
                <a:schemeClr val="dk1"/>
              </a:buClr>
              <a:buSzPct val="100000"/>
              <a:buFont typeface="Arial"/>
              <a:buAutoNum type="arabicPeriod"/>
            </a:pPr>
            <a:r>
              <a:rPr lang="en"/>
              <a:t>What is your favorite thing about yourself?  </a:t>
            </a:r>
          </a:p>
          <a:p>
            <a:pPr marL="457200" lvl="0" indent="-419100" rtl="0">
              <a:spcBef>
                <a:spcPts val="0"/>
              </a:spcBef>
              <a:buClr>
                <a:schemeClr val="dk1"/>
              </a:buClr>
              <a:buSzPct val="100000"/>
              <a:buFont typeface="Arial"/>
              <a:buAutoNum type="arabicPeriod"/>
            </a:pPr>
            <a:r>
              <a:rPr lang="en"/>
              <a:t>Your least favorite?  </a:t>
            </a:r>
          </a:p>
          <a:p>
            <a:pPr marL="457200" lvl="0" indent="-419100" rtl="0">
              <a:spcBef>
                <a:spcPts val="0"/>
              </a:spcBef>
              <a:buClr>
                <a:schemeClr val="dk1"/>
              </a:buClr>
              <a:buSzPct val="100000"/>
              <a:buFont typeface="Arial"/>
              <a:buAutoNum type="arabicPeriod"/>
            </a:pPr>
            <a:r>
              <a:rPr lang="en"/>
              <a:t>What comes easy to you?  </a:t>
            </a:r>
          </a:p>
          <a:p>
            <a:pPr marL="457200" lvl="0" indent="-419100" rtl="0">
              <a:spcBef>
                <a:spcPts val="0"/>
              </a:spcBef>
              <a:buClr>
                <a:schemeClr val="dk1"/>
              </a:buClr>
              <a:buSzPct val="100000"/>
              <a:buFont typeface="Arial"/>
              <a:buAutoNum type="arabicPeriod"/>
            </a:pPr>
            <a:r>
              <a:rPr lang="en"/>
              <a:t>What do you find difficult?  </a:t>
            </a:r>
          </a:p>
          <a:p>
            <a:pPr rtl="0">
              <a:spcBef>
                <a:spcPts val="0"/>
              </a:spcBef>
              <a:buNone/>
            </a:pPr>
            <a:endParaRPr/>
          </a:p>
          <a:p>
            <a:pPr>
              <a:spcBef>
                <a:spcPts val="0"/>
              </a:spcBef>
              <a:buNone/>
            </a:pPr>
            <a:r>
              <a:rPr lang="en"/>
              <a:t>Of the things you wrote down, which do you think you were born with?  Which do you have to work on?  What is within your control?  What is not?  Explain!</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Self-Assessment</a:t>
            </a:r>
          </a:p>
        </p:txBody>
      </p:sp>
      <p:sp>
        <p:nvSpPr>
          <p:cNvPr id="37" name="Shape 37"/>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a:t>How are things going so far in biology this semester?  What is easy for you?  What is hard?  </a:t>
            </a:r>
          </a:p>
          <a:p>
            <a:pPr rtl="0">
              <a:spcBef>
                <a:spcPts val="0"/>
              </a:spcBef>
              <a:buNone/>
            </a:pPr>
            <a:endParaRPr/>
          </a:p>
          <a:p>
            <a:pPr>
              <a:spcBef>
                <a:spcPts val="0"/>
              </a:spcBef>
              <a:buNone/>
            </a:pPr>
            <a:r>
              <a:rPr lang="en"/>
              <a:t>Think about how you spend your time in biology class.  Does your current biology grade accurately reflect your level of engagement in the class?  How much time outside of class do you spend studying the material?</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457200" y="274647"/>
            <a:ext cx="8229600" cy="951000"/>
          </a:xfrm>
          <a:prstGeom prst="rect">
            <a:avLst/>
          </a:prstGeom>
        </p:spPr>
        <p:txBody>
          <a:bodyPr lIns="91425" tIns="91425" rIns="91425" bIns="91425" anchor="b" anchorCtr="0">
            <a:noAutofit/>
          </a:bodyPr>
          <a:lstStyle/>
          <a:p>
            <a:pPr>
              <a:spcBef>
                <a:spcPts val="0"/>
              </a:spcBef>
              <a:buNone/>
            </a:pPr>
            <a:r>
              <a:rPr lang="en"/>
              <a:t>Commitment to Excellence</a:t>
            </a:r>
          </a:p>
        </p:txBody>
      </p:sp>
      <p:sp>
        <p:nvSpPr>
          <p:cNvPr id="43" name="Shape 43"/>
          <p:cNvSpPr txBox="1">
            <a:spLocks noGrp="1"/>
          </p:cNvSpPr>
          <p:nvPr>
            <p:ph type="body" idx="1"/>
          </p:nvPr>
        </p:nvSpPr>
        <p:spPr>
          <a:xfrm>
            <a:off x="457200" y="1295400"/>
            <a:ext cx="8229600" cy="4967700"/>
          </a:xfrm>
          <a:prstGeom prst="rect">
            <a:avLst/>
          </a:prstGeom>
        </p:spPr>
        <p:txBody>
          <a:bodyPr lIns="91425" tIns="91425" rIns="91425" bIns="91425" anchor="t" anchorCtr="0">
            <a:noAutofit/>
          </a:bodyPr>
          <a:lstStyle/>
          <a:p>
            <a:pPr rtl="0">
              <a:spcBef>
                <a:spcPts val="0"/>
              </a:spcBef>
              <a:buNone/>
            </a:pPr>
            <a:r>
              <a:rPr lang="en"/>
              <a:t>What are your goals for biology class this semester?  We will learn about:</a:t>
            </a:r>
          </a:p>
          <a:p>
            <a:pPr marL="457200" lvl="0" indent="-419100" rtl="0">
              <a:spcBef>
                <a:spcPts val="0"/>
              </a:spcBef>
              <a:buClr>
                <a:schemeClr val="dk1"/>
              </a:buClr>
              <a:buSzPct val="100000"/>
              <a:buFont typeface="Arial"/>
              <a:buChar char="●"/>
            </a:pPr>
            <a:r>
              <a:rPr lang="en"/>
              <a:t>Central Dogma</a:t>
            </a:r>
          </a:p>
          <a:p>
            <a:pPr marL="457200" lvl="0" indent="-419100" rtl="0">
              <a:spcBef>
                <a:spcPts val="0"/>
              </a:spcBef>
              <a:buClr>
                <a:schemeClr val="dk1"/>
              </a:buClr>
              <a:buSzPct val="100000"/>
              <a:buFont typeface="Arial"/>
              <a:buChar char="●"/>
            </a:pPr>
            <a:r>
              <a:rPr lang="en"/>
              <a:t>Mitosis (DNA replication, cell division)</a:t>
            </a:r>
          </a:p>
          <a:p>
            <a:pPr marL="457200" lvl="0" indent="-419100" rtl="0">
              <a:spcBef>
                <a:spcPts val="0"/>
              </a:spcBef>
              <a:buClr>
                <a:schemeClr val="dk1"/>
              </a:buClr>
              <a:buSzPct val="100000"/>
              <a:buFont typeface="Arial"/>
              <a:buChar char="●"/>
            </a:pPr>
            <a:r>
              <a:rPr lang="en"/>
              <a:t>Reproduction, Inheritance, Meiosis</a:t>
            </a:r>
          </a:p>
          <a:p>
            <a:pPr marL="457200" lvl="0" indent="-419100" rtl="0">
              <a:spcBef>
                <a:spcPts val="0"/>
              </a:spcBef>
              <a:buClr>
                <a:schemeClr val="dk1"/>
              </a:buClr>
              <a:buSzPct val="100000"/>
              <a:buFont typeface="Arial"/>
              <a:buChar char="●"/>
            </a:pPr>
            <a:r>
              <a:rPr lang="en"/>
              <a:t>Evolution</a:t>
            </a:r>
          </a:p>
          <a:p>
            <a:pPr marL="457200" lvl="0" indent="-419100" rtl="0">
              <a:spcBef>
                <a:spcPts val="0"/>
              </a:spcBef>
              <a:buClr>
                <a:schemeClr val="dk1"/>
              </a:buClr>
              <a:buSzPct val="100000"/>
              <a:buFont typeface="Arial"/>
              <a:buChar char="●"/>
            </a:pPr>
            <a:r>
              <a:rPr lang="en"/>
              <a:t>Biology End-of-Course Exam: May 28</a:t>
            </a:r>
          </a:p>
          <a:p>
            <a:pPr rtl="0">
              <a:spcBef>
                <a:spcPts val="0"/>
              </a:spcBef>
              <a:buNone/>
            </a:pPr>
            <a:r>
              <a:rPr lang="en"/>
              <a:t>What grade do you intend to earn in this class?</a:t>
            </a:r>
          </a:p>
          <a:p>
            <a:pPr rtl="0">
              <a:spcBef>
                <a:spcPts val="0"/>
              </a:spcBef>
              <a:buNone/>
            </a:pPr>
            <a:r>
              <a:rPr lang="en"/>
              <a:t>Are you committed to passing the EOC?</a:t>
            </a:r>
          </a:p>
          <a:p>
            <a:pPr lvl="0" rtl="0">
              <a:spcBef>
                <a:spcPts val="0"/>
              </a:spcBef>
              <a:buNone/>
            </a:pPr>
            <a:r>
              <a:rPr lang="en"/>
              <a:t>How will you accomplish your goals?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Partner Share</a:t>
            </a:r>
          </a:p>
        </p:txBody>
      </p:sp>
      <p:sp>
        <p:nvSpPr>
          <p:cNvPr id="49" name="Shape 49"/>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a:t>What are traits?</a:t>
            </a:r>
          </a:p>
          <a:p>
            <a:pPr rtl="0">
              <a:spcBef>
                <a:spcPts val="0"/>
              </a:spcBef>
              <a:buNone/>
            </a:pPr>
            <a:r>
              <a:rPr lang="en"/>
              <a:t>What traits are inherited (nature)?</a:t>
            </a:r>
          </a:p>
          <a:p>
            <a:pPr rtl="0">
              <a:spcBef>
                <a:spcPts val="0"/>
              </a:spcBef>
              <a:buNone/>
            </a:pPr>
            <a:r>
              <a:rPr lang="en"/>
              <a:t>What traits are learned (nurture)?</a:t>
            </a:r>
          </a:p>
          <a:p>
            <a:pPr rtl="0">
              <a:spcBef>
                <a:spcPts val="0"/>
              </a:spcBef>
              <a:buNone/>
            </a:pPr>
            <a:r>
              <a:rPr lang="en"/>
              <a:t>How do you know?</a:t>
            </a:r>
          </a:p>
          <a:p>
            <a:pPr rtl="0">
              <a:spcBef>
                <a:spcPts val="0"/>
              </a:spcBef>
              <a:buNone/>
            </a:pPr>
            <a:endParaRPr/>
          </a:p>
          <a:p>
            <a:pPr>
              <a:spcBef>
                <a:spcPts val="0"/>
              </a:spcBef>
              <a:buNone/>
            </a:pPr>
            <a:r>
              <a:rPr lang="en"/>
              <a:t>Construct an explanation for how DNA codes for traits.  Be prepared to share with the class.</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143000"/>
          </a:xfrm>
          <a:prstGeom prst="rect">
            <a:avLst/>
          </a:prstGeom>
        </p:spPr>
        <p:txBody>
          <a:bodyPr lIns="91425" tIns="91425" rIns="91425" bIns="91425" anchor="b" anchorCtr="0">
            <a:noAutofit/>
          </a:bodyPr>
          <a:lstStyle/>
          <a:p>
            <a:pPr>
              <a:spcBef>
                <a:spcPts val="0"/>
              </a:spcBef>
              <a:buNone/>
            </a:pPr>
            <a:r>
              <a:rPr lang="en"/>
              <a:t>Unit 4 Exam Review (#1-9)</a:t>
            </a:r>
          </a:p>
        </p:txBody>
      </p:sp>
      <p:sp>
        <p:nvSpPr>
          <p:cNvPr id="55" name="Shape 55"/>
          <p:cNvSpPr txBox="1">
            <a:spLocks noGrp="1"/>
          </p:cNvSpPr>
          <p:nvPr>
            <p:ph type="body" idx="1"/>
          </p:nvPr>
        </p:nvSpPr>
        <p:spPr>
          <a:xfrm>
            <a:off x="457200" y="1600200"/>
            <a:ext cx="8229600" cy="4967700"/>
          </a:xfrm>
          <a:prstGeom prst="rect">
            <a:avLst/>
          </a:prstGeom>
        </p:spPr>
        <p:txBody>
          <a:bodyPr lIns="91425" tIns="91425" rIns="91425" bIns="91425" anchor="t" anchorCtr="0">
            <a:noAutofit/>
          </a:bodyPr>
          <a:lstStyle/>
          <a:p>
            <a:pPr rtl="0">
              <a:spcBef>
                <a:spcPts val="0"/>
              </a:spcBef>
              <a:buNone/>
            </a:pPr>
            <a:r>
              <a:rPr lang="en"/>
              <a:t>You may revise as follows:</a:t>
            </a:r>
          </a:p>
          <a:p>
            <a:pPr marL="457200" lvl="0" indent="-419100" rtl="0">
              <a:spcBef>
                <a:spcPts val="0"/>
              </a:spcBef>
              <a:buClr>
                <a:schemeClr val="dk1"/>
              </a:buClr>
              <a:buSzPct val="100000"/>
              <a:buFont typeface="Arial"/>
              <a:buChar char="●"/>
            </a:pPr>
            <a:r>
              <a:rPr lang="en"/>
              <a:t>For each incorrect multiple choice question: </a:t>
            </a:r>
          </a:p>
          <a:p>
            <a:pPr marL="914400" lvl="1" indent="-381000" rtl="0">
              <a:spcBef>
                <a:spcPts val="0"/>
              </a:spcBef>
              <a:buClr>
                <a:schemeClr val="dk1"/>
              </a:buClr>
              <a:buSzPct val="80000"/>
              <a:buFont typeface="Courier New"/>
              <a:buChar char="o"/>
            </a:pPr>
            <a:r>
              <a:rPr lang="en"/>
              <a:t>Explain </a:t>
            </a:r>
            <a:r>
              <a:rPr lang="en" u="sng"/>
              <a:t>why</a:t>
            </a:r>
            <a:r>
              <a:rPr lang="en"/>
              <a:t> you selected the incorrect answer</a:t>
            </a:r>
          </a:p>
          <a:p>
            <a:pPr marL="914400" lvl="1" indent="-381000" rtl="0">
              <a:spcBef>
                <a:spcPts val="0"/>
              </a:spcBef>
              <a:buClr>
                <a:schemeClr val="dk1"/>
              </a:buClr>
              <a:buSzPct val="80000"/>
              <a:buFont typeface="Courier New"/>
              <a:buChar char="o"/>
            </a:pPr>
            <a:r>
              <a:rPr lang="en"/>
              <a:t>Select the correct answer and </a:t>
            </a:r>
            <a:r>
              <a:rPr lang="en" u="sng"/>
              <a:t>explain why</a:t>
            </a:r>
            <a:r>
              <a:rPr lang="en"/>
              <a:t> </a:t>
            </a:r>
          </a:p>
          <a:p>
            <a:pPr marL="914400" lvl="1" indent="-381000" rtl="0">
              <a:spcBef>
                <a:spcPts val="0"/>
              </a:spcBef>
              <a:buClr>
                <a:schemeClr val="dk1"/>
              </a:buClr>
              <a:buSzPct val="80000"/>
              <a:buFont typeface="Courier New"/>
              <a:buChar char="o"/>
            </a:pPr>
            <a:r>
              <a:rPr lang="en"/>
              <a:t>Explain where in your notes or class work you found the correct answer.</a:t>
            </a:r>
          </a:p>
          <a:p>
            <a:pPr marL="457200" lvl="0" indent="-419100" rtl="0">
              <a:spcBef>
                <a:spcPts val="0"/>
              </a:spcBef>
              <a:buClr>
                <a:schemeClr val="dk1"/>
              </a:buClr>
              <a:buSzPct val="100000"/>
              <a:buFont typeface="Arial"/>
              <a:buChar char="●"/>
            </a:pPr>
            <a:r>
              <a:rPr lang="en"/>
              <a:t>For question 9:</a:t>
            </a:r>
          </a:p>
          <a:p>
            <a:pPr marL="914400" lvl="1" indent="-381000" rtl="0">
              <a:spcBef>
                <a:spcPts val="0"/>
              </a:spcBef>
              <a:buClr>
                <a:schemeClr val="dk1"/>
              </a:buClr>
              <a:buSzPct val="80000"/>
              <a:buFont typeface="Courier New"/>
              <a:buChar char="o"/>
            </a:pPr>
            <a:r>
              <a:rPr lang="en"/>
              <a:t>Explain the inputs and outputs of photosynthesis</a:t>
            </a:r>
          </a:p>
          <a:p>
            <a:pPr marL="914400" lvl="1" indent="-381000" rtl="0">
              <a:spcBef>
                <a:spcPts val="0"/>
              </a:spcBef>
              <a:buClr>
                <a:schemeClr val="dk1"/>
              </a:buClr>
              <a:buSzPct val="80000"/>
              <a:buFont typeface="Courier New"/>
              <a:buChar char="o"/>
            </a:pPr>
            <a:r>
              <a:rPr lang="en"/>
              <a:t>Explain the inputs and outputs of cellular respiration</a:t>
            </a:r>
          </a:p>
          <a:p>
            <a:pPr marL="914400" lvl="1" indent="-381000" rtl="0">
              <a:spcBef>
                <a:spcPts val="0"/>
              </a:spcBef>
              <a:buClr>
                <a:schemeClr val="dk1"/>
              </a:buClr>
              <a:buSzPct val="80000"/>
              <a:buFont typeface="Courier New"/>
              <a:buChar char="o"/>
            </a:pPr>
            <a:r>
              <a:rPr lang="en"/>
              <a:t>Explain the connection between photosynthesis and cellular respiration</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74649"/>
            <a:ext cx="8229600" cy="770399"/>
          </a:xfrm>
          <a:prstGeom prst="rect">
            <a:avLst/>
          </a:prstGeom>
        </p:spPr>
        <p:txBody>
          <a:bodyPr lIns="91425" tIns="91425" rIns="91425" bIns="91425" anchor="b" anchorCtr="0">
            <a:noAutofit/>
          </a:bodyPr>
          <a:lstStyle/>
          <a:p>
            <a:pPr lvl="0" rtl="0">
              <a:spcBef>
                <a:spcPts val="0"/>
              </a:spcBef>
              <a:buNone/>
            </a:pPr>
            <a:r>
              <a:rPr lang="en"/>
              <a:t>Unit 4 Exam Review (Procedure)</a:t>
            </a:r>
          </a:p>
        </p:txBody>
      </p:sp>
      <p:sp>
        <p:nvSpPr>
          <p:cNvPr id="61" name="Shape 61"/>
          <p:cNvSpPr txBox="1">
            <a:spLocks noGrp="1"/>
          </p:cNvSpPr>
          <p:nvPr>
            <p:ph type="body" idx="1"/>
          </p:nvPr>
        </p:nvSpPr>
        <p:spPr>
          <a:xfrm>
            <a:off x="279750" y="1045050"/>
            <a:ext cx="8741699" cy="4967700"/>
          </a:xfrm>
          <a:prstGeom prst="rect">
            <a:avLst/>
          </a:prstGeom>
        </p:spPr>
        <p:txBody>
          <a:bodyPr lIns="91425" tIns="91425" rIns="91425" bIns="91425" anchor="t" anchorCtr="0">
            <a:noAutofit/>
          </a:bodyPr>
          <a:lstStyle/>
          <a:p>
            <a:pPr lvl="0" rtl="0">
              <a:spcBef>
                <a:spcPts val="0"/>
              </a:spcBef>
              <a:buNone/>
            </a:pPr>
            <a:r>
              <a:rPr lang="en"/>
              <a:t>You may revise as follows:</a:t>
            </a:r>
          </a:p>
          <a:p>
            <a:pPr marL="457200" lvl="0" indent="-419100" rtl="0">
              <a:spcBef>
                <a:spcPts val="0"/>
              </a:spcBef>
              <a:buClr>
                <a:schemeClr val="dk1"/>
              </a:buClr>
              <a:buSzPct val="100000"/>
              <a:buFont typeface="Arial"/>
              <a:buChar char="●"/>
            </a:pPr>
            <a:r>
              <a:rPr lang="en"/>
              <a:t>Question 10: Procedure</a:t>
            </a:r>
          </a:p>
          <a:p>
            <a:pPr marL="914400" lvl="1" indent="-381000" rtl="0">
              <a:spcBef>
                <a:spcPts val="0"/>
              </a:spcBef>
              <a:buClr>
                <a:schemeClr val="dk1"/>
              </a:buClr>
              <a:buSzPct val="80000"/>
              <a:buFont typeface="Courier New"/>
              <a:buChar char="o"/>
            </a:pPr>
            <a:r>
              <a:rPr lang="en"/>
              <a:t>A procedure is a numbered list of steps.</a:t>
            </a:r>
          </a:p>
          <a:p>
            <a:pPr marL="914400" lvl="1" indent="-381000" rtl="0">
              <a:spcBef>
                <a:spcPts val="0"/>
              </a:spcBef>
              <a:buClr>
                <a:schemeClr val="dk1"/>
              </a:buClr>
              <a:buSzPct val="80000"/>
              <a:buFont typeface="Courier New"/>
              <a:buChar char="o"/>
            </a:pPr>
            <a:r>
              <a:rPr lang="en"/>
              <a:t>A procedure must make sense!  </a:t>
            </a:r>
          </a:p>
          <a:p>
            <a:pPr marL="914400" lvl="1" indent="-381000" rtl="0">
              <a:spcBef>
                <a:spcPts val="0"/>
              </a:spcBef>
              <a:buClr>
                <a:schemeClr val="dk1"/>
              </a:buClr>
              <a:buSzPct val="80000"/>
              <a:buFont typeface="Courier New"/>
              <a:buChar char="o"/>
            </a:pPr>
            <a:r>
              <a:rPr lang="en"/>
              <a:t>The purpose of a procedure is to enable someone else to repeat your experiment without your help.</a:t>
            </a:r>
          </a:p>
          <a:p>
            <a:pPr marL="914400" lvl="1" indent="-381000" rtl="0">
              <a:spcBef>
                <a:spcPts val="0"/>
              </a:spcBef>
              <a:buClr>
                <a:schemeClr val="dk1"/>
              </a:buClr>
              <a:buSzPct val="80000"/>
              <a:buFont typeface="Courier New"/>
              <a:buChar char="o"/>
            </a:pPr>
            <a:r>
              <a:rPr lang="en"/>
              <a:t>The manipulated, responding, and controlled variables should be obvious to the reader.  </a:t>
            </a:r>
          </a:p>
          <a:p>
            <a:pPr marL="914400" lvl="1" indent="-381000" rtl="0">
              <a:spcBef>
                <a:spcPts val="0"/>
              </a:spcBef>
              <a:buClr>
                <a:schemeClr val="dk1"/>
              </a:buClr>
              <a:buSzPct val="80000"/>
              <a:buFont typeface="Courier New"/>
              <a:buChar char="o"/>
            </a:pPr>
            <a:r>
              <a:rPr lang="en"/>
              <a:t>Clearly explain what results should be collected, how the results should be collected, and where the data should be stored.</a:t>
            </a:r>
          </a:p>
          <a:p>
            <a:pPr marL="914400" lvl="1" indent="-381000" rtl="0">
              <a:spcBef>
                <a:spcPts val="0"/>
              </a:spcBef>
              <a:buClr>
                <a:schemeClr val="dk1"/>
              </a:buClr>
              <a:buSzPct val="80000"/>
              <a:buFont typeface="Courier New"/>
              <a:buChar char="o"/>
            </a:pPr>
            <a:r>
              <a:rPr lang="en"/>
              <a:t>A procedure must be reproducible for the results to be valid.  Repeat!  Repeat!</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274647"/>
            <a:ext cx="8229600" cy="863400"/>
          </a:xfrm>
          <a:prstGeom prst="rect">
            <a:avLst/>
          </a:prstGeom>
        </p:spPr>
        <p:txBody>
          <a:bodyPr lIns="91425" tIns="91425" rIns="91425" bIns="91425" anchor="b" anchorCtr="0">
            <a:noAutofit/>
          </a:bodyPr>
          <a:lstStyle/>
          <a:p>
            <a:pPr>
              <a:spcBef>
                <a:spcPts val="0"/>
              </a:spcBef>
              <a:buNone/>
            </a:pPr>
            <a:r>
              <a:rPr lang="en"/>
              <a:t>Work Time</a:t>
            </a:r>
          </a:p>
        </p:txBody>
      </p:sp>
      <p:sp>
        <p:nvSpPr>
          <p:cNvPr id="67" name="Shape 67"/>
          <p:cNvSpPr txBox="1">
            <a:spLocks noGrp="1"/>
          </p:cNvSpPr>
          <p:nvPr>
            <p:ph type="body" idx="1"/>
          </p:nvPr>
        </p:nvSpPr>
        <p:spPr>
          <a:xfrm>
            <a:off x="204275" y="1313225"/>
            <a:ext cx="8706300" cy="5254800"/>
          </a:xfrm>
          <a:prstGeom prst="rect">
            <a:avLst/>
          </a:prstGeom>
        </p:spPr>
        <p:txBody>
          <a:bodyPr lIns="91425" tIns="91425" rIns="91425" bIns="91425" anchor="t" anchorCtr="0">
            <a:noAutofit/>
          </a:bodyPr>
          <a:lstStyle/>
          <a:p>
            <a:pPr lvl="0" rtl="0">
              <a:spcBef>
                <a:spcPts val="0"/>
              </a:spcBef>
              <a:buNone/>
            </a:pPr>
            <a:r>
              <a:rPr lang="en"/>
              <a:t>Revise Unit 4 exam (due Friday (2/20)</a:t>
            </a:r>
          </a:p>
          <a:p>
            <a:pPr rtl="0">
              <a:spcBef>
                <a:spcPts val="0"/>
              </a:spcBef>
              <a:buNone/>
            </a:pPr>
            <a:r>
              <a:rPr lang="en"/>
              <a:t>Locate and complete missing assignments</a:t>
            </a:r>
          </a:p>
          <a:p>
            <a:pPr marL="914400" lvl="0" indent="-419100" rtl="0">
              <a:spcBef>
                <a:spcPts val="0"/>
              </a:spcBef>
              <a:buClr>
                <a:schemeClr val="dk1"/>
              </a:buClr>
              <a:buSzPct val="100000"/>
              <a:buFont typeface="Arial"/>
              <a:buChar char="●"/>
            </a:pPr>
            <a:r>
              <a:rPr lang="en"/>
              <a:t>Check grades in Illuminate</a:t>
            </a:r>
          </a:p>
          <a:p>
            <a:pPr marL="914400" lvl="0" indent="-419100" rtl="0">
              <a:spcBef>
                <a:spcPts val="0"/>
              </a:spcBef>
              <a:buClr>
                <a:schemeClr val="dk1"/>
              </a:buClr>
              <a:buSzPct val="100000"/>
              <a:buFont typeface="Arial"/>
              <a:buChar char="●"/>
            </a:pPr>
            <a:r>
              <a:rPr lang="en"/>
              <a:t>Find and print assignments from class website</a:t>
            </a:r>
          </a:p>
          <a:p>
            <a:pPr lvl="0" rtl="0">
              <a:spcBef>
                <a:spcPts val="0"/>
              </a:spcBef>
              <a:buNone/>
            </a:pPr>
            <a:endParaRPr/>
          </a:p>
          <a:p>
            <a:pPr lvl="0" rtl="0">
              <a:spcBef>
                <a:spcPts val="0"/>
              </a:spcBef>
              <a:buNone/>
            </a:pPr>
            <a:r>
              <a:rPr lang="en" u="sng"/>
              <a:t>Caught Up?  Keep Learning!  Extra Credit!</a:t>
            </a:r>
          </a:p>
          <a:p>
            <a:pPr lvl="0" rtl="0">
              <a:spcBef>
                <a:spcPts val="0"/>
              </a:spcBef>
              <a:buNone/>
            </a:pPr>
            <a:r>
              <a:rPr lang="en"/>
              <a:t>Make an amino acid word poster (+1/letter)</a:t>
            </a:r>
          </a:p>
          <a:p>
            <a:pPr rtl="0">
              <a:spcBef>
                <a:spcPts val="0"/>
              </a:spcBef>
              <a:buNone/>
            </a:pPr>
            <a:r>
              <a:rPr lang="en"/>
              <a:t>Construct amino acids with modeling kits</a:t>
            </a:r>
          </a:p>
          <a:p>
            <a:pPr marL="914400" lvl="0" indent="-419100">
              <a:spcBef>
                <a:spcPts val="0"/>
              </a:spcBef>
              <a:buClr>
                <a:schemeClr val="dk1"/>
              </a:buClr>
              <a:buSzPct val="100000"/>
              <a:buFont typeface="Arial"/>
              <a:buChar char="●"/>
            </a:pPr>
            <a:r>
              <a:rPr lang="en"/>
              <a:t>+1 per amino acid with documentation</a:t>
            </a:r>
          </a:p>
        </p:txBody>
      </p:sp>
    </p:spTree>
  </p:cSld>
  <p:clrMapOvr>
    <a:masterClrMapping/>
  </p:clrMapOvr>
  <p:transition spd="slow">
    <p:cut/>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474</Words>
  <Application>Microsoft Office PowerPoint</Application>
  <PresentationFormat>On-screen Show (4:3)</PresentationFormat>
  <Paragraphs>57</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Courier New</vt:lpstr>
      <vt:lpstr>simple-light</vt:lpstr>
      <vt:lpstr>Entry Task: Lab Notebook 2/18/15</vt:lpstr>
      <vt:lpstr>Self-Assessment</vt:lpstr>
      <vt:lpstr>Commitment to Excellence</vt:lpstr>
      <vt:lpstr>Partner Share</vt:lpstr>
      <vt:lpstr>Unit 4 Exam Review (#1-9)</vt:lpstr>
      <vt:lpstr>Unit 4 Exam Review (Procedure)</vt:lpstr>
      <vt:lpstr>Work Time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Task: Lab Notebook 2/18/15</dc:title>
  <dc:creator>David Swart</dc:creator>
  <cp:lastModifiedBy>David Swart</cp:lastModifiedBy>
  <cp:revision>1</cp:revision>
  <dcterms:modified xsi:type="dcterms:W3CDTF">2015-02-18T18:17:45Z</dcterms:modified>
</cp:coreProperties>
</file>