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4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7CF6AB-7E74-4CEA-99DC-1528D7DF5C3E}">
  <a:tblStyle styleId="{727CF6AB-7E74-4CEA-99DC-1528D7DF5C3E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8594825-5CC2-4491-A145-B287E8594126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047167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83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057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8800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212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9084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9045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2789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6402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842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735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016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70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2/11/15 Objectives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Content Objective: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Model how specific nucleotide bases pair up in a molecule of DNA.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Language Objective: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Explain why specific nucleotide bases pair up in a molecule of DNA.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1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DNA Worksheet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964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Locate your DNA base pairing worksheet from yesterday.  How far did you get?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8000" y="1165050"/>
            <a:ext cx="541020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Molecular Modeling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Working with your table partner, construct as many molecules of water (H</a:t>
            </a:r>
            <a:r>
              <a:rPr lang="en" baseline="-25000"/>
              <a:t>2</a:t>
            </a:r>
            <a:r>
              <a:rPr lang="en"/>
              <a:t>O) as possible with one modeling kit.  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rtl="0">
              <a:spcBef>
                <a:spcPts val="0"/>
              </a:spcBef>
              <a:buNone/>
            </a:pPr>
            <a:r>
              <a:rPr lang="en"/>
              <a:t>Model how you think water molecules interact: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at 0℃ (freezing, 32℉)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at 25℃ (room temperature, 77℉)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at 100℃ (boiling, 212℉)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/>
              <a:t>[°C] = ([°F] - 32) × 5/9</a:t>
            </a:r>
          </a:p>
          <a:p>
            <a:pPr lvl="0">
              <a:spcBef>
                <a:spcPts val="0"/>
              </a:spcBef>
              <a:buNone/>
            </a:pPr>
            <a:r>
              <a:rPr lang="en" sz="1800"/>
              <a:t>[°F] = [°C] × 9/5 + 32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Structured Partner Talk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Agree or disagree!  Using A/B structured partner talk, discuss with your table partner whether you agree or disagree with thinking around </a:t>
            </a:r>
            <a:r>
              <a:rPr lang="en" u="sng"/>
              <a:t>how</a:t>
            </a:r>
            <a:r>
              <a:rPr lang="en"/>
              <a:t> water molecules move at different temperatures and </a:t>
            </a:r>
            <a:r>
              <a:rPr lang="en" u="sng"/>
              <a:t>why</a:t>
            </a:r>
            <a:r>
              <a:rPr lang="en"/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0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Introduction to Molecular Bonds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175" y="1417650"/>
            <a:ext cx="8629650" cy="516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Covalent Bonds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When two atoms share electrons, a covalent bond is formed.  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rtl="0">
              <a:spcBef>
                <a:spcPts val="0"/>
              </a:spcBef>
              <a:buNone/>
            </a:pPr>
            <a:r>
              <a:rPr lang="en"/>
              <a:t>Single bonds are most common, although some atoms have double and even triple bonds.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>
              <a:spcBef>
                <a:spcPts val="0"/>
              </a:spcBef>
              <a:buNone/>
            </a:pPr>
            <a:r>
              <a:rPr lang="en"/>
              <a:t>Construct a molecule of carbon dioxide (CO</a:t>
            </a:r>
            <a:r>
              <a:rPr lang="en" baseline="-25000"/>
              <a:t>2</a:t>
            </a:r>
            <a:r>
              <a:rPr lang="en"/>
              <a:t>).  Compare and contrast CO</a:t>
            </a:r>
            <a:r>
              <a:rPr lang="en" baseline="-25000"/>
              <a:t>2</a:t>
            </a:r>
            <a:r>
              <a:rPr lang="en"/>
              <a:t> with H</a:t>
            </a:r>
            <a:r>
              <a:rPr lang="en" baseline="-25000"/>
              <a:t>2</a:t>
            </a:r>
            <a:r>
              <a:rPr lang="en"/>
              <a:t>O.  How are CO</a:t>
            </a:r>
            <a:r>
              <a:rPr lang="en" baseline="-25000"/>
              <a:t>2</a:t>
            </a:r>
            <a:r>
              <a:rPr lang="en"/>
              <a:t> with H</a:t>
            </a:r>
            <a:r>
              <a:rPr lang="en" baseline="-25000"/>
              <a:t>2</a:t>
            </a:r>
            <a:r>
              <a:rPr lang="en"/>
              <a:t>O similar?  How are they different?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400"/>
              <a:t>Electronegativity: A Measure of How Strongly Elements Want Electrons</a:t>
            </a:r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75" y="1696275"/>
            <a:ext cx="8500050" cy="457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633925" y="5818200"/>
            <a:ext cx="7979400" cy="79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/>
              <a:t>Looking at the periodic table, which element is more electronegative: hydrogen or oxygen?  How about carbon or oxygen?  How do you know?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1349000" y="2250300"/>
            <a:ext cx="2502600" cy="40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800" b="1">
                <a:solidFill>
                  <a:srgbClr val="FF0000"/>
                </a:solidFill>
              </a:rPr>
              <a:t>H = hydrogen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4550475" y="2343850"/>
            <a:ext cx="1519500" cy="40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rgbClr val="FF0000"/>
                </a:solidFill>
              </a:rPr>
              <a:t>C = carbon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6327975" y="2343850"/>
            <a:ext cx="1519500" cy="40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>
                <a:solidFill>
                  <a:srgbClr val="FF0000"/>
                </a:solidFill>
              </a:rPr>
              <a:t>O = oxygen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74648"/>
            <a:ext cx="8229600" cy="960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Hydrogen Bonds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325175" y="1385525"/>
            <a:ext cx="4501499" cy="547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 b="1"/>
              <a:t>In a molecule of water, hydrogen and oxygen share a </a:t>
            </a:r>
            <a:r>
              <a:rPr lang="en" sz="1800" b="1">
                <a:solidFill>
                  <a:srgbClr val="0000FF"/>
                </a:solidFill>
              </a:rPr>
              <a:t>covalent</a:t>
            </a:r>
            <a:r>
              <a:rPr lang="en" sz="1800" b="1"/>
              <a:t> bond.</a:t>
            </a:r>
          </a:p>
          <a:p>
            <a:pPr rtl="0">
              <a:spcBef>
                <a:spcPts val="0"/>
              </a:spcBef>
              <a:buNone/>
            </a:pPr>
            <a:endParaRPr sz="1200" b="1"/>
          </a:p>
          <a:p>
            <a:pPr rtl="0">
              <a:spcBef>
                <a:spcPts val="0"/>
              </a:spcBef>
              <a:buNone/>
            </a:pPr>
            <a:r>
              <a:rPr lang="en" sz="1800" b="1"/>
              <a:t>However, oxygen is more </a:t>
            </a:r>
            <a:r>
              <a:rPr lang="en" sz="1800" b="1">
                <a:solidFill>
                  <a:srgbClr val="0000FF"/>
                </a:solidFill>
              </a:rPr>
              <a:t>electronegative</a:t>
            </a:r>
            <a:r>
              <a:rPr lang="en" sz="1800" b="1"/>
              <a:t> than hydrogen.</a:t>
            </a:r>
          </a:p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rtl="0">
              <a:spcBef>
                <a:spcPts val="0"/>
              </a:spcBef>
              <a:buNone/>
            </a:pPr>
            <a:r>
              <a:rPr lang="en" sz="1800" b="1"/>
              <a:t>As a result, the electrons are pulled slightly away from the hydrogen atoms toward the oxygen atom.</a:t>
            </a:r>
          </a:p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rtl="0">
              <a:spcBef>
                <a:spcPts val="0"/>
              </a:spcBef>
              <a:buNone/>
            </a:pPr>
            <a:r>
              <a:rPr lang="en" sz="1800" b="1"/>
              <a:t>This results in the oxygen atom having a partial negative (ẟ</a:t>
            </a:r>
            <a:r>
              <a:rPr lang="en" sz="1800" b="1" baseline="30000"/>
              <a:t>-</a:t>
            </a:r>
            <a:r>
              <a:rPr lang="en" sz="1800" b="1"/>
              <a:t>) charge, and the hydrogen atoms having a partial positive </a:t>
            </a:r>
            <a:r>
              <a:rPr lang="en" sz="1800" b="1">
                <a:solidFill>
                  <a:schemeClr val="dk1"/>
                </a:solidFill>
              </a:rPr>
              <a:t>(ẟ</a:t>
            </a:r>
            <a:r>
              <a:rPr lang="en" sz="1800" b="1" baseline="30000">
                <a:solidFill>
                  <a:schemeClr val="dk1"/>
                </a:solidFill>
              </a:rPr>
              <a:t>+</a:t>
            </a:r>
            <a:r>
              <a:rPr lang="en" sz="1800" b="1">
                <a:solidFill>
                  <a:schemeClr val="dk1"/>
                </a:solidFill>
              </a:rPr>
              <a:t>) </a:t>
            </a:r>
            <a:r>
              <a:rPr lang="en" sz="1800" b="1"/>
              <a:t>charge.</a:t>
            </a:r>
          </a:p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lvl="0" rtl="0">
              <a:spcBef>
                <a:spcPts val="0"/>
              </a:spcBef>
              <a:buNone/>
            </a:pPr>
            <a:r>
              <a:rPr lang="en" sz="1800" b="1"/>
              <a:t>When water molecules interact, the </a:t>
            </a:r>
            <a:r>
              <a:rPr lang="en" sz="1800" b="1">
                <a:solidFill>
                  <a:schemeClr val="dk1"/>
                </a:solidFill>
              </a:rPr>
              <a:t>ẟ</a:t>
            </a:r>
            <a:r>
              <a:rPr lang="en" sz="1800" b="1" baseline="30000">
                <a:solidFill>
                  <a:schemeClr val="dk1"/>
                </a:solidFill>
              </a:rPr>
              <a:t>-</a:t>
            </a:r>
            <a:r>
              <a:rPr lang="en" sz="1800" b="1">
                <a:solidFill>
                  <a:schemeClr val="dk1"/>
                </a:solidFill>
              </a:rPr>
              <a:t> oxygen atoms are attracted to the ẟ</a:t>
            </a:r>
            <a:r>
              <a:rPr lang="en" sz="1800" b="1" baseline="30000">
                <a:solidFill>
                  <a:schemeClr val="dk1"/>
                </a:solidFill>
              </a:rPr>
              <a:t>+</a:t>
            </a:r>
            <a:r>
              <a:rPr lang="en" sz="1800" b="1">
                <a:solidFill>
                  <a:schemeClr val="dk1"/>
                </a:solidFill>
              </a:rPr>
              <a:t> hydrogen atoms, creating </a:t>
            </a:r>
            <a:r>
              <a:rPr lang="en" sz="1800" b="1">
                <a:solidFill>
                  <a:srgbClr val="FF0000"/>
                </a:solidFill>
              </a:rPr>
              <a:t>hydrogen bonds.</a:t>
            </a:r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1500" y="1385525"/>
            <a:ext cx="3935300" cy="4184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46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Types of Bonds in DNA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227650" y="1778900"/>
            <a:ext cx="2567699" cy="4788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DNA is made of carbon (C), hydrogen (H), oxygen (O), nitrogen (N), and phosphorus (P).  </a:t>
            </a:r>
            <a:r>
              <a:rPr lang="en" sz="2400">
                <a:solidFill>
                  <a:srgbClr val="FF0000"/>
                </a:solidFill>
              </a:rPr>
              <a:t>Can you find the covalent bonds?  How about the hydrogen bonds?</a:t>
            </a:r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5175" y="1397902"/>
            <a:ext cx="5574274" cy="4520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46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Nucleotide Bases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457200" y="4729375"/>
            <a:ext cx="8229600" cy="18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How are the bases similar?  Different?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Work with your partner to construct your assigned nucleotide base.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156" name="Shape 156"/>
          <p:cNvGraphicFramePr/>
          <p:nvPr/>
        </p:nvGraphicFramePr>
        <p:xfrm>
          <a:off x="229425" y="1373575"/>
          <a:ext cx="8669200" cy="2950820"/>
        </p:xfrm>
        <a:graphic>
          <a:graphicData uri="http://schemas.openxmlformats.org/drawingml/2006/table">
            <a:tbl>
              <a:tblPr>
                <a:noFill/>
                <a:tableStyleId>{D8594825-5CC2-4491-A145-B287E8594126}</a:tableStyleId>
              </a:tblPr>
              <a:tblGrid>
                <a:gridCol w="2167300"/>
                <a:gridCol w="2167300"/>
                <a:gridCol w="2167300"/>
                <a:gridCol w="2167300"/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A = Adenine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C = Cytosine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G = Guanine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T = Thymine</a:t>
                      </a:r>
                    </a:p>
                  </a:txBody>
                  <a:tcPr marL="91425" marR="91425" marT="91425" marB="91425"/>
                </a:tc>
              </a:tr>
              <a:tr h="249365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6224" y="1888300"/>
            <a:ext cx="1916637" cy="239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425" y="2252275"/>
            <a:ext cx="201930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57525" y="2196800"/>
            <a:ext cx="2179728" cy="151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5400" y="2045075"/>
            <a:ext cx="2019300" cy="183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Nucleotide Base Interactions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Remember, in DNA, A pairs with T and C pairs with G.  The pairs are called </a:t>
            </a:r>
            <a:r>
              <a:rPr lang="en">
                <a:solidFill>
                  <a:srgbClr val="0000FF"/>
                </a:solidFill>
              </a:rPr>
              <a:t>complementary bases</a:t>
            </a:r>
            <a:r>
              <a:rPr lang="en"/>
              <a:t>.  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Compare your assigned base with other groups assigned the same base.  Are they constructed the same?  Why or why not?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Find groups with your complementary base.  Locate the atoms involved in hydrogen bonding between the two bases.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350" y="276475"/>
            <a:ext cx="7800500" cy="63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</Words>
  <Application>Microsoft Office PowerPoint</Application>
  <PresentationFormat>On-screen Show (4:3)</PresentationFormat>
  <Paragraphs>57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simple-light</vt:lpstr>
      <vt:lpstr>2/11/15 Objectives</vt:lpstr>
      <vt:lpstr>Entry Task: DNA Worksheet</vt:lpstr>
      <vt:lpstr>Molecular Modeling</vt:lpstr>
      <vt:lpstr>Structured Partner Talk</vt:lpstr>
      <vt:lpstr>Introduction to Molecular Bonds</vt:lpstr>
      <vt:lpstr>Covalent Bonds</vt:lpstr>
      <vt:lpstr>Electronegativity: A Measure of How Strongly Elements Want Electrons</vt:lpstr>
      <vt:lpstr>Hydrogen Bonds</vt:lpstr>
      <vt:lpstr>Types of Bonds in DNA</vt:lpstr>
      <vt:lpstr>Nucleotide Bases</vt:lpstr>
      <vt:lpstr>Nucleotide Base Interactions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Seating Chart</dc:title>
  <dc:creator>David Swart</dc:creator>
  <cp:lastModifiedBy>David Swart</cp:lastModifiedBy>
  <cp:revision>2</cp:revision>
  <dcterms:modified xsi:type="dcterms:W3CDTF">2015-02-12T19:59:45Z</dcterms:modified>
</cp:coreProperties>
</file>