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8"/>
  </p:notesMasterIdLst>
  <p:sldIdLst>
    <p:sldId id="269" r:id="rId2"/>
    <p:sldId id="270" r:id="rId3"/>
    <p:sldId id="272" r:id="rId4"/>
    <p:sldId id="273" r:id="rId5"/>
    <p:sldId id="274" r:id="rId6"/>
    <p:sldId id="271" r:id="rId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00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5DE5EA-9E53-4013-A62C-928DEFD50E4D}">
  <a:tblStyle styleId="{795DE5EA-9E53-4013-A62C-928DEFD50E4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D43FD227-4635-4301-8C28-54CFE939EB15}" styleName="Table_1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9EA605F9-51AA-4BEE-9E10-B28CEB94A4F5}" styleName="Table_2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584E9589-3206-4386-8E2D-EE7AF683EAEE}" styleName="Table_3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696839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2930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306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4992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>
                <a:solidFill>
                  <a:srgbClr val="0000FF"/>
                </a:solidFill>
              </a:rPr>
              <a:t>2</a:t>
            </a:r>
            <a:r>
              <a:rPr lang="en" b="1">
                <a:solidFill>
                  <a:schemeClr val="dk1"/>
                </a:solidFill>
              </a:rPr>
              <a:t> C</a:t>
            </a:r>
            <a:r>
              <a:rPr lang="en" b="1" baseline="-25000">
                <a:solidFill>
                  <a:schemeClr val="dk1"/>
                </a:solidFill>
              </a:rPr>
              <a:t>10</a:t>
            </a:r>
            <a:r>
              <a:rPr lang="en" b="1">
                <a:solidFill>
                  <a:schemeClr val="dk1"/>
                </a:solidFill>
              </a:rPr>
              <a:t>H</a:t>
            </a:r>
            <a:r>
              <a:rPr lang="en" b="1" baseline="-25000">
                <a:solidFill>
                  <a:schemeClr val="dk1"/>
                </a:solidFill>
              </a:rPr>
              <a:t>22</a:t>
            </a:r>
            <a:r>
              <a:rPr lang="en" b="1">
                <a:solidFill>
                  <a:schemeClr val="dk1"/>
                </a:solidFill>
              </a:rPr>
              <a:t> + </a:t>
            </a:r>
            <a:r>
              <a:rPr lang="en" b="1">
                <a:solidFill>
                  <a:srgbClr val="0000FF"/>
                </a:solidFill>
              </a:rPr>
              <a:t>31</a:t>
            </a:r>
            <a:r>
              <a:rPr lang="en" b="1">
                <a:solidFill>
                  <a:schemeClr val="dk1"/>
                </a:solidFill>
              </a:rPr>
              <a:t> O</a:t>
            </a:r>
            <a:r>
              <a:rPr lang="en" b="1" baseline="-25000">
                <a:solidFill>
                  <a:schemeClr val="dk1"/>
                </a:solidFill>
              </a:rPr>
              <a:t>2</a:t>
            </a:r>
            <a:r>
              <a:rPr lang="en" b="1">
                <a:solidFill>
                  <a:schemeClr val="dk1"/>
                </a:solidFill>
              </a:rPr>
              <a:t> = </a:t>
            </a:r>
            <a:r>
              <a:rPr lang="en" b="1">
                <a:solidFill>
                  <a:srgbClr val="0000FF"/>
                </a:solidFill>
              </a:rPr>
              <a:t>20</a:t>
            </a:r>
            <a:r>
              <a:rPr lang="en" b="1">
                <a:solidFill>
                  <a:schemeClr val="dk1"/>
                </a:solidFill>
              </a:rPr>
              <a:t> CO</a:t>
            </a:r>
            <a:r>
              <a:rPr lang="en" b="1" baseline="-25000">
                <a:solidFill>
                  <a:schemeClr val="dk1"/>
                </a:solidFill>
              </a:rPr>
              <a:t>2</a:t>
            </a:r>
            <a:r>
              <a:rPr lang="en" b="1">
                <a:solidFill>
                  <a:schemeClr val="dk1"/>
                </a:solidFill>
              </a:rPr>
              <a:t> + </a:t>
            </a:r>
            <a:r>
              <a:rPr lang="en" b="1">
                <a:solidFill>
                  <a:srgbClr val="0000FF"/>
                </a:solidFill>
              </a:rPr>
              <a:t>22</a:t>
            </a:r>
            <a:r>
              <a:rPr lang="en" b="1">
                <a:solidFill>
                  <a:schemeClr val="dk1"/>
                </a:solidFill>
              </a:rPr>
              <a:t> H</a:t>
            </a:r>
            <a:r>
              <a:rPr lang="en" b="1" baseline="-25000">
                <a:solidFill>
                  <a:schemeClr val="dk1"/>
                </a:solidFill>
              </a:rPr>
              <a:t>2</a:t>
            </a:r>
            <a:r>
              <a:rPr lang="en" b="1">
                <a:solidFill>
                  <a:schemeClr val="dk1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685881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5512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6Dn0CW-KbvY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wwYSWEpL3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2/3/15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Draw a paraffin molecule with the formula </a:t>
            </a:r>
            <a:r>
              <a:rPr lang="en" dirty="0" smtClean="0"/>
              <a:t>C</a:t>
            </a:r>
            <a:r>
              <a:rPr lang="en" baseline="-25000" dirty="0" smtClean="0"/>
              <a:t>10</a:t>
            </a:r>
            <a:r>
              <a:rPr lang="en" dirty="0" smtClean="0"/>
              <a:t>H</a:t>
            </a:r>
            <a:r>
              <a:rPr lang="en" baseline="-25000" dirty="0" smtClean="0"/>
              <a:t>22</a:t>
            </a:r>
            <a:endParaRPr lang="en" baseline="-25000" dirty="0"/>
          </a:p>
        </p:txBody>
      </p:sp>
      <p:pic>
        <p:nvPicPr>
          <p:cNvPr id="4" name="Shape 115"/>
          <p:cNvPicPr preferRelativeResize="0"/>
          <p:nvPr/>
        </p:nvPicPr>
        <p:blipFill rotWithShape="1">
          <a:blip r:embed="rId3">
            <a:alphaModFix/>
          </a:blip>
          <a:srcRect l="7706" b="64559"/>
          <a:stretch/>
        </p:blipFill>
        <p:spPr>
          <a:xfrm>
            <a:off x="1268175" y="3274800"/>
            <a:ext cx="6607650" cy="17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hape 126"/>
          <p:cNvPicPr preferRelativeResize="0"/>
          <p:nvPr/>
        </p:nvPicPr>
        <p:blipFill rotWithShape="1">
          <a:blip r:embed="rId3">
            <a:alphaModFix/>
          </a:blip>
          <a:srcRect l="2949" t="17292" r="35723" b="23807"/>
          <a:stretch/>
        </p:blipFill>
        <p:spPr>
          <a:xfrm>
            <a:off x="582337" y="345075"/>
            <a:ext cx="7979324" cy="4308449"/>
          </a:xfrm>
          <a:prstGeom prst="rect">
            <a:avLst/>
          </a:prstGeom>
          <a:noFill/>
          <a:ln w="38100" cap="flat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7" name="Shape 127"/>
          <p:cNvSpPr txBox="1"/>
          <p:nvPr/>
        </p:nvSpPr>
        <p:spPr>
          <a:xfrm>
            <a:off x="582350" y="4729375"/>
            <a:ext cx="6777000" cy="529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 dirty="0">
                <a:solidFill>
                  <a:schemeClr val="hlink"/>
                </a:solidFill>
                <a:hlinkClick r:id="rId4"/>
              </a:rPr>
              <a:t>https://www.youtube.com/watch?v=6Dn0CW-KbvY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585175" y="5298175"/>
            <a:ext cx="7979400" cy="1283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/>
              <a:t>What happens to the mass of the candle?  Where does it go?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Quiz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err="1" smtClean="0"/>
              <a:t>Ch</a:t>
            </a:r>
            <a:r>
              <a:rPr lang="en" dirty="0" smtClean="0"/>
              <a:t>allenge!</a:t>
            </a:r>
            <a:endParaRPr lang="en" dirty="0"/>
          </a:p>
        </p:txBody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160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u="sng"/>
              <a:t>Silent work time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Balance the following equation on the back of your quiz: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__</a:t>
            </a:r>
            <a:r>
              <a:rPr lang="en"/>
              <a:t>C</a:t>
            </a:r>
            <a:r>
              <a:rPr lang="en" baseline="-25000"/>
              <a:t>10</a:t>
            </a:r>
            <a:r>
              <a:rPr lang="en"/>
              <a:t>H</a:t>
            </a:r>
            <a:r>
              <a:rPr lang="en" baseline="-25000"/>
              <a:t>22</a:t>
            </a:r>
            <a:r>
              <a:rPr lang="en"/>
              <a:t> + </a:t>
            </a:r>
            <a:r>
              <a:rPr lang="en">
                <a:solidFill>
                  <a:srgbClr val="FF0000"/>
                </a:solidFill>
              </a:rPr>
              <a:t>__</a:t>
            </a:r>
            <a:r>
              <a:rPr lang="en"/>
              <a:t>O</a:t>
            </a:r>
            <a:r>
              <a:rPr lang="en" baseline="-25000"/>
              <a:t>2</a:t>
            </a:r>
            <a:r>
              <a:rPr lang="en"/>
              <a:t> → </a:t>
            </a:r>
            <a:r>
              <a:rPr lang="en">
                <a:solidFill>
                  <a:srgbClr val="FF0000"/>
                </a:solidFill>
              </a:rPr>
              <a:t>__</a:t>
            </a:r>
            <a:r>
              <a:rPr lang="en"/>
              <a:t>CO</a:t>
            </a:r>
            <a:r>
              <a:rPr lang="en" baseline="-25000"/>
              <a:t>2</a:t>
            </a:r>
            <a:r>
              <a:rPr lang="en"/>
              <a:t> + </a:t>
            </a:r>
            <a:r>
              <a:rPr lang="en">
                <a:solidFill>
                  <a:srgbClr val="FF0000"/>
                </a:solidFill>
              </a:rPr>
              <a:t>__</a:t>
            </a:r>
            <a:r>
              <a:rPr lang="en"/>
              <a:t>H</a:t>
            </a:r>
            <a:r>
              <a:rPr lang="en" baseline="-25000"/>
              <a:t>2</a:t>
            </a:r>
            <a:r>
              <a:rPr lang="en"/>
              <a:t>O + heat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Scoring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score (1-5) and multiply by 5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Revise for full credit!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928657"/>
              </p:ext>
            </p:extLst>
          </p:nvPr>
        </p:nvGraphicFramePr>
        <p:xfrm>
          <a:off x="1510352" y="2707185"/>
          <a:ext cx="6096000" cy="2286000"/>
        </p:xfrm>
        <a:graphic>
          <a:graphicData uri="http://schemas.openxmlformats.org/drawingml/2006/table">
            <a:tbl>
              <a:tblPr firstRow="1" bandRow="1">
                <a:tableStyleId>{795DE5EA-9E53-4013-A62C-928DEFD50E4D}</a:tableStyleId>
              </a:tblPr>
              <a:tblGrid>
                <a:gridCol w="5040573"/>
                <a:gridCol w="10554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CS – Conclusive Statement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/1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LC – Lowest Condition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 /1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HC – Highest Condition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/1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EL – Explanatory Language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/1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 –</a:t>
                      </a:r>
                      <a:r>
                        <a:rPr lang="en-US" sz="2400" baseline="0" dirty="0" smtClean="0"/>
                        <a:t> Scientific Explanation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/1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354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Combustion </a:t>
            </a:r>
            <a:r>
              <a:rPr lang="en" dirty="0" smtClean="0"/>
              <a:t>in Microgravity</a:t>
            </a:r>
            <a:endParaRPr lang="en" dirty="0"/>
          </a:p>
        </p:txBody>
      </p:sp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327" t="16744" r="38106" b="35867"/>
          <a:stretch/>
        </p:blipFill>
        <p:spPr>
          <a:xfrm>
            <a:off x="457200" y="1631124"/>
            <a:ext cx="8229600" cy="4750724"/>
          </a:xfrm>
          <a:prstGeom prst="rect">
            <a:avLst/>
          </a:prstGeom>
          <a:ln w="57150">
            <a:solidFill>
              <a:srgbClr val="1900D2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88455" y="6550223"/>
            <a:ext cx="42835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https://www.youtube.com/watch?v=owwYSWEpL3g</a:t>
            </a:r>
            <a:endParaRPr lang="en-US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130</Words>
  <Application>Microsoft Office PowerPoint</Application>
  <PresentationFormat>On-screen Show (4:3)</PresentationFormat>
  <Paragraphs>36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simple-light</vt:lpstr>
      <vt:lpstr>Entry Task: Lab Notebook 2/3/15</vt:lpstr>
      <vt:lpstr>PowerPoint Presentation</vt:lpstr>
      <vt:lpstr>Quiz</vt:lpstr>
      <vt:lpstr>Challenge!</vt:lpstr>
      <vt:lpstr>Conclusion Scoring</vt:lpstr>
      <vt:lpstr>Combustion in Microgravity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Vote Counted!</dc:title>
  <dc:creator>David Swart</dc:creator>
  <cp:lastModifiedBy>David Swart</cp:lastModifiedBy>
  <cp:revision>7</cp:revision>
  <dcterms:modified xsi:type="dcterms:W3CDTF">2015-02-03T20:05:59Z</dcterms:modified>
</cp:coreProperties>
</file>