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95DE5EA-9E53-4013-A62C-928DEFD50E4D}">
  <a:tblStyle styleId="{795DE5EA-9E53-4013-A62C-928DEFD50E4D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D43FD227-4635-4301-8C28-54CFE939EB15}" styleName="Table_1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9EA605F9-51AA-4BEE-9E10-B28CEB94A4F5}" styleName="Table_2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584E9589-3206-4386-8E2D-EE7AF683EAEE}" styleName="Table_3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696839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3762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1055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0524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1898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8145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78125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55757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95347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67588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This is an example of a combustion reaction.  Balanced: CH4 + 2O2 -&gt; CO2 + 2H2O</a:t>
            </a:r>
          </a:p>
        </p:txBody>
      </p:sp>
    </p:spTree>
    <p:extLst>
      <p:ext uri="{BB962C8B-B14F-4D97-AF65-F5344CB8AC3E}">
        <p14:creationId xmlns:p14="http://schemas.microsoft.com/office/powerpoint/2010/main" val="2288734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71465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19818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953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Your Vote Counted!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en"/>
              <a:t>Central Dogma (DNA → RNA → Protein)</a:t>
            </a:r>
          </a:p>
          <a:p>
            <a:pPr algn="ctr" rtl="0">
              <a:spcBef>
                <a:spcPts val="0"/>
              </a:spcBef>
              <a:buNone/>
            </a:pPr>
            <a:r>
              <a:rPr lang="en" sz="4800"/>
              <a:t>62%</a:t>
            </a:r>
          </a:p>
          <a:p>
            <a:pPr algn="ctr" rtl="0">
              <a:spcBef>
                <a:spcPts val="0"/>
              </a:spcBef>
              <a:buNone/>
            </a:pPr>
            <a:endParaRPr/>
          </a:p>
          <a:p>
            <a:pPr algn="ctr" rtl="0">
              <a:spcBef>
                <a:spcPts val="0"/>
              </a:spcBef>
              <a:buNone/>
            </a:pPr>
            <a:endParaRPr/>
          </a:p>
          <a:p>
            <a:pPr algn="ctr" rtl="0">
              <a:spcBef>
                <a:spcPts val="0"/>
              </a:spcBef>
              <a:buNone/>
            </a:pPr>
            <a:r>
              <a:rPr lang="en"/>
              <a:t>Reproduction, Inheritance, and Meiosis</a:t>
            </a:r>
          </a:p>
          <a:p>
            <a:pPr algn="ctr">
              <a:spcBef>
                <a:spcPts val="0"/>
              </a:spcBef>
              <a:buNone/>
            </a:pPr>
            <a:r>
              <a:rPr lang="en" sz="4800"/>
              <a:t>38%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Entry Task: Lab Notebook 2/2/15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8300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Create and fill in the table in your lab notebook:</a:t>
            </a:r>
          </a:p>
        </p:txBody>
      </p:sp>
      <p:graphicFrame>
        <p:nvGraphicFramePr>
          <p:cNvPr id="38" name="Shape 38"/>
          <p:cNvGraphicFramePr/>
          <p:nvPr/>
        </p:nvGraphicFramePr>
        <p:xfrm>
          <a:off x="442675" y="28077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{795DE5EA-9E53-4013-A62C-928DEFD50E4D}</a:tableStyleId>
              </a:tblPr>
              <a:tblGrid>
                <a:gridCol w="2510775"/>
                <a:gridCol w="2804125"/>
                <a:gridCol w="2971700"/>
              </a:tblGrid>
              <a:tr h="5486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2400" u="sng"/>
                        <a:t>Inputs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2400" u="sng"/>
                        <a:t>Outputs</a:t>
                      </a:r>
                    </a:p>
                  </a:txBody>
                  <a:tcPr marL="91425" marR="91425" marT="91425" marB="91425"/>
                </a:tc>
              </a:tr>
              <a:tr h="548600">
                <a:tc>
                  <a:txBody>
                    <a:bodyPr/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Photosynthesis</a:t>
                      </a:r>
                    </a:p>
                    <a:p>
                      <a:pPr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Cellular Respiration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</a:tr>
              <a:tr h="548600">
                <a:tc>
                  <a:txBody>
                    <a:bodyPr/>
                    <a:lstStyle/>
                    <a:p>
                      <a:pPr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Combustion</a:t>
                      </a:r>
                    </a:p>
                    <a:p>
                      <a:pPr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cxnSp>
        <p:nvCxnSpPr>
          <p:cNvPr id="39" name="Shape 39"/>
          <p:cNvCxnSpPr/>
          <p:nvPr/>
        </p:nvCxnSpPr>
        <p:spPr>
          <a:xfrm>
            <a:off x="5243125" y="3104250"/>
            <a:ext cx="958799" cy="0"/>
          </a:xfrm>
          <a:prstGeom prst="straightConnector1">
            <a:avLst/>
          </a:prstGeom>
          <a:noFill/>
          <a:ln w="7620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781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Vocabulary</a:t>
            </a:r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457200" y="1170350"/>
            <a:ext cx="8229600" cy="55904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/>
              <a:t>In photosynthesis, the </a:t>
            </a:r>
            <a:r>
              <a:rPr lang="en">
                <a:solidFill>
                  <a:srgbClr val="0000FF"/>
                </a:solidFill>
              </a:rPr>
              <a:t>inputs</a:t>
            </a:r>
            <a:r>
              <a:rPr lang="en"/>
              <a:t> (starting materials) are carbon dioxide (CO</a:t>
            </a:r>
            <a:r>
              <a:rPr lang="en" baseline="-25000"/>
              <a:t>2</a:t>
            </a:r>
            <a:r>
              <a:rPr lang="en"/>
              <a:t>), water (H</a:t>
            </a:r>
            <a:r>
              <a:rPr lang="en" baseline="-25000"/>
              <a:t>2</a:t>
            </a:r>
            <a:r>
              <a:rPr lang="en"/>
              <a:t>O), and sunlight energy.  The </a:t>
            </a:r>
            <a:r>
              <a:rPr lang="en">
                <a:solidFill>
                  <a:srgbClr val="0000FF"/>
                </a:solidFill>
              </a:rPr>
              <a:t>outputs</a:t>
            </a:r>
            <a:r>
              <a:rPr lang="en"/>
              <a:t> (ending materials) are glucose (C</a:t>
            </a:r>
            <a:r>
              <a:rPr lang="en" baseline="-25000"/>
              <a:t>6</a:t>
            </a:r>
            <a:r>
              <a:rPr lang="en"/>
              <a:t>H</a:t>
            </a:r>
            <a:r>
              <a:rPr lang="en" baseline="-25000"/>
              <a:t>12</a:t>
            </a:r>
            <a:r>
              <a:rPr lang="en"/>
              <a:t>O</a:t>
            </a:r>
            <a:r>
              <a:rPr lang="en" baseline="-25000"/>
              <a:t>6</a:t>
            </a:r>
            <a:r>
              <a:rPr lang="en"/>
              <a:t>) and oxygen (O</a:t>
            </a:r>
            <a:r>
              <a:rPr lang="en" baseline="-25000"/>
              <a:t>2</a:t>
            </a:r>
            <a:r>
              <a:rPr lang="en"/>
              <a:t>).</a:t>
            </a:r>
          </a:p>
          <a:p>
            <a:pPr marL="0" indent="0" rtl="0">
              <a:spcBef>
                <a:spcPts val="0"/>
              </a:spcBef>
              <a:buNone/>
            </a:pPr>
            <a:endParaRPr sz="1200"/>
          </a:p>
          <a:p>
            <a:pPr marL="0" indent="0" rtl="0">
              <a:spcBef>
                <a:spcPts val="0"/>
              </a:spcBef>
              <a:buNone/>
            </a:pPr>
            <a:r>
              <a:rPr lang="en"/>
              <a:t>In chemistry, the inputs are called the </a:t>
            </a:r>
            <a:r>
              <a:rPr lang="en">
                <a:solidFill>
                  <a:srgbClr val="0000FF"/>
                </a:solidFill>
              </a:rPr>
              <a:t>reactants</a:t>
            </a:r>
            <a:r>
              <a:rPr lang="en"/>
              <a:t> and the outputs are called the </a:t>
            </a:r>
            <a:r>
              <a:rPr lang="en">
                <a:solidFill>
                  <a:srgbClr val="0000FF"/>
                </a:solidFill>
              </a:rPr>
              <a:t>products</a:t>
            </a:r>
            <a:r>
              <a:rPr lang="en"/>
              <a:t>.</a:t>
            </a:r>
          </a:p>
          <a:p>
            <a:pPr marL="0" indent="0" rtl="0">
              <a:spcBef>
                <a:spcPts val="0"/>
              </a:spcBef>
              <a:buNone/>
            </a:pPr>
            <a:endParaRPr sz="1200"/>
          </a:p>
          <a:p>
            <a:pPr marL="0" indent="0" rtl="0">
              <a:spcBef>
                <a:spcPts val="0"/>
              </a:spcBef>
              <a:buNone/>
            </a:pPr>
            <a:r>
              <a:rPr lang="en"/>
              <a:t>Reactants → Products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Write the equation for photosynthesis and label the products and reactants.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Vocabulary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160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indent="0" rtl="0">
              <a:spcBef>
                <a:spcPts val="0"/>
              </a:spcBef>
              <a:buNone/>
            </a:pPr>
            <a:r>
              <a:rPr lang="en">
                <a:solidFill>
                  <a:srgbClr val="0000FF"/>
                </a:solidFill>
              </a:rPr>
              <a:t>Chemistry</a:t>
            </a:r>
            <a:r>
              <a:rPr lang="en"/>
              <a:t> is the study of </a:t>
            </a:r>
            <a:r>
              <a:rPr lang="en">
                <a:solidFill>
                  <a:srgbClr val="000000"/>
                </a:solidFill>
              </a:rPr>
              <a:t>matter</a:t>
            </a:r>
            <a:r>
              <a:rPr lang="en"/>
              <a:t> and its properties.  </a:t>
            </a:r>
          </a:p>
          <a:p>
            <a:pPr marL="0" indent="0" rtl="0">
              <a:spcBef>
                <a:spcPts val="0"/>
              </a:spcBef>
              <a:buNone/>
            </a:pPr>
            <a:endParaRPr sz="1200"/>
          </a:p>
          <a:p>
            <a:pPr marL="0" indent="0" rtl="0">
              <a:spcBef>
                <a:spcPts val="0"/>
              </a:spcBef>
              <a:buNone/>
            </a:pPr>
            <a:r>
              <a:rPr lang="en">
                <a:solidFill>
                  <a:srgbClr val="0000FF"/>
                </a:solidFill>
              </a:rPr>
              <a:t>Matter</a:t>
            </a:r>
            <a:r>
              <a:rPr lang="en"/>
              <a:t> is something that has mass and takes up space.</a:t>
            </a:r>
          </a:p>
          <a:p>
            <a:pPr marL="0" indent="0" rtl="0">
              <a:spcBef>
                <a:spcPts val="0"/>
              </a:spcBef>
              <a:buNone/>
            </a:pPr>
            <a:endParaRPr sz="1200"/>
          </a:p>
          <a:p>
            <a:pPr marL="0" lvl="0" indent="0" rtl="0">
              <a:spcBef>
                <a:spcPts val="0"/>
              </a:spcBef>
              <a:buNone/>
            </a:pPr>
            <a:r>
              <a:rPr lang="en"/>
              <a:t>The </a:t>
            </a:r>
            <a:r>
              <a:rPr lang="en">
                <a:solidFill>
                  <a:srgbClr val="0000FF"/>
                </a:solidFill>
              </a:rPr>
              <a:t>atom</a:t>
            </a:r>
            <a:r>
              <a:rPr lang="en"/>
              <a:t> is the fundamental unit of </a:t>
            </a:r>
            <a:r>
              <a:rPr lang="en">
                <a:solidFill>
                  <a:srgbClr val="000000"/>
                </a:solidFill>
              </a:rPr>
              <a:t>matter</a:t>
            </a:r>
            <a:r>
              <a:rPr lang="en"/>
              <a:t>.  Atoms combine together in specific ways to form </a:t>
            </a:r>
            <a:r>
              <a:rPr lang="en">
                <a:solidFill>
                  <a:srgbClr val="0000FF"/>
                </a:solidFill>
              </a:rPr>
              <a:t>molecules</a:t>
            </a:r>
            <a:r>
              <a:rPr lang="en"/>
              <a:t>.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457200" y="274646"/>
            <a:ext cx="8229600" cy="8144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Vocabulary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457200" y="1235375"/>
            <a:ext cx="8229600" cy="5525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indent="0" rtl="0">
              <a:spcBef>
                <a:spcPts val="0"/>
              </a:spcBef>
              <a:buNone/>
            </a:pPr>
            <a:r>
              <a:rPr lang="en"/>
              <a:t>Atoms consist of </a:t>
            </a:r>
            <a:r>
              <a:rPr lang="en">
                <a:solidFill>
                  <a:srgbClr val="0000FF"/>
                </a:solidFill>
              </a:rPr>
              <a:t>protons</a:t>
            </a:r>
            <a:r>
              <a:rPr lang="en"/>
              <a:t> (+ charge), </a:t>
            </a:r>
            <a:r>
              <a:rPr lang="en">
                <a:solidFill>
                  <a:srgbClr val="0000FF"/>
                </a:solidFill>
              </a:rPr>
              <a:t>neutrons</a:t>
            </a:r>
            <a:r>
              <a:rPr lang="en"/>
              <a:t> (neutral charge), and </a:t>
            </a:r>
            <a:r>
              <a:rPr lang="en">
                <a:solidFill>
                  <a:srgbClr val="0000FF"/>
                </a:solidFill>
              </a:rPr>
              <a:t>electrons</a:t>
            </a:r>
            <a:r>
              <a:rPr lang="en"/>
              <a:t> (- charge).  </a:t>
            </a:r>
          </a:p>
          <a:p>
            <a:pPr marL="0" indent="0" rtl="0">
              <a:spcBef>
                <a:spcPts val="0"/>
              </a:spcBef>
              <a:buNone/>
            </a:pPr>
            <a:endParaRPr sz="1200"/>
          </a:p>
          <a:p>
            <a:pPr marL="0" indent="0" rtl="0">
              <a:spcBef>
                <a:spcPts val="0"/>
              </a:spcBef>
              <a:buNone/>
            </a:pPr>
            <a:r>
              <a:rPr lang="en"/>
              <a:t>Elements are defined by how many protons they have.  For example, carbon has 6 protons:</a:t>
            </a:r>
          </a:p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58" name="Shape 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600" y="3695200"/>
            <a:ext cx="3520499" cy="2933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Balancing Chemical Equations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In biology and chemistry, just like in math, both sides of an equation must be balanced.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Is the equation for photosynthesis balanced?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CO</a:t>
            </a:r>
            <a:r>
              <a:rPr lang="en" baseline="-25000"/>
              <a:t>2</a:t>
            </a:r>
            <a:r>
              <a:rPr lang="en"/>
              <a:t> + H</a:t>
            </a:r>
            <a:r>
              <a:rPr lang="en" baseline="-25000"/>
              <a:t>2</a:t>
            </a:r>
            <a:r>
              <a:rPr lang="en"/>
              <a:t>O + sunlight → C</a:t>
            </a:r>
            <a:r>
              <a:rPr lang="en" baseline="-25000"/>
              <a:t>6</a:t>
            </a:r>
            <a:r>
              <a:rPr lang="en"/>
              <a:t>H</a:t>
            </a:r>
            <a:r>
              <a:rPr lang="en" baseline="-25000"/>
              <a:t>12</a:t>
            </a:r>
            <a:r>
              <a:rPr lang="en"/>
              <a:t>O</a:t>
            </a:r>
            <a:r>
              <a:rPr lang="en" baseline="-25000"/>
              <a:t>6</a:t>
            </a:r>
            <a:r>
              <a:rPr lang="en"/>
              <a:t> + O</a:t>
            </a:r>
            <a:r>
              <a:rPr lang="en" baseline="-25000"/>
              <a:t>2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Why or why not?  How many atoms of carbon, oxygen, and hydrogen and in the reactants?  How many in the products?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Balancing Chemical Equations</a:t>
            </a:r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1610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Photosynthesis Equation: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CO</a:t>
            </a:r>
            <a:r>
              <a:rPr lang="en" baseline="-25000"/>
              <a:t>2</a:t>
            </a:r>
            <a:r>
              <a:rPr lang="en"/>
              <a:t> + H</a:t>
            </a:r>
            <a:r>
              <a:rPr lang="en" baseline="-25000"/>
              <a:t>2</a:t>
            </a:r>
            <a:r>
              <a:rPr lang="en"/>
              <a:t>O + sunlight → C</a:t>
            </a:r>
            <a:r>
              <a:rPr lang="en" baseline="-25000"/>
              <a:t>6</a:t>
            </a:r>
            <a:r>
              <a:rPr lang="en"/>
              <a:t>H</a:t>
            </a:r>
            <a:r>
              <a:rPr lang="en" baseline="-25000"/>
              <a:t>12</a:t>
            </a:r>
            <a:r>
              <a:rPr lang="en"/>
              <a:t>O</a:t>
            </a:r>
            <a:r>
              <a:rPr lang="en" baseline="-25000"/>
              <a:t>6</a:t>
            </a:r>
            <a:r>
              <a:rPr lang="en"/>
              <a:t> + O</a:t>
            </a:r>
            <a:r>
              <a:rPr lang="en" baseline="-25000"/>
              <a:t>2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graphicFrame>
        <p:nvGraphicFramePr>
          <p:cNvPr id="71" name="Shape 71"/>
          <p:cNvGraphicFramePr/>
          <p:nvPr/>
        </p:nvGraphicFramePr>
        <p:xfrm>
          <a:off x="1170975" y="3210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{D43FD227-4635-4301-8C28-54CFE939EB15}</a:tableStyleId>
              </a:tblPr>
              <a:tblGrid>
                <a:gridCol w="1698850"/>
                <a:gridCol w="2306825"/>
                <a:gridCol w="2201750"/>
              </a:tblGrid>
              <a:tr h="5486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Reactants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Products</a:t>
                      </a:r>
                    </a:p>
                  </a:txBody>
                  <a:tcPr marL="91425" marR="91425" marT="91425" marB="91425"/>
                </a:tc>
              </a:tr>
              <a:tr h="5486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Carbon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6</a:t>
                      </a:r>
                    </a:p>
                  </a:txBody>
                  <a:tcPr marL="91425" marR="91425" marT="91425" marB="91425"/>
                </a:tc>
              </a:tr>
              <a:tr h="5486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Oxygen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3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8</a:t>
                      </a:r>
                    </a:p>
                  </a:txBody>
                  <a:tcPr marL="91425" marR="91425" marT="91425" marB="91425"/>
                </a:tc>
              </a:tr>
              <a:tr h="5486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Hydrogen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12</a:t>
                      </a:r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72" name="Shape 72"/>
          <p:cNvSpPr txBox="1"/>
          <p:nvPr/>
        </p:nvSpPr>
        <p:spPr>
          <a:xfrm>
            <a:off x="552675" y="5595125"/>
            <a:ext cx="8134200" cy="796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Is the equation balanced?  How do you know?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457200" y="274645"/>
            <a:ext cx="8229600" cy="73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Balancing Chemical Equations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480750" y="1012050"/>
            <a:ext cx="8480999" cy="2560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To balance the equation for photosynthesis, we need to adjust the number of reactant and product molecules:</a:t>
            </a:r>
          </a:p>
          <a:p>
            <a:pPr rtl="0">
              <a:spcBef>
                <a:spcPts val="0"/>
              </a:spcBef>
              <a:buNone/>
            </a:pPr>
            <a:endParaRPr sz="1200"/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FF0000"/>
                </a:solidFill>
              </a:rPr>
              <a:t>__</a:t>
            </a:r>
            <a:r>
              <a:rPr lang="en"/>
              <a:t>CO</a:t>
            </a:r>
            <a:r>
              <a:rPr lang="en" baseline="-25000"/>
              <a:t>2</a:t>
            </a:r>
            <a:r>
              <a:rPr lang="en"/>
              <a:t> + </a:t>
            </a:r>
            <a:r>
              <a:rPr lang="en">
                <a:solidFill>
                  <a:srgbClr val="FF0000"/>
                </a:solidFill>
              </a:rPr>
              <a:t>__</a:t>
            </a:r>
            <a:r>
              <a:rPr lang="en"/>
              <a:t>H</a:t>
            </a:r>
            <a:r>
              <a:rPr lang="en" baseline="-25000"/>
              <a:t>2</a:t>
            </a:r>
            <a:r>
              <a:rPr lang="en"/>
              <a:t>O + sunlight → </a:t>
            </a:r>
            <a:r>
              <a:rPr lang="en">
                <a:solidFill>
                  <a:srgbClr val="FF0000"/>
                </a:solidFill>
              </a:rPr>
              <a:t>__</a:t>
            </a:r>
            <a:r>
              <a:rPr lang="en"/>
              <a:t>C</a:t>
            </a:r>
            <a:r>
              <a:rPr lang="en" baseline="-25000"/>
              <a:t>6</a:t>
            </a:r>
            <a:r>
              <a:rPr lang="en"/>
              <a:t>H</a:t>
            </a:r>
            <a:r>
              <a:rPr lang="en" baseline="-25000"/>
              <a:t>12</a:t>
            </a:r>
            <a:r>
              <a:rPr lang="en"/>
              <a:t>O</a:t>
            </a:r>
            <a:r>
              <a:rPr lang="en" baseline="-25000"/>
              <a:t>6</a:t>
            </a:r>
            <a:r>
              <a:rPr lang="en"/>
              <a:t> + </a:t>
            </a:r>
            <a:r>
              <a:rPr lang="en">
                <a:solidFill>
                  <a:srgbClr val="FF0000"/>
                </a:solidFill>
              </a:rPr>
              <a:t>__</a:t>
            </a:r>
            <a:r>
              <a:rPr lang="en"/>
              <a:t>O</a:t>
            </a:r>
            <a:r>
              <a:rPr lang="en" baseline="-25000"/>
              <a:t>2</a:t>
            </a:r>
          </a:p>
        </p:txBody>
      </p:sp>
      <p:sp>
        <p:nvSpPr>
          <p:cNvPr id="79" name="Shape 79"/>
          <p:cNvSpPr txBox="1"/>
          <p:nvPr/>
        </p:nvSpPr>
        <p:spPr>
          <a:xfrm>
            <a:off x="480750" y="3572550"/>
            <a:ext cx="8334900" cy="73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>
                <a:solidFill>
                  <a:srgbClr val="FF0000"/>
                </a:solidFill>
              </a:rPr>
              <a:t>  6</a:t>
            </a:r>
            <a:r>
              <a:rPr lang="en" sz="3000">
                <a:solidFill>
                  <a:schemeClr val="dk1"/>
                </a:solidFill>
              </a:rPr>
              <a:t>CO</a:t>
            </a:r>
            <a:r>
              <a:rPr lang="en" sz="3000" baseline="-25000">
                <a:solidFill>
                  <a:schemeClr val="dk1"/>
                </a:solidFill>
              </a:rPr>
              <a:t>2</a:t>
            </a:r>
            <a:r>
              <a:rPr lang="en" sz="3000">
                <a:solidFill>
                  <a:schemeClr val="dk1"/>
                </a:solidFill>
              </a:rPr>
              <a:t> +   </a:t>
            </a:r>
            <a:r>
              <a:rPr lang="en" sz="3000">
                <a:solidFill>
                  <a:srgbClr val="FF0000"/>
                </a:solidFill>
              </a:rPr>
              <a:t>6</a:t>
            </a:r>
            <a:r>
              <a:rPr lang="en" sz="3000">
                <a:solidFill>
                  <a:schemeClr val="dk1"/>
                </a:solidFill>
              </a:rPr>
              <a:t>H</a:t>
            </a:r>
            <a:r>
              <a:rPr lang="en" sz="3000" baseline="-25000">
                <a:solidFill>
                  <a:schemeClr val="dk1"/>
                </a:solidFill>
              </a:rPr>
              <a:t>2</a:t>
            </a:r>
            <a:r>
              <a:rPr lang="en" sz="3000">
                <a:solidFill>
                  <a:schemeClr val="dk1"/>
                </a:solidFill>
              </a:rPr>
              <a:t>O + sunlight →   </a:t>
            </a:r>
            <a:r>
              <a:rPr lang="en" sz="3000">
                <a:solidFill>
                  <a:srgbClr val="FF0000"/>
                </a:solidFill>
              </a:rPr>
              <a:t>1</a:t>
            </a:r>
            <a:r>
              <a:rPr lang="en" sz="3000">
                <a:solidFill>
                  <a:schemeClr val="dk1"/>
                </a:solidFill>
              </a:rPr>
              <a:t>C</a:t>
            </a:r>
            <a:r>
              <a:rPr lang="en" sz="3000" baseline="-25000">
                <a:solidFill>
                  <a:schemeClr val="dk1"/>
                </a:solidFill>
              </a:rPr>
              <a:t>6</a:t>
            </a:r>
            <a:r>
              <a:rPr lang="en" sz="3000">
                <a:solidFill>
                  <a:schemeClr val="dk1"/>
                </a:solidFill>
              </a:rPr>
              <a:t>H</a:t>
            </a:r>
            <a:r>
              <a:rPr lang="en" sz="3000" baseline="-25000">
                <a:solidFill>
                  <a:schemeClr val="dk1"/>
                </a:solidFill>
              </a:rPr>
              <a:t>12</a:t>
            </a:r>
            <a:r>
              <a:rPr lang="en" sz="3000">
                <a:solidFill>
                  <a:schemeClr val="dk1"/>
                </a:solidFill>
              </a:rPr>
              <a:t>O</a:t>
            </a:r>
            <a:r>
              <a:rPr lang="en" sz="3000" baseline="-25000">
                <a:solidFill>
                  <a:schemeClr val="dk1"/>
                </a:solidFill>
              </a:rPr>
              <a:t>6</a:t>
            </a:r>
            <a:r>
              <a:rPr lang="en" sz="3000">
                <a:solidFill>
                  <a:schemeClr val="dk1"/>
                </a:solidFill>
              </a:rPr>
              <a:t> +   </a:t>
            </a:r>
            <a:r>
              <a:rPr lang="en" sz="3000">
                <a:solidFill>
                  <a:srgbClr val="FF0000"/>
                </a:solidFill>
              </a:rPr>
              <a:t>6</a:t>
            </a:r>
            <a:r>
              <a:rPr lang="en" sz="3000">
                <a:solidFill>
                  <a:schemeClr val="dk1"/>
                </a:solidFill>
              </a:rPr>
              <a:t>O</a:t>
            </a:r>
            <a:r>
              <a:rPr lang="en" sz="3000" baseline="-25000">
                <a:solidFill>
                  <a:schemeClr val="dk1"/>
                </a:solidFill>
              </a:rPr>
              <a:t>2</a:t>
            </a:r>
          </a:p>
        </p:txBody>
      </p:sp>
      <p:graphicFrame>
        <p:nvGraphicFramePr>
          <p:cNvPr id="80" name="Shape 80"/>
          <p:cNvGraphicFramePr/>
          <p:nvPr/>
        </p:nvGraphicFramePr>
        <p:xfrm>
          <a:off x="1468287" y="4462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{9EA605F9-51AA-4BEE-9E10-B28CEB94A4F5}</a:tableStyleId>
              </a:tblPr>
              <a:tblGrid>
                <a:gridCol w="1698850"/>
                <a:gridCol w="2306825"/>
                <a:gridCol w="2201750"/>
              </a:tblGrid>
              <a:tr h="5486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Reactants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Products</a:t>
                      </a:r>
                    </a:p>
                  </a:txBody>
                  <a:tcPr marL="91425" marR="91425" marT="91425" marB="91425"/>
                </a:tc>
              </a:tr>
              <a:tr h="5486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Carbon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6</a:t>
                      </a:r>
                    </a:p>
                  </a:txBody>
                  <a:tcPr marL="91425" marR="91425" marT="91425" marB="91425"/>
                </a:tc>
              </a:tr>
              <a:tr h="5486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Oxygen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18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18</a:t>
                      </a:r>
                    </a:p>
                  </a:txBody>
                  <a:tcPr marL="91425" marR="91425" marT="91425" marB="91425"/>
                </a:tc>
              </a:tr>
              <a:tr h="5486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Hydrogen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12</a:t>
                      </a:r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81" name="Shape 81"/>
          <p:cNvSpPr txBox="1"/>
          <p:nvPr/>
        </p:nvSpPr>
        <p:spPr>
          <a:xfrm>
            <a:off x="7930725" y="5216900"/>
            <a:ext cx="884999" cy="73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4800">
                <a:solidFill>
                  <a:srgbClr val="00FF00"/>
                </a:solidFill>
              </a:rPr>
              <a:t>✔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Your turn!  Working with a partner...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Balance the equation for cellular respiration.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Write the equation (Reactants → Products)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Adjust the number of reactant and product molecules</a:t>
            </a:r>
          </a:p>
          <a:p>
            <a:pPr marL="457200" lvl="0" indent="-4191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Check your work by filling in the table:</a:t>
            </a:r>
          </a:p>
        </p:txBody>
      </p:sp>
      <p:graphicFrame>
        <p:nvGraphicFramePr>
          <p:cNvPr id="88" name="Shape 88"/>
          <p:cNvGraphicFramePr/>
          <p:nvPr/>
        </p:nvGraphicFramePr>
        <p:xfrm>
          <a:off x="1468275" y="4250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{584E9589-3206-4386-8E2D-EE7AF683EAEE}</a:tableStyleId>
              </a:tblPr>
              <a:tblGrid>
                <a:gridCol w="1698850"/>
                <a:gridCol w="2306825"/>
                <a:gridCol w="2201750"/>
              </a:tblGrid>
              <a:tr h="5486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Reactants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Products</a:t>
                      </a:r>
                    </a:p>
                  </a:txBody>
                  <a:tcPr marL="91425" marR="91425" marT="91425" marB="91425"/>
                </a:tc>
              </a:tr>
              <a:tr h="5486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Carbon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</a:tr>
              <a:tr h="5486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Oxygen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</a:tr>
              <a:tr h="5486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Hydrogen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Your Turn!  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600" b="1"/>
              <a:t>Balance the following reaction:</a:t>
            </a:r>
          </a:p>
          <a:p>
            <a:pPr rtl="0">
              <a:spcBef>
                <a:spcPts val="0"/>
              </a:spcBef>
              <a:buNone/>
            </a:pPr>
            <a:endParaRPr sz="3600" b="1"/>
          </a:p>
          <a:p>
            <a:pPr>
              <a:spcBef>
                <a:spcPts val="0"/>
              </a:spcBef>
              <a:buNone/>
            </a:pPr>
            <a:r>
              <a:rPr lang="en" sz="3600" b="1"/>
              <a:t>CH</a:t>
            </a:r>
            <a:r>
              <a:rPr lang="en" sz="3600" b="1" baseline="-25000"/>
              <a:t>4</a:t>
            </a:r>
            <a:r>
              <a:rPr lang="en" sz="3600" b="1"/>
              <a:t> + O</a:t>
            </a:r>
            <a:r>
              <a:rPr lang="en" sz="3600" b="1" baseline="-25000"/>
              <a:t>2</a:t>
            </a:r>
            <a:r>
              <a:rPr lang="en" sz="3600" b="1"/>
              <a:t> → CO</a:t>
            </a:r>
            <a:r>
              <a:rPr lang="en" sz="3600" b="1" baseline="-25000"/>
              <a:t>2</a:t>
            </a:r>
            <a:r>
              <a:rPr lang="en" sz="3600" b="1"/>
              <a:t> + H</a:t>
            </a:r>
            <a:r>
              <a:rPr lang="en" sz="3600" b="1" baseline="-25000"/>
              <a:t>2</a:t>
            </a:r>
            <a:r>
              <a:rPr lang="en" sz="3600" b="1"/>
              <a:t>O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Combustion</a:t>
            </a:r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The process of burning </a:t>
            </a:r>
            <a:r>
              <a:rPr lang="en">
                <a:solidFill>
                  <a:srgbClr val="0000FF"/>
                </a:solidFill>
              </a:rPr>
              <a:t>organic</a:t>
            </a:r>
            <a:r>
              <a:rPr lang="en"/>
              <a:t> compounds is called </a:t>
            </a:r>
            <a:r>
              <a:rPr lang="en">
                <a:solidFill>
                  <a:srgbClr val="0000FF"/>
                </a:solidFill>
              </a:rPr>
              <a:t>combustion</a:t>
            </a:r>
            <a:r>
              <a:rPr lang="en"/>
              <a:t>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In biology and chemistry, organic means “carbon-containing” molecules.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How many organic molecules can you list in one minute?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Why Do Candles Burn?</a:t>
            </a:r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Candle wax is made of a substance called paraffin.  Paraffins are long hydrocarbon molecules.  The chemical formula of paraffin is C</a:t>
            </a:r>
            <a:r>
              <a:rPr lang="en" baseline="-25000"/>
              <a:t>n</a:t>
            </a:r>
            <a:r>
              <a:rPr lang="en"/>
              <a:t>H</a:t>
            </a:r>
            <a:r>
              <a:rPr lang="en" baseline="-25000"/>
              <a:t>2n+2</a:t>
            </a:r>
            <a:r>
              <a:rPr lang="en"/>
              <a:t> (example: C</a:t>
            </a:r>
            <a:r>
              <a:rPr lang="en" baseline="-25000"/>
              <a:t>20</a:t>
            </a:r>
            <a:r>
              <a:rPr lang="en"/>
              <a:t>H</a:t>
            </a:r>
            <a:r>
              <a:rPr lang="en" baseline="-25000"/>
              <a:t>42</a:t>
            </a:r>
            <a:r>
              <a:rPr lang="en"/>
              <a:t>).  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A molecule of paraffin looks like: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107" name="Shape 107"/>
          <p:cNvPicPr preferRelativeResize="0"/>
          <p:nvPr/>
        </p:nvPicPr>
        <p:blipFill rotWithShape="1">
          <a:blip r:embed="rId3">
            <a:alphaModFix/>
          </a:blip>
          <a:srcRect l="7706" b="64559"/>
          <a:stretch/>
        </p:blipFill>
        <p:spPr>
          <a:xfrm>
            <a:off x="581925" y="4786150"/>
            <a:ext cx="6607650" cy="178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Shape 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6650" y="3548900"/>
            <a:ext cx="1714500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Paraffin Wax</a:t>
            </a:r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Imagine a molecule of paraffin wax with 10 carbon atoms.  How many hydrogen atoms would the molecule have?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Explain your answer to your table partner.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115" name="Shape 115"/>
          <p:cNvPicPr preferRelativeResize="0"/>
          <p:nvPr/>
        </p:nvPicPr>
        <p:blipFill rotWithShape="1">
          <a:blip r:embed="rId3">
            <a:alphaModFix/>
          </a:blip>
          <a:srcRect l="7706" b="64559"/>
          <a:stretch/>
        </p:blipFill>
        <p:spPr>
          <a:xfrm>
            <a:off x="1268175" y="3274800"/>
            <a:ext cx="6607650" cy="178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534</Words>
  <Application>Microsoft Office PowerPoint</Application>
  <PresentationFormat>On-screen Show (4:3)</PresentationFormat>
  <Paragraphs>108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Arial</vt:lpstr>
      <vt:lpstr>simple-light</vt:lpstr>
      <vt:lpstr>Your Vote Counted!</vt:lpstr>
      <vt:lpstr>Entry Task: Lab Notebook 2/2/15</vt:lpstr>
      <vt:lpstr>Vocabulary</vt:lpstr>
      <vt:lpstr>Vocabulary</vt:lpstr>
      <vt:lpstr>Vocabulary</vt:lpstr>
      <vt:lpstr>Balancing Chemical Equations</vt:lpstr>
      <vt:lpstr>Balancing Chemical Equations</vt:lpstr>
      <vt:lpstr>Balancing Chemical Equations</vt:lpstr>
      <vt:lpstr>Your turn!  Working with a partner...</vt:lpstr>
      <vt:lpstr>Your Turn!  </vt:lpstr>
      <vt:lpstr>Combustion</vt:lpstr>
      <vt:lpstr>Why Do Candles Burn?</vt:lpstr>
      <vt:lpstr>Paraffin Wax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Vote Counted!</dc:title>
  <dc:creator>David Swart</dc:creator>
  <cp:lastModifiedBy>David Swart</cp:lastModifiedBy>
  <cp:revision>2</cp:revision>
  <dcterms:modified xsi:type="dcterms:W3CDTF">2015-02-03T15:23:27Z</dcterms:modified>
</cp:coreProperties>
</file>