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15"/>
  </p:notesMasterIdLst>
  <p:sldIdLst>
    <p:sldId id="26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0E71DC57-03AB-4056-ACF4-49A7FA1FAFE9}">
  <a:tblStyle styleId="{0E71DC57-03AB-4056-ACF4-49A7FA1FAFE9}" styleName="Table_0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6902805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8" name="Shape 2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7" name="Shape 2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5gQd3YBHxI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1/7/15 Objectives</a:t>
            </a:r>
          </a:p>
        </p:txBody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CO: Identify what to include in the Results section of a lab report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LO: Explain what data to collect for the Baggie Garden lab and why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Entry Task: Lab Notebook 1/7/15</a:t>
            </a:r>
          </a:p>
        </p:txBody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In your lab notebook, write at least 4 sentences reflecting on your experience conducting the Baggie Garden lab yesterday. </a:t>
            </a:r>
          </a:p>
          <a:p>
            <a:pPr marL="457200" lvl="0" indent="-41910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What went well?</a:t>
            </a:r>
          </a:p>
          <a:p>
            <a:pPr marL="457200" lvl="0" indent="-41910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What could have gone better?</a:t>
            </a:r>
          </a:p>
          <a:p>
            <a:pPr marL="457200" lvl="0" indent="-41910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What surprised you? </a:t>
            </a:r>
          </a:p>
          <a:p>
            <a:pPr marL="457200" lvl="0" indent="-41910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What would you do differently today if you were to repeat the process?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Sections of a Lab Report</a:t>
            </a:r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Introduction</a:t>
            </a:r>
          </a:p>
          <a:p>
            <a:pPr marL="457200" lvl="0" indent="-4191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Materials</a:t>
            </a:r>
          </a:p>
          <a:p>
            <a:pPr marL="457200" lvl="0" indent="-4191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Procedure</a:t>
            </a:r>
          </a:p>
          <a:p>
            <a:pPr marL="457200" lvl="0" indent="-4191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Results</a:t>
            </a:r>
          </a:p>
          <a:p>
            <a:pPr marL="457200" lvl="0" indent="-4191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Analysis</a:t>
            </a:r>
          </a:p>
          <a:p>
            <a:pPr marL="457200" lvl="0" indent="-4191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Conclusion</a:t>
            </a:r>
          </a:p>
        </p:txBody>
      </p:sp>
      <p:sp>
        <p:nvSpPr>
          <p:cNvPr id="131" name="Shape 131"/>
          <p:cNvSpPr txBox="1"/>
          <p:nvPr/>
        </p:nvSpPr>
        <p:spPr>
          <a:xfrm>
            <a:off x="227650" y="3348025"/>
            <a:ext cx="2502600" cy="47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32" name="Shape 132"/>
          <p:cNvSpPr/>
          <p:nvPr/>
        </p:nvSpPr>
        <p:spPr>
          <a:xfrm>
            <a:off x="227650" y="3380525"/>
            <a:ext cx="2583899" cy="438900"/>
          </a:xfrm>
          <a:prstGeom prst="rect">
            <a:avLst/>
          </a:prstGeom>
          <a:noFill/>
          <a:ln w="7620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Results</a:t>
            </a:r>
          </a:p>
        </p:txBody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What results are available to collect for this experiment?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	</a:t>
            </a:r>
          </a:p>
        </p:txBody>
      </p:sp>
      <p:pic>
        <p:nvPicPr>
          <p:cNvPr id="139" name="Shape 139"/>
          <p:cNvPicPr preferRelativeResize="0"/>
          <p:nvPr/>
        </p:nvPicPr>
        <p:blipFill rotWithShape="1">
          <a:blip r:embed="rId3">
            <a:alphaModFix/>
          </a:blip>
          <a:srcRect b="8483"/>
          <a:stretch/>
        </p:blipFill>
        <p:spPr>
          <a:xfrm>
            <a:off x="2156575" y="3284375"/>
            <a:ext cx="4900799" cy="3005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0" name="Shape 140"/>
          <p:cNvGrpSpPr/>
          <p:nvPr/>
        </p:nvGrpSpPr>
        <p:grpSpPr>
          <a:xfrm>
            <a:off x="747600" y="3284375"/>
            <a:ext cx="8125474" cy="3005075"/>
            <a:chOff x="747600" y="3284375"/>
            <a:chExt cx="8125474" cy="3005075"/>
          </a:xfrm>
        </p:grpSpPr>
        <p:grpSp>
          <p:nvGrpSpPr>
            <p:cNvPr id="141" name="Shape 141"/>
            <p:cNvGrpSpPr/>
            <p:nvPr/>
          </p:nvGrpSpPr>
          <p:grpSpPr>
            <a:xfrm>
              <a:off x="747600" y="3284375"/>
              <a:ext cx="2242825" cy="1509874"/>
              <a:chOff x="747600" y="3284375"/>
              <a:chExt cx="2242825" cy="1509874"/>
            </a:xfrm>
          </p:grpSpPr>
          <p:cxnSp>
            <p:nvCxnSpPr>
              <p:cNvPr id="142" name="Shape 142"/>
              <p:cNvCxnSpPr/>
              <p:nvPr/>
            </p:nvCxnSpPr>
            <p:spPr>
              <a:xfrm>
                <a:off x="1803925" y="3803050"/>
                <a:ext cx="1186500" cy="991199"/>
              </a:xfrm>
              <a:prstGeom prst="straightConnector1">
                <a:avLst/>
              </a:prstGeom>
              <a:noFill/>
              <a:ln w="38100" cap="flat">
                <a:solidFill>
                  <a:schemeClr val="dk2"/>
                </a:solidFill>
                <a:prstDash val="solid"/>
                <a:round/>
                <a:headEnd type="none" w="lg" len="lg"/>
                <a:tailEnd type="triangle" w="lg" len="lg"/>
              </a:ln>
            </p:spPr>
          </p:cxnSp>
          <p:sp>
            <p:nvSpPr>
              <p:cNvPr id="143" name="Shape 143"/>
              <p:cNvSpPr txBox="1"/>
              <p:nvPr/>
            </p:nvSpPr>
            <p:spPr>
              <a:xfrm>
                <a:off x="747600" y="3284375"/>
                <a:ext cx="1998899" cy="568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91425" rIns="91425" bIns="91425" anchor="t" anchorCtr="0">
                <a:noAutofit/>
              </a:bodyPr>
              <a:lstStyle/>
              <a:p>
                <a:pPr>
                  <a:spcBef>
                    <a:spcPts val="0"/>
                  </a:spcBef>
                  <a:buNone/>
                </a:pPr>
                <a:r>
                  <a:rPr lang="en" sz="2400"/>
                  <a:t>germination!</a:t>
                </a:r>
              </a:p>
            </p:txBody>
          </p:sp>
        </p:grpSp>
        <p:grpSp>
          <p:nvGrpSpPr>
            <p:cNvPr id="144" name="Shape 144"/>
            <p:cNvGrpSpPr/>
            <p:nvPr/>
          </p:nvGrpSpPr>
          <p:grpSpPr>
            <a:xfrm>
              <a:off x="7101825" y="5135650"/>
              <a:ext cx="1771249" cy="1153800"/>
              <a:chOff x="7101825" y="5135650"/>
              <a:chExt cx="1771249" cy="1153800"/>
            </a:xfrm>
          </p:grpSpPr>
          <p:grpSp>
            <p:nvGrpSpPr>
              <p:cNvPr id="145" name="Shape 145"/>
              <p:cNvGrpSpPr/>
              <p:nvPr/>
            </p:nvGrpSpPr>
            <p:grpSpPr>
              <a:xfrm>
                <a:off x="7101825" y="5135650"/>
                <a:ext cx="552600" cy="1153800"/>
                <a:chOff x="7101825" y="5135650"/>
                <a:chExt cx="552600" cy="1153800"/>
              </a:xfrm>
            </p:grpSpPr>
            <p:cxnSp>
              <p:nvCxnSpPr>
                <p:cNvPr id="146" name="Shape 146"/>
                <p:cNvCxnSpPr/>
                <p:nvPr/>
              </p:nvCxnSpPr>
              <p:spPr>
                <a:xfrm>
                  <a:off x="7101825" y="5135650"/>
                  <a:ext cx="552600" cy="0"/>
                </a:xfrm>
                <a:prstGeom prst="straightConnector1">
                  <a:avLst/>
                </a:prstGeom>
                <a:noFill/>
                <a:ln w="19050" cap="flat">
                  <a:solidFill>
                    <a:schemeClr val="dk2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</p:cxnSp>
            <p:cxnSp>
              <p:nvCxnSpPr>
                <p:cNvPr id="147" name="Shape 147"/>
                <p:cNvCxnSpPr/>
                <p:nvPr/>
              </p:nvCxnSpPr>
              <p:spPr>
                <a:xfrm>
                  <a:off x="7638100" y="5135650"/>
                  <a:ext cx="0" cy="1153800"/>
                </a:xfrm>
                <a:prstGeom prst="straightConnector1">
                  <a:avLst/>
                </a:prstGeom>
                <a:noFill/>
                <a:ln w="19050" cap="flat">
                  <a:solidFill>
                    <a:schemeClr val="dk2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</p:cxnSp>
            <p:cxnSp>
              <p:nvCxnSpPr>
                <p:cNvPr id="148" name="Shape 148"/>
                <p:cNvCxnSpPr/>
                <p:nvPr/>
              </p:nvCxnSpPr>
              <p:spPr>
                <a:xfrm>
                  <a:off x="7101825" y="6278650"/>
                  <a:ext cx="552600" cy="0"/>
                </a:xfrm>
                <a:prstGeom prst="straightConnector1">
                  <a:avLst/>
                </a:prstGeom>
                <a:noFill/>
                <a:ln w="19050" cap="flat">
                  <a:solidFill>
                    <a:schemeClr val="dk2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</p:cxnSp>
          </p:grpSp>
          <p:sp>
            <p:nvSpPr>
              <p:cNvPr id="149" name="Shape 149"/>
              <p:cNvSpPr txBox="1"/>
              <p:nvPr/>
            </p:nvSpPr>
            <p:spPr>
              <a:xfrm>
                <a:off x="7784375" y="5509425"/>
                <a:ext cx="1088699" cy="552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91425" rIns="91425" bIns="91425" anchor="t" anchorCtr="0">
                <a:noAutofit/>
              </a:bodyPr>
              <a:lstStyle/>
              <a:p>
                <a:pPr>
                  <a:spcBef>
                    <a:spcPts val="0"/>
                  </a:spcBef>
                  <a:buNone/>
                </a:pPr>
                <a:r>
                  <a:rPr lang="en" sz="2400"/>
                  <a:t>root</a:t>
                </a:r>
              </a:p>
            </p:txBody>
          </p:sp>
        </p:grpSp>
        <p:grpSp>
          <p:nvGrpSpPr>
            <p:cNvPr id="150" name="Shape 150"/>
            <p:cNvGrpSpPr/>
            <p:nvPr/>
          </p:nvGrpSpPr>
          <p:grpSpPr>
            <a:xfrm>
              <a:off x="7101825" y="3542521"/>
              <a:ext cx="1771249" cy="1509862"/>
              <a:chOff x="7101825" y="3542521"/>
              <a:chExt cx="1771249" cy="1509862"/>
            </a:xfrm>
          </p:grpSpPr>
          <p:grpSp>
            <p:nvGrpSpPr>
              <p:cNvPr id="151" name="Shape 151"/>
              <p:cNvGrpSpPr/>
              <p:nvPr/>
            </p:nvGrpSpPr>
            <p:grpSpPr>
              <a:xfrm>
                <a:off x="7101825" y="3542521"/>
                <a:ext cx="552600" cy="1509862"/>
                <a:chOff x="7101825" y="5135650"/>
                <a:chExt cx="552600" cy="1153800"/>
              </a:xfrm>
            </p:grpSpPr>
            <p:cxnSp>
              <p:nvCxnSpPr>
                <p:cNvPr id="152" name="Shape 152"/>
                <p:cNvCxnSpPr/>
                <p:nvPr/>
              </p:nvCxnSpPr>
              <p:spPr>
                <a:xfrm>
                  <a:off x="7101825" y="5135650"/>
                  <a:ext cx="552600" cy="0"/>
                </a:xfrm>
                <a:prstGeom prst="straightConnector1">
                  <a:avLst/>
                </a:prstGeom>
                <a:noFill/>
                <a:ln w="19050" cap="flat">
                  <a:solidFill>
                    <a:schemeClr val="dk2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</p:cxnSp>
            <p:cxnSp>
              <p:nvCxnSpPr>
                <p:cNvPr id="153" name="Shape 153"/>
                <p:cNvCxnSpPr/>
                <p:nvPr/>
              </p:nvCxnSpPr>
              <p:spPr>
                <a:xfrm>
                  <a:off x="7638100" y="5135650"/>
                  <a:ext cx="0" cy="1153800"/>
                </a:xfrm>
                <a:prstGeom prst="straightConnector1">
                  <a:avLst/>
                </a:prstGeom>
                <a:noFill/>
                <a:ln w="19050" cap="flat">
                  <a:solidFill>
                    <a:schemeClr val="dk2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</p:cxnSp>
            <p:cxnSp>
              <p:nvCxnSpPr>
                <p:cNvPr id="154" name="Shape 154"/>
                <p:cNvCxnSpPr/>
                <p:nvPr/>
              </p:nvCxnSpPr>
              <p:spPr>
                <a:xfrm>
                  <a:off x="7101825" y="6278650"/>
                  <a:ext cx="552600" cy="0"/>
                </a:xfrm>
                <a:prstGeom prst="straightConnector1">
                  <a:avLst/>
                </a:prstGeom>
                <a:noFill/>
                <a:ln w="19050" cap="flat">
                  <a:solidFill>
                    <a:schemeClr val="dk2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</p:cxnSp>
          </p:grpSp>
          <p:sp>
            <p:nvSpPr>
              <p:cNvPr id="155" name="Shape 155"/>
              <p:cNvSpPr txBox="1"/>
              <p:nvPr/>
            </p:nvSpPr>
            <p:spPr>
              <a:xfrm>
                <a:off x="7784375" y="3909225"/>
                <a:ext cx="1088699" cy="552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91425" rIns="91425" bIns="91425" anchor="t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buNone/>
                </a:pPr>
                <a:r>
                  <a:rPr lang="en" sz="2400"/>
                  <a:t>shoot</a:t>
                </a:r>
              </a:p>
            </p:txBody>
          </p:sp>
        </p:grp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Results</a:t>
            </a:r>
          </a:p>
        </p:txBody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How do you decide which data to collect?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Strategy 1: Collect as much data as possible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Strategy 2: Select data pre-determined as relevant to your manipulated variable	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With your lab partner, identify at least one “pro” and one “con” for each strategy.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Example</a:t>
            </a:r>
          </a:p>
        </p:txBody>
      </p:sp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190600" y="1600200"/>
            <a:ext cx="86247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800"/>
              <a:t>Research Question: How does the amount of water affect chia seed germination?</a:t>
            </a:r>
          </a:p>
          <a:p>
            <a:pPr rtl="0">
              <a:spcBef>
                <a:spcPts val="0"/>
              </a:spcBef>
              <a:buNone/>
            </a:pPr>
            <a:endParaRPr sz="2800"/>
          </a:p>
          <a:p>
            <a:pPr rtl="0">
              <a:spcBef>
                <a:spcPts val="0"/>
              </a:spcBef>
              <a:buNone/>
            </a:pPr>
            <a:r>
              <a:rPr lang="en" sz="2800"/>
              <a:t>Hypothesis: If chia seeds are placed in a baggie garden with too little water, then they will not germinate because the seed will not hydrate enough to activate cellular respiration inside the seed.</a:t>
            </a:r>
          </a:p>
          <a:p>
            <a:pPr rtl="0">
              <a:spcBef>
                <a:spcPts val="0"/>
              </a:spcBef>
              <a:buNone/>
            </a:pPr>
            <a:endParaRPr sz="2800"/>
          </a:p>
          <a:p>
            <a:pPr rtl="0">
              <a:spcBef>
                <a:spcPts val="0"/>
              </a:spcBef>
              <a:buNone/>
            </a:pPr>
            <a:r>
              <a:rPr lang="en" sz="2800"/>
              <a:t>Data to collect: date of germination of each seed</a:t>
            </a:r>
          </a:p>
          <a:p>
            <a:pPr>
              <a:spcBef>
                <a:spcPts val="0"/>
              </a:spcBef>
              <a:buNone/>
            </a:pPr>
            <a:endParaRPr sz="2400"/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Ch-Ch-Ch-Chia!</a:t>
            </a:r>
          </a:p>
        </p:txBody>
      </p:sp>
      <p:pic>
        <p:nvPicPr>
          <p:cNvPr id="173" name="Shape 17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l="12604" t="18797" r="41073" b="22988"/>
          <a:stretch/>
        </p:blipFill>
        <p:spPr>
          <a:xfrm>
            <a:off x="1156025" y="1487900"/>
            <a:ext cx="7004625" cy="494897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Example</a:t>
            </a:r>
          </a:p>
        </p:txBody>
      </p:sp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457200" y="4104700"/>
            <a:ext cx="8229600" cy="2462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Strategy: number the seeds and then monitor for germination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Data to collect: each day, observe the seeds and note the date each seed germinates</a:t>
            </a:r>
          </a:p>
        </p:txBody>
      </p:sp>
      <p:grpSp>
        <p:nvGrpSpPr>
          <p:cNvPr id="180" name="Shape 180"/>
          <p:cNvGrpSpPr/>
          <p:nvPr/>
        </p:nvGrpSpPr>
        <p:grpSpPr>
          <a:xfrm>
            <a:off x="464700" y="1656150"/>
            <a:ext cx="8214599" cy="2302499"/>
            <a:chOff x="337950" y="3994100"/>
            <a:chExt cx="8214599" cy="2302499"/>
          </a:xfrm>
        </p:grpSpPr>
        <p:sp>
          <p:nvSpPr>
            <p:cNvPr id="181" name="Shape 181"/>
            <p:cNvSpPr/>
            <p:nvPr/>
          </p:nvSpPr>
          <p:spPr>
            <a:xfrm>
              <a:off x="1691325" y="3994100"/>
              <a:ext cx="5152799" cy="2302499"/>
            </a:xfrm>
            <a:prstGeom prst="rect">
              <a:avLst/>
            </a:prstGeom>
            <a:solidFill>
              <a:srgbClr val="FCE5CD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82" name="Shape 182"/>
            <p:cNvSpPr/>
            <p:nvPr/>
          </p:nvSpPr>
          <p:spPr>
            <a:xfrm>
              <a:off x="1815800" y="4941550"/>
              <a:ext cx="4928699" cy="1269600"/>
            </a:xfrm>
            <a:prstGeom prst="rect">
              <a:avLst/>
            </a:prstGeom>
            <a:solidFill>
              <a:srgbClr val="FFE599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83" name="Shape 183"/>
            <p:cNvSpPr/>
            <p:nvPr/>
          </p:nvSpPr>
          <p:spPr>
            <a:xfrm>
              <a:off x="2251425" y="5475225"/>
              <a:ext cx="248999" cy="298800"/>
            </a:xfrm>
            <a:prstGeom prst="ellipse">
              <a:avLst/>
            </a:prstGeom>
            <a:solidFill>
              <a:srgbClr val="274E13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84" name="Shape 184"/>
            <p:cNvSpPr/>
            <p:nvPr/>
          </p:nvSpPr>
          <p:spPr>
            <a:xfrm>
              <a:off x="3242025" y="5475225"/>
              <a:ext cx="248999" cy="298800"/>
            </a:xfrm>
            <a:prstGeom prst="ellipse">
              <a:avLst/>
            </a:prstGeom>
            <a:solidFill>
              <a:srgbClr val="274E13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85" name="Shape 185"/>
            <p:cNvSpPr/>
            <p:nvPr/>
          </p:nvSpPr>
          <p:spPr>
            <a:xfrm>
              <a:off x="4156425" y="5475225"/>
              <a:ext cx="248999" cy="298800"/>
            </a:xfrm>
            <a:prstGeom prst="ellipse">
              <a:avLst/>
            </a:prstGeom>
            <a:solidFill>
              <a:srgbClr val="274E13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86" name="Shape 186"/>
            <p:cNvSpPr/>
            <p:nvPr/>
          </p:nvSpPr>
          <p:spPr>
            <a:xfrm>
              <a:off x="5070825" y="5475225"/>
              <a:ext cx="248999" cy="298800"/>
            </a:xfrm>
            <a:prstGeom prst="ellipse">
              <a:avLst/>
            </a:prstGeom>
            <a:solidFill>
              <a:srgbClr val="274E13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87" name="Shape 187"/>
            <p:cNvSpPr/>
            <p:nvPr/>
          </p:nvSpPr>
          <p:spPr>
            <a:xfrm>
              <a:off x="6061425" y="5475225"/>
              <a:ext cx="248999" cy="298800"/>
            </a:xfrm>
            <a:prstGeom prst="ellipse">
              <a:avLst/>
            </a:prstGeom>
            <a:solidFill>
              <a:srgbClr val="274E13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88" name="Shape 188"/>
            <p:cNvSpPr txBox="1"/>
            <p:nvPr/>
          </p:nvSpPr>
          <p:spPr>
            <a:xfrm>
              <a:off x="5319825" y="4093675"/>
              <a:ext cx="1443899" cy="4605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 sz="1800" b="1"/>
                <a:t>Ziploc bag</a:t>
              </a:r>
            </a:p>
          </p:txBody>
        </p:sp>
        <p:sp>
          <p:nvSpPr>
            <p:cNvPr id="189" name="Shape 189"/>
            <p:cNvSpPr txBox="1"/>
            <p:nvPr/>
          </p:nvSpPr>
          <p:spPr>
            <a:xfrm>
              <a:off x="7528950" y="4651450"/>
              <a:ext cx="1023599" cy="108779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 sz="1800" b="1"/>
                <a:t>damp paper towel</a:t>
              </a:r>
            </a:p>
          </p:txBody>
        </p:sp>
        <p:cxnSp>
          <p:nvCxnSpPr>
            <p:cNvPr id="190" name="Shape 190"/>
            <p:cNvCxnSpPr/>
            <p:nvPr/>
          </p:nvCxnSpPr>
          <p:spPr>
            <a:xfrm flipH="1">
              <a:off x="6383799" y="5176525"/>
              <a:ext cx="1082700" cy="37200"/>
            </a:xfrm>
            <a:prstGeom prst="straightConnector1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headEnd type="none" w="lg" len="lg"/>
              <a:tailEnd type="triangle" w="lg" len="lg"/>
            </a:ln>
          </p:spPr>
        </p:cxnSp>
        <p:sp>
          <p:nvSpPr>
            <p:cNvPr id="191" name="Shape 191"/>
            <p:cNvSpPr txBox="1"/>
            <p:nvPr/>
          </p:nvSpPr>
          <p:spPr>
            <a:xfrm>
              <a:off x="337950" y="4686225"/>
              <a:ext cx="1023599" cy="108779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en" sz="1800" b="1"/>
                <a:t>seeds</a:t>
              </a:r>
            </a:p>
          </p:txBody>
        </p:sp>
        <p:cxnSp>
          <p:nvCxnSpPr>
            <p:cNvPr id="192" name="Shape 192"/>
            <p:cNvCxnSpPr>
              <a:endCxn id="183" idx="2"/>
            </p:cNvCxnSpPr>
            <p:nvPr/>
          </p:nvCxnSpPr>
          <p:spPr>
            <a:xfrm>
              <a:off x="1193325" y="5002125"/>
              <a:ext cx="1058100" cy="622500"/>
            </a:xfrm>
            <a:prstGeom prst="straightConnector1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headEnd type="none" w="lg" len="lg"/>
              <a:tailEnd type="triangle" w="lg" len="lg"/>
            </a:ln>
          </p:spPr>
        </p:cxnSp>
      </p:grpSp>
      <p:sp>
        <p:nvSpPr>
          <p:cNvPr id="193" name="Shape 193"/>
          <p:cNvSpPr txBox="1"/>
          <p:nvPr/>
        </p:nvSpPr>
        <p:spPr>
          <a:xfrm>
            <a:off x="2338050" y="2748875"/>
            <a:ext cx="4381500" cy="393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1800" b="1"/>
              <a:t>1		 2             3            4             5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What Data Will You Collect?</a:t>
            </a:r>
          </a:p>
        </p:txBody>
      </p:sp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800"/>
              <a:t>Take a few minutes of private think time to decide which data you should collect in order to support or refute your hypothesis.</a:t>
            </a:r>
          </a:p>
          <a:p>
            <a:pPr lvl="0" rtl="0">
              <a:spcBef>
                <a:spcPts val="0"/>
              </a:spcBef>
              <a:buNone/>
            </a:pPr>
            <a:endParaRPr sz="2800"/>
          </a:p>
          <a:p>
            <a:pPr lvl="0" rtl="0">
              <a:spcBef>
                <a:spcPts val="0"/>
              </a:spcBef>
              <a:buNone/>
            </a:pPr>
            <a:r>
              <a:rPr lang="en" sz="2800"/>
              <a:t>Remember: you want a solid connection between the </a:t>
            </a:r>
            <a:r>
              <a:rPr lang="en" sz="2800">
                <a:solidFill>
                  <a:srgbClr val="FF0000"/>
                </a:solidFill>
              </a:rPr>
              <a:t>Experimental Purpose</a:t>
            </a:r>
            <a:r>
              <a:rPr lang="en" sz="2800"/>
              <a:t>, your </a:t>
            </a:r>
            <a:r>
              <a:rPr lang="en" sz="2800">
                <a:solidFill>
                  <a:srgbClr val="FF0000"/>
                </a:solidFill>
              </a:rPr>
              <a:t>Research Question</a:t>
            </a:r>
            <a:r>
              <a:rPr lang="en" sz="2800"/>
              <a:t>, your </a:t>
            </a:r>
            <a:r>
              <a:rPr lang="en" sz="2800">
                <a:solidFill>
                  <a:srgbClr val="FF0000"/>
                </a:solidFill>
              </a:rPr>
              <a:t>Hypothesis</a:t>
            </a:r>
            <a:r>
              <a:rPr lang="en" sz="2800"/>
              <a:t>, and your </a:t>
            </a:r>
            <a:r>
              <a:rPr lang="en" sz="2800">
                <a:solidFill>
                  <a:srgbClr val="FF0000"/>
                </a:solidFill>
              </a:rPr>
              <a:t>Experimental Procedure</a:t>
            </a:r>
            <a:r>
              <a:rPr lang="en" sz="2800"/>
              <a:t>.  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What Data Will You Collect?</a:t>
            </a:r>
          </a:p>
        </p:txBody>
      </p:sp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800"/>
              <a:t>Partner Share:</a:t>
            </a:r>
          </a:p>
          <a:p>
            <a:pPr rtl="0">
              <a:spcBef>
                <a:spcPts val="0"/>
              </a:spcBef>
              <a:buNone/>
            </a:pPr>
            <a:endParaRPr sz="2800"/>
          </a:p>
          <a:p>
            <a:pPr rtl="0">
              <a:spcBef>
                <a:spcPts val="0"/>
              </a:spcBef>
              <a:buNone/>
            </a:pPr>
            <a:r>
              <a:rPr lang="en" sz="2800"/>
              <a:t>Partner A: explain idea to Partner B</a:t>
            </a:r>
          </a:p>
          <a:p>
            <a:pPr rtl="0">
              <a:spcBef>
                <a:spcPts val="0"/>
              </a:spcBef>
              <a:buNone/>
            </a:pPr>
            <a:r>
              <a:rPr lang="en" sz="2800"/>
              <a:t>Partner B: listen silently to understand A’s scientific thinking</a:t>
            </a:r>
          </a:p>
          <a:p>
            <a:pPr rtl="0">
              <a:spcBef>
                <a:spcPts val="0"/>
              </a:spcBef>
              <a:buNone/>
            </a:pPr>
            <a:r>
              <a:rPr lang="en" sz="2800"/>
              <a:t>Partner B: carefully revoice without judging, adapting, or agreeing/disagreeing</a:t>
            </a:r>
          </a:p>
          <a:p>
            <a:pPr rtl="0">
              <a:spcBef>
                <a:spcPts val="0"/>
              </a:spcBef>
              <a:buNone/>
            </a:pPr>
            <a:r>
              <a:rPr lang="en" sz="2800"/>
              <a:t>Partner A: clarify as needed</a:t>
            </a:r>
          </a:p>
          <a:p>
            <a:pPr>
              <a:spcBef>
                <a:spcPts val="0"/>
              </a:spcBef>
              <a:buNone/>
            </a:pPr>
            <a:r>
              <a:rPr lang="en" sz="2800"/>
              <a:t>Partner B: be prepared to share with the class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How Will You Record Your Data?</a:t>
            </a:r>
          </a:p>
        </p:txBody>
      </p:sp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In your lab notebook!  In a data table!</a:t>
            </a:r>
          </a:p>
        </p:txBody>
      </p:sp>
      <p:graphicFrame>
        <p:nvGraphicFramePr>
          <p:cNvPr id="212" name="Shape 212"/>
          <p:cNvGraphicFramePr/>
          <p:nvPr/>
        </p:nvGraphicFramePr>
        <p:xfrm>
          <a:off x="580275" y="2781300"/>
          <a:ext cx="7983625" cy="2316330"/>
        </p:xfrm>
        <a:graphic>
          <a:graphicData uri="http://schemas.openxmlformats.org/drawingml/2006/table">
            <a:tbl>
              <a:tblPr>
                <a:noFill/>
                <a:tableStyleId>{0E71DC57-03AB-4056-ACF4-49A7FA1FAFE9}</a:tableStyleId>
              </a:tblPr>
              <a:tblGrid>
                <a:gridCol w="1596725"/>
                <a:gridCol w="1250375"/>
                <a:gridCol w="1700600"/>
                <a:gridCol w="1631400"/>
                <a:gridCol w="1804525"/>
              </a:tblGrid>
              <a:tr h="3810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800" b="1"/>
                        <a:t>Observation Date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800" b="1"/>
                        <a:t>Seed ID #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800" b="1"/>
                        <a:t>Observation 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800" b="1"/>
                        <a:t>Observation 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800" b="1"/>
                        <a:t>Observation 3</a:t>
                      </a:r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Baggie Garden Observation Time</a:t>
            </a:r>
          </a:p>
        </p:txBody>
      </p:sp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Look closely at your seeds.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Make detailed observations in your lab notebook.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Work carefully and efficiently.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Exit Ticket due at the bell.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Exit Ticket</a:t>
            </a:r>
          </a:p>
        </p:txBody>
      </p:sp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On a notecard, justify your data plan:  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List what data you will collect and briefly explain why.  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Sketch out your data table on the back of the card.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marL="457200" lvl="0" indent="-4191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Turn the notecard in as you leave.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449</Words>
  <Application>Microsoft Office PowerPoint</Application>
  <PresentationFormat>On-screen Show (4:3)</PresentationFormat>
  <Paragraphs>81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simple-light</vt:lpstr>
      <vt:lpstr>1/7/15 Objectives</vt:lpstr>
      <vt:lpstr>Entry Task: Lab Notebook 1/7/15</vt:lpstr>
      <vt:lpstr>Sections of a Lab Report</vt:lpstr>
      <vt:lpstr>Results</vt:lpstr>
      <vt:lpstr>Results</vt:lpstr>
      <vt:lpstr>Example</vt:lpstr>
      <vt:lpstr>Ch-Ch-Ch-Chia!</vt:lpstr>
      <vt:lpstr>Example</vt:lpstr>
      <vt:lpstr>What Data Will You Collect?</vt:lpstr>
      <vt:lpstr>What Data Will You Collect?</vt:lpstr>
      <vt:lpstr>How Will You Record Your Data?</vt:lpstr>
      <vt:lpstr>Baggie Garden Observation Time</vt:lpstr>
      <vt:lpstr>Exit Ticket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1/7/15 Objectives</dc:title>
  <dc:creator>David Swart</dc:creator>
  <cp:lastModifiedBy>David Swart</cp:lastModifiedBy>
  <cp:revision>1</cp:revision>
  <dcterms:modified xsi:type="dcterms:W3CDTF">2015-01-07T21:20:38Z</dcterms:modified>
</cp:coreProperties>
</file>