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74D30432-AA33-4787-B69B-8F35CED0950D}">
  <a:tblStyle styleId="{74D30432-AA33-4787-B69B-8F35CED0950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D42A2118-85A4-4AA1-A4F7-1D58E548BBCD}" styleName="Table_1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6BCDD3B4-1E93-4CAB-B975-AE5CAA82339D}" styleName="Table_2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9195D4DC-19BA-4AA8-AACB-B24FFCE5FD15}" styleName="Table_3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4DA194C4-00E0-42F1-AEC4-D85F772D531D}" styleName="Table_4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722182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Eggsperiment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11/12/14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Chicken eggshell is made of calcium carbonate.  What types of aquatic organisms contain shells made of calcium carbonate?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Sea turtle eggs			Hermit crab shell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Oysters						Seahorse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Nautilus					Coral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Snail							Sea star = starfish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Clam							Barnacles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Eggshell in Vinegar Chemistry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457200" y="1614475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The simplified chemical formula for dissolving an eggshell in vinegar is:</a:t>
            </a:r>
          </a:p>
          <a:p>
            <a:pPr rtl="0">
              <a:spcBef>
                <a:spcPts val="0"/>
              </a:spcBef>
              <a:buNone/>
            </a:pPr>
            <a:endParaRPr sz="1200"/>
          </a:p>
          <a:p>
            <a:pPr algn="ctr" rtl="0">
              <a:spcBef>
                <a:spcPts val="0"/>
              </a:spcBef>
              <a:buNone/>
            </a:pPr>
            <a:r>
              <a:rPr lang="en" sz="3600"/>
              <a:t>CaCO</a:t>
            </a:r>
            <a:r>
              <a:rPr lang="en" sz="3600" baseline="-25000"/>
              <a:t>3</a:t>
            </a:r>
            <a:r>
              <a:rPr lang="en" sz="3600"/>
              <a:t>+ 2H</a:t>
            </a:r>
            <a:r>
              <a:rPr lang="en" sz="3600" baseline="30000"/>
              <a:t>+</a:t>
            </a:r>
            <a:r>
              <a:rPr lang="en" sz="3600"/>
              <a:t> -&gt; Ca</a:t>
            </a:r>
            <a:r>
              <a:rPr lang="en" sz="3600" baseline="30000"/>
              <a:t>2+</a:t>
            </a:r>
            <a:r>
              <a:rPr lang="en" sz="3600"/>
              <a:t> + H</a:t>
            </a:r>
            <a:r>
              <a:rPr lang="en" sz="3600" baseline="-25000"/>
              <a:t>2</a:t>
            </a:r>
            <a:r>
              <a:rPr lang="en" sz="3600"/>
              <a:t>O +CO</a:t>
            </a:r>
            <a:r>
              <a:rPr lang="en" sz="3600" baseline="-25000"/>
              <a:t>2</a:t>
            </a:r>
          </a:p>
          <a:p>
            <a:pPr marL="0" marR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  <a:p>
            <a:pPr marL="0" marR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CaCO</a:t>
            </a:r>
            <a:r>
              <a:rPr lang="en" baseline="-25000"/>
              <a:t>3</a:t>
            </a:r>
            <a:r>
              <a:rPr lang="en"/>
              <a:t> = calcium carbonate (eggshell)</a:t>
            </a:r>
          </a:p>
          <a:p>
            <a:pPr marL="0" marR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</a:t>
            </a:r>
            <a:r>
              <a:rPr lang="en" baseline="30000"/>
              <a:t>+</a:t>
            </a:r>
            <a:r>
              <a:rPr lang="en"/>
              <a:t> = hydrogen ion (from vinegar, pH 2.63)</a:t>
            </a:r>
          </a:p>
          <a:p>
            <a:pPr marL="0" marR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</a:t>
            </a:r>
            <a:r>
              <a:rPr lang="en" baseline="30000"/>
              <a:t>2+</a:t>
            </a:r>
            <a:r>
              <a:rPr lang="en"/>
              <a:t> = calcium ion</a:t>
            </a:r>
          </a:p>
          <a:p>
            <a:pPr marL="0" marR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</a:t>
            </a:r>
            <a:r>
              <a:rPr lang="en" baseline="-25000"/>
              <a:t>2</a:t>
            </a:r>
            <a:r>
              <a:rPr lang="en"/>
              <a:t>O = water</a:t>
            </a:r>
          </a:p>
          <a:p>
            <a:pPr marL="0" marR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</a:t>
            </a:r>
            <a:r>
              <a:rPr lang="en" baseline="-25000"/>
              <a:t>2</a:t>
            </a:r>
            <a:r>
              <a:rPr lang="en"/>
              <a:t> = carbon dioxide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Eggshell in Vinegar Chemistry (P2)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200"/>
              <a:t>CaCO</a:t>
            </a:r>
            <a:r>
              <a:rPr lang="en" sz="2200" baseline="-25000"/>
              <a:t>3</a:t>
            </a:r>
            <a:r>
              <a:rPr lang="en" sz="2200"/>
              <a:t>(s) + 2CH</a:t>
            </a:r>
            <a:r>
              <a:rPr lang="en" sz="2200" baseline="-25000"/>
              <a:t>3</a:t>
            </a:r>
            <a:r>
              <a:rPr lang="en" sz="2200"/>
              <a:t>COOH(l) = Ca(CH</a:t>
            </a:r>
            <a:r>
              <a:rPr lang="en" sz="2200" baseline="-25000"/>
              <a:t>3</a:t>
            </a:r>
            <a:r>
              <a:rPr lang="en" sz="2200"/>
              <a:t>COO)</a:t>
            </a:r>
            <a:r>
              <a:rPr lang="en" sz="2200" baseline="-25000"/>
              <a:t>2</a:t>
            </a:r>
            <a:r>
              <a:rPr lang="en" sz="2200"/>
              <a:t>(s) + H</a:t>
            </a:r>
            <a:r>
              <a:rPr lang="en" sz="2200" baseline="-25000"/>
              <a:t>2</a:t>
            </a:r>
            <a:r>
              <a:rPr lang="en" sz="2200"/>
              <a:t>O(l) + CO</a:t>
            </a:r>
            <a:r>
              <a:rPr lang="en" sz="2200" baseline="-25000"/>
              <a:t>2</a:t>
            </a:r>
            <a:r>
              <a:rPr lang="en" sz="2200"/>
              <a:t>(g)</a:t>
            </a:r>
          </a:p>
          <a:p>
            <a:pPr rtl="0">
              <a:spcBef>
                <a:spcPts val="0"/>
              </a:spcBef>
              <a:buNone/>
            </a:pPr>
            <a:endParaRPr sz="2200"/>
          </a:p>
          <a:p>
            <a:pPr rtl="0">
              <a:spcBef>
                <a:spcPts val="0"/>
              </a:spcBef>
              <a:buNone/>
            </a:pPr>
            <a:r>
              <a:rPr lang="en" sz="2200"/>
              <a:t>CaCO</a:t>
            </a:r>
            <a:r>
              <a:rPr lang="en" sz="2200" baseline="-25000"/>
              <a:t>3</a:t>
            </a:r>
            <a:r>
              <a:rPr lang="en" sz="2200"/>
              <a:t>(s) = calcium carbonate (eggshell)</a:t>
            </a:r>
          </a:p>
          <a:p>
            <a:pPr rtl="0">
              <a:spcBef>
                <a:spcPts val="0"/>
              </a:spcBef>
              <a:buNone/>
            </a:pPr>
            <a:r>
              <a:rPr lang="en" sz="2200"/>
              <a:t>CH</a:t>
            </a:r>
            <a:r>
              <a:rPr lang="en" sz="2200" baseline="-25000"/>
              <a:t>3</a:t>
            </a:r>
            <a:r>
              <a:rPr lang="en" sz="2200"/>
              <a:t>COOH = acetic acid (vinegar), pH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/>
              <a:t>Ca(CH</a:t>
            </a:r>
            <a:r>
              <a:rPr lang="en" sz="2200" baseline="-25000"/>
              <a:t>3</a:t>
            </a:r>
            <a:r>
              <a:rPr lang="en" sz="2200"/>
              <a:t>COO)</a:t>
            </a:r>
            <a:r>
              <a:rPr lang="en" sz="2200" baseline="-25000"/>
              <a:t>2</a:t>
            </a:r>
            <a:r>
              <a:rPr lang="en" sz="2200"/>
              <a:t>= calcium acetate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200"/>
              <a:t>H</a:t>
            </a:r>
            <a:r>
              <a:rPr lang="en" sz="2200" baseline="-25000"/>
              <a:t>2</a:t>
            </a:r>
            <a:r>
              <a:rPr lang="en" sz="2200"/>
              <a:t>O = water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lang="en" sz="2200"/>
              <a:t>CO</a:t>
            </a:r>
            <a:r>
              <a:rPr lang="en" sz="2200" baseline="-25000"/>
              <a:t>2</a:t>
            </a:r>
            <a:r>
              <a:rPr lang="en" sz="2200"/>
              <a:t>= carbon dioxide</a:t>
            </a:r>
          </a:p>
          <a:p>
            <a:pPr rtl="0">
              <a:spcBef>
                <a:spcPts val="0"/>
              </a:spcBef>
              <a:buNone/>
            </a:pPr>
            <a:endParaRPr sz="2200" baseline="-25000"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/>
              <a:t>Note: We used a 5% acetic acid solution (vinegar), which is 95% water.  The pH was measured to be 2.63.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3000" b="0"/>
              <a:t>Partner Share: What might happen if the pH of the world’s oceans becomes more acidic?</a:t>
            </a:r>
          </a:p>
        </p:txBody>
      </p:sp>
      <p:pic>
        <p:nvPicPr>
          <p:cNvPr id="48" name="Shape 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5209" y="3488000"/>
            <a:ext cx="3011591" cy="3276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Shape 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6750" y="4099700"/>
            <a:ext cx="3917099" cy="263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Shape 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3975" y="1417650"/>
            <a:ext cx="5905500" cy="24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Shape 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6850" y="2019675"/>
            <a:ext cx="3429000" cy="224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74647"/>
            <a:ext cx="8229600" cy="8801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Data Share-Out: Period 1</a:t>
            </a:r>
          </a:p>
        </p:txBody>
      </p:sp>
      <p:graphicFrame>
        <p:nvGraphicFramePr>
          <p:cNvPr id="57" name="Shape 57"/>
          <p:cNvGraphicFramePr/>
          <p:nvPr/>
        </p:nvGraphicFramePr>
        <p:xfrm>
          <a:off x="350000" y="1508550"/>
          <a:ext cx="8444000" cy="1981050"/>
        </p:xfrm>
        <a:graphic>
          <a:graphicData uri="http://schemas.openxmlformats.org/drawingml/2006/table">
            <a:tbl>
              <a:tblPr>
                <a:noFill/>
                <a:tableStyleId>{74D30432-AA33-4787-B69B-8F35CED0950D}</a:tableStyleId>
              </a:tblPr>
              <a:tblGrid>
                <a:gridCol w="1031825"/>
                <a:gridCol w="1079175"/>
                <a:gridCol w="984200"/>
                <a:gridCol w="969950"/>
                <a:gridCol w="941450"/>
                <a:gridCol w="927175"/>
                <a:gridCol w="927200"/>
                <a:gridCol w="1583025"/>
              </a:tblGrid>
              <a:tr h="396200"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Time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Average</a:t>
                      </a:r>
                    </a:p>
                  </a:txBody>
                  <a:tcPr marL="91425" marR="91425" marT="91425" marB="91425"/>
                </a:tc>
              </a:tr>
              <a:tr h="396200"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8:00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Room CO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380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500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470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480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480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8:00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Cup CO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377 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617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250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609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40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8:00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Room 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20.82%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20.4%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20.6%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8:00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Cup 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20.38%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20.28%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19.7%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58" name="Shape 58"/>
          <p:cNvSpPr txBox="1"/>
          <p:nvPr/>
        </p:nvSpPr>
        <p:spPr>
          <a:xfrm>
            <a:off x="349950" y="4134775"/>
            <a:ext cx="8444099" cy="19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200"/>
              <a:t>Convert ppm (parts per million) to % by dividing ppm by 10,000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200"/>
              <a:t>Average Cup CO</a:t>
            </a:r>
            <a:r>
              <a:rPr lang="en" sz="2200" baseline="-25000"/>
              <a:t>2</a:t>
            </a:r>
            <a:r>
              <a:rPr lang="en" sz="2200"/>
              <a:t> - Average Room CO</a:t>
            </a:r>
            <a:r>
              <a:rPr lang="en" sz="2200" baseline="-25000"/>
              <a:t>2</a:t>
            </a:r>
            <a:r>
              <a:rPr lang="en" sz="2200"/>
              <a:t> = 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Average Cup O</a:t>
            </a:r>
            <a:r>
              <a:rPr lang="en" sz="2200" baseline="-25000">
                <a:solidFill>
                  <a:schemeClr val="dk1"/>
                </a:solidFill>
              </a:rPr>
              <a:t>2</a:t>
            </a:r>
            <a:r>
              <a:rPr lang="en" sz="2200">
                <a:solidFill>
                  <a:schemeClr val="dk1"/>
                </a:solidFill>
              </a:rPr>
              <a:t> - Average Room O</a:t>
            </a:r>
            <a:r>
              <a:rPr lang="en" sz="2200" baseline="-25000">
                <a:solidFill>
                  <a:schemeClr val="dk1"/>
                </a:solidFill>
              </a:rPr>
              <a:t>2</a:t>
            </a:r>
            <a:r>
              <a:rPr lang="en" sz="2200">
                <a:solidFill>
                  <a:schemeClr val="dk1"/>
                </a:solidFill>
              </a:rPr>
              <a:t> = 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What does this mean?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457200" y="274647"/>
            <a:ext cx="8229600" cy="8801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Data Share-Out: Period 2</a:t>
            </a:r>
          </a:p>
        </p:txBody>
      </p:sp>
      <p:graphicFrame>
        <p:nvGraphicFramePr>
          <p:cNvPr id="64" name="Shape 64"/>
          <p:cNvGraphicFramePr/>
          <p:nvPr/>
        </p:nvGraphicFramePr>
        <p:xfrm>
          <a:off x="350000" y="1508550"/>
          <a:ext cx="8444000" cy="2194410"/>
        </p:xfrm>
        <a:graphic>
          <a:graphicData uri="http://schemas.openxmlformats.org/drawingml/2006/table">
            <a:tbl>
              <a:tblPr>
                <a:noFill/>
                <a:tableStyleId>{D42A2118-85A4-4AA1-A4F7-1D58E548BBCD}</a:tableStyleId>
              </a:tblPr>
              <a:tblGrid>
                <a:gridCol w="1031825"/>
                <a:gridCol w="1079175"/>
                <a:gridCol w="984200"/>
                <a:gridCol w="969950"/>
                <a:gridCol w="941450"/>
                <a:gridCol w="927175"/>
                <a:gridCol w="927200"/>
                <a:gridCol w="1583025"/>
              </a:tblGrid>
              <a:tr h="3962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Time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Average</a:t>
                      </a:r>
                    </a:p>
                  </a:txBody>
                  <a:tcPr marL="91425" marR="91425" marT="91425" marB="91425"/>
                </a:tc>
              </a:tr>
              <a:tr h="3962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8:58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Room CO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380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500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470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480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480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8:58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Cup CO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7890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19135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6330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9980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10008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8:58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Room 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20.33%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20.10%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20.34%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20.44%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21.27%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8:58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Cup 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65" name="Shape 65"/>
          <p:cNvSpPr txBox="1"/>
          <p:nvPr/>
        </p:nvSpPr>
        <p:spPr>
          <a:xfrm>
            <a:off x="349950" y="4134775"/>
            <a:ext cx="8444099" cy="19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200"/>
              <a:t>Convert ppm (parts per million) to % by dividing ppm by 10,000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200"/>
              <a:t>Average Cup CO</a:t>
            </a:r>
            <a:r>
              <a:rPr lang="en" sz="2200" baseline="-25000"/>
              <a:t>2</a:t>
            </a:r>
            <a:r>
              <a:rPr lang="en" sz="2200"/>
              <a:t> - Average Room CO</a:t>
            </a:r>
            <a:r>
              <a:rPr lang="en" sz="2200" baseline="-25000"/>
              <a:t>2</a:t>
            </a:r>
            <a:r>
              <a:rPr lang="en" sz="2200"/>
              <a:t> = 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Average Cup O</a:t>
            </a:r>
            <a:r>
              <a:rPr lang="en" sz="2200" baseline="-25000">
                <a:solidFill>
                  <a:schemeClr val="dk1"/>
                </a:solidFill>
              </a:rPr>
              <a:t>2</a:t>
            </a:r>
            <a:r>
              <a:rPr lang="en" sz="2200">
                <a:solidFill>
                  <a:schemeClr val="dk1"/>
                </a:solidFill>
              </a:rPr>
              <a:t> - Average Room O</a:t>
            </a:r>
            <a:r>
              <a:rPr lang="en" sz="2200" baseline="-25000">
                <a:solidFill>
                  <a:schemeClr val="dk1"/>
                </a:solidFill>
              </a:rPr>
              <a:t>2</a:t>
            </a:r>
            <a:r>
              <a:rPr lang="en" sz="2200">
                <a:solidFill>
                  <a:schemeClr val="dk1"/>
                </a:solidFill>
              </a:rPr>
              <a:t> = 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What does this mean?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457200" y="274647"/>
            <a:ext cx="8229600" cy="8801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Data Share-Out: Period 3</a:t>
            </a:r>
          </a:p>
        </p:txBody>
      </p:sp>
      <p:graphicFrame>
        <p:nvGraphicFramePr>
          <p:cNvPr id="71" name="Shape 71"/>
          <p:cNvGraphicFramePr/>
          <p:nvPr/>
        </p:nvGraphicFramePr>
        <p:xfrm>
          <a:off x="350000" y="1508550"/>
          <a:ext cx="8444000" cy="2194410"/>
        </p:xfrm>
        <a:graphic>
          <a:graphicData uri="http://schemas.openxmlformats.org/drawingml/2006/table">
            <a:tbl>
              <a:tblPr>
                <a:noFill/>
                <a:tableStyleId>{6BCDD3B4-1E93-4CAB-B975-AE5CAA82339D}</a:tableStyleId>
              </a:tblPr>
              <a:tblGrid>
                <a:gridCol w="1031825"/>
                <a:gridCol w="1079175"/>
                <a:gridCol w="984200"/>
                <a:gridCol w="969950"/>
                <a:gridCol w="941450"/>
                <a:gridCol w="927175"/>
                <a:gridCol w="927200"/>
                <a:gridCol w="1583025"/>
              </a:tblGrid>
              <a:tr h="3962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Time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Average</a:t>
                      </a:r>
                    </a:p>
                  </a:txBody>
                  <a:tcPr marL="91425" marR="91425" marT="91425" marB="91425"/>
                </a:tc>
              </a:tr>
              <a:tr h="3962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10:30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Room CO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130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700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655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710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682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10:30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Cup CO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26990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63990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43500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96500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66200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10:30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Room 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20.04%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19.85%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20.04%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20.19%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21.32%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10:30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Cup 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17.01%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17.41%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16.32%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16.55%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17.81%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72" name="Shape 72"/>
          <p:cNvSpPr txBox="1"/>
          <p:nvPr/>
        </p:nvSpPr>
        <p:spPr>
          <a:xfrm>
            <a:off x="349950" y="4134775"/>
            <a:ext cx="8444099" cy="19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200"/>
              <a:t>Convert ppm (parts per million) to % by dividing ppm by 10,000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200"/>
              <a:t>Average Cup CO</a:t>
            </a:r>
            <a:r>
              <a:rPr lang="en" sz="2200" baseline="-25000"/>
              <a:t>2</a:t>
            </a:r>
            <a:r>
              <a:rPr lang="en" sz="2200"/>
              <a:t> - Average Room CO</a:t>
            </a:r>
            <a:r>
              <a:rPr lang="en" sz="2200" baseline="-25000"/>
              <a:t>2</a:t>
            </a:r>
            <a:r>
              <a:rPr lang="en" sz="2200"/>
              <a:t> = 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Average Cup O</a:t>
            </a:r>
            <a:r>
              <a:rPr lang="en" sz="2200" baseline="-25000">
                <a:solidFill>
                  <a:schemeClr val="dk1"/>
                </a:solidFill>
              </a:rPr>
              <a:t>2</a:t>
            </a:r>
            <a:r>
              <a:rPr lang="en" sz="2200">
                <a:solidFill>
                  <a:schemeClr val="dk1"/>
                </a:solidFill>
              </a:rPr>
              <a:t> - Average Room O</a:t>
            </a:r>
            <a:r>
              <a:rPr lang="en" sz="2200" baseline="-25000">
                <a:solidFill>
                  <a:schemeClr val="dk1"/>
                </a:solidFill>
              </a:rPr>
              <a:t>2</a:t>
            </a:r>
            <a:r>
              <a:rPr lang="en" sz="2200">
                <a:solidFill>
                  <a:schemeClr val="dk1"/>
                </a:solidFill>
              </a:rPr>
              <a:t> = 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What does this mean?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274647"/>
            <a:ext cx="8229600" cy="8801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Data Share-Out: Period 4</a:t>
            </a:r>
          </a:p>
        </p:txBody>
      </p:sp>
      <p:graphicFrame>
        <p:nvGraphicFramePr>
          <p:cNvPr id="78" name="Shape 78"/>
          <p:cNvGraphicFramePr/>
          <p:nvPr/>
        </p:nvGraphicFramePr>
        <p:xfrm>
          <a:off x="350000" y="150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{9195D4DC-19BA-4AA8-AACB-B24FFCE5FD15}</a:tableStyleId>
              </a:tblPr>
              <a:tblGrid>
                <a:gridCol w="1031825"/>
                <a:gridCol w="1079175"/>
                <a:gridCol w="984200"/>
                <a:gridCol w="969950"/>
                <a:gridCol w="941450"/>
                <a:gridCol w="927175"/>
                <a:gridCol w="927200"/>
                <a:gridCol w="1583025"/>
              </a:tblGrid>
              <a:tr h="3962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Time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Average</a:t>
                      </a:r>
                    </a:p>
                  </a:txBody>
                  <a:tcPr marL="91425" marR="91425" marT="91425" marB="91425"/>
                </a:tc>
              </a:tr>
              <a:tr h="3962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10:30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Room CO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100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468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379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514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598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10:30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Cup CO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32145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90674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60609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99591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97897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10:30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Room 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20.21%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20.1 %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20.34%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20.43%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20.53%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10:30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Cup 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17.24%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17.82%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18.21%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16.53%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18.79%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79" name="Shape 79"/>
          <p:cNvSpPr txBox="1"/>
          <p:nvPr/>
        </p:nvSpPr>
        <p:spPr>
          <a:xfrm>
            <a:off x="349950" y="4134775"/>
            <a:ext cx="8444099" cy="19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200"/>
              <a:t>Convert ppm (parts per million) to % by dividing ppm by 10,000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200"/>
              <a:t>Average Cup CO</a:t>
            </a:r>
            <a:r>
              <a:rPr lang="en" sz="2200" baseline="-25000"/>
              <a:t>2</a:t>
            </a:r>
            <a:r>
              <a:rPr lang="en" sz="2200"/>
              <a:t> - Average Room CO</a:t>
            </a:r>
            <a:r>
              <a:rPr lang="en" sz="2200" baseline="-25000"/>
              <a:t>2</a:t>
            </a:r>
            <a:r>
              <a:rPr lang="en" sz="2200"/>
              <a:t> = 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Average Cup O</a:t>
            </a:r>
            <a:r>
              <a:rPr lang="en" sz="2200" baseline="-25000">
                <a:solidFill>
                  <a:schemeClr val="dk1"/>
                </a:solidFill>
              </a:rPr>
              <a:t>2</a:t>
            </a:r>
            <a:r>
              <a:rPr lang="en" sz="2200">
                <a:solidFill>
                  <a:schemeClr val="dk1"/>
                </a:solidFill>
              </a:rPr>
              <a:t> - Average Room O</a:t>
            </a:r>
            <a:r>
              <a:rPr lang="en" sz="2200" baseline="-25000">
                <a:solidFill>
                  <a:schemeClr val="dk1"/>
                </a:solidFill>
              </a:rPr>
              <a:t>2</a:t>
            </a:r>
            <a:r>
              <a:rPr lang="en" sz="2200">
                <a:solidFill>
                  <a:schemeClr val="dk1"/>
                </a:solidFill>
              </a:rPr>
              <a:t> = 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What does this mean?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457200" y="274647"/>
            <a:ext cx="8229600" cy="8801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Data Share-Out: Period 5</a:t>
            </a:r>
          </a:p>
        </p:txBody>
      </p:sp>
      <p:graphicFrame>
        <p:nvGraphicFramePr>
          <p:cNvPr id="85" name="Shape 85"/>
          <p:cNvGraphicFramePr/>
          <p:nvPr/>
        </p:nvGraphicFramePr>
        <p:xfrm>
          <a:off x="350000" y="150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{4DA194C4-00E0-42F1-AEC4-D85F772D531D}</a:tableStyleId>
              </a:tblPr>
              <a:tblGrid>
                <a:gridCol w="1031825"/>
                <a:gridCol w="1079175"/>
                <a:gridCol w="984200"/>
                <a:gridCol w="969950"/>
                <a:gridCol w="941450"/>
                <a:gridCol w="927175"/>
                <a:gridCol w="927200"/>
                <a:gridCol w="1583025"/>
              </a:tblGrid>
              <a:tr h="3962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Time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Egg 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Average</a:t>
                      </a:r>
                    </a:p>
                  </a:txBody>
                  <a:tcPr marL="91425" marR="91425" marT="91425" marB="91425"/>
                </a:tc>
              </a:tr>
              <a:tr h="3962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12:50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Room CO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120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215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197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150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190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12:50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Cup CO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27373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50553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41240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77300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35247 ppm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12:50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Room 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20.08%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17.03%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22.16%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19.95%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21.7%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12:50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Cup O</a:t>
                      </a:r>
                      <a:r>
                        <a:rPr lang="en" baseline="-250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17.54%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16.97%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18.28%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16.12%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18.58%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86" name="Shape 86"/>
          <p:cNvSpPr txBox="1"/>
          <p:nvPr/>
        </p:nvSpPr>
        <p:spPr>
          <a:xfrm>
            <a:off x="349950" y="4134775"/>
            <a:ext cx="8444099" cy="19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200"/>
              <a:t>Convert ppm (parts per million) to % by dividing ppm by 10,000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200"/>
              <a:t>Average Cup CO</a:t>
            </a:r>
            <a:r>
              <a:rPr lang="en" sz="2200" baseline="-25000"/>
              <a:t>2</a:t>
            </a:r>
            <a:r>
              <a:rPr lang="en" sz="2200"/>
              <a:t> - Average Room CO</a:t>
            </a:r>
            <a:r>
              <a:rPr lang="en" sz="2200" baseline="-25000"/>
              <a:t>2</a:t>
            </a:r>
            <a:r>
              <a:rPr lang="en" sz="2200"/>
              <a:t> = 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Average Cup O</a:t>
            </a:r>
            <a:r>
              <a:rPr lang="en" sz="2200" baseline="-25000">
                <a:solidFill>
                  <a:schemeClr val="dk1"/>
                </a:solidFill>
              </a:rPr>
              <a:t>2</a:t>
            </a:r>
            <a:r>
              <a:rPr lang="en" sz="2200">
                <a:solidFill>
                  <a:schemeClr val="dk1"/>
                </a:solidFill>
              </a:rPr>
              <a:t> - Average Room O</a:t>
            </a:r>
            <a:r>
              <a:rPr lang="en" sz="2200" baseline="-25000">
                <a:solidFill>
                  <a:schemeClr val="dk1"/>
                </a:solidFill>
              </a:rPr>
              <a:t>2</a:t>
            </a:r>
            <a:r>
              <a:rPr lang="en" sz="2200">
                <a:solidFill>
                  <a:schemeClr val="dk1"/>
                </a:solidFill>
              </a:rPr>
              <a:t> = </a:t>
            </a:r>
          </a:p>
          <a:p>
            <a:pPr marL="457200" lvl="0" indent="-3683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What does this mean?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Writing a Hypothesis Statement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 i="1">
                <a:solidFill>
                  <a:srgbClr val="222222"/>
                </a:solidFill>
              </a:rPr>
              <a:t>Hypothesis: A proposed explanation made on the basis of limited evidence as a starting point for further investigation.</a:t>
            </a:r>
          </a:p>
          <a:p>
            <a:pPr rtl="0">
              <a:spcBef>
                <a:spcPts val="0"/>
              </a:spcBef>
              <a:buNone/>
            </a:pPr>
            <a:endParaRPr sz="1400">
              <a:solidFill>
                <a:srgbClr val="222222"/>
              </a:solidFill>
            </a:endParaRPr>
          </a:p>
          <a:p>
            <a:pPr rtl="0">
              <a:spcBef>
                <a:spcPts val="0"/>
              </a:spcBef>
              <a:buNone/>
            </a:pPr>
            <a:r>
              <a:rPr lang="en" sz="2400">
                <a:solidFill>
                  <a:srgbClr val="222222"/>
                </a:solidFill>
              </a:rPr>
              <a:t>Put another way, a hypothesis is an educated guess about the outcome of an experiment.  </a:t>
            </a:r>
          </a:p>
          <a:p>
            <a:pPr marL="457200" lvl="0" indent="-381000" rtl="0"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222222"/>
                </a:solidFill>
              </a:rPr>
              <a:t>It does not matter if your hypothesis is correct or not.  </a:t>
            </a:r>
          </a:p>
          <a:p>
            <a:pPr marL="457200" lvl="0" indent="-381000" rtl="0"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222222"/>
                </a:solidFill>
              </a:rPr>
              <a:t>What matters is that your hypothesis can be tested scientifically.</a:t>
            </a:r>
          </a:p>
          <a:p>
            <a:pPr rtl="0">
              <a:spcBef>
                <a:spcPts val="0"/>
              </a:spcBef>
              <a:buNone/>
            </a:pPr>
            <a:endParaRPr sz="1400">
              <a:solidFill>
                <a:srgbClr val="222222"/>
              </a:solidFill>
            </a:endParaRPr>
          </a:p>
          <a:p>
            <a:pPr rtl="0">
              <a:spcBef>
                <a:spcPts val="0"/>
              </a:spcBef>
              <a:buNone/>
            </a:pPr>
            <a:r>
              <a:rPr lang="en" sz="2400">
                <a:solidFill>
                  <a:srgbClr val="222222"/>
                </a:solidFill>
              </a:rPr>
              <a:t>A good hypothesis is written using the </a:t>
            </a:r>
            <a:r>
              <a:rPr lang="en" sz="2400">
                <a:solidFill>
                  <a:srgbClr val="FF0000"/>
                </a:solidFill>
              </a:rPr>
              <a:t>If...then...because...</a:t>
            </a:r>
            <a:r>
              <a:rPr lang="en" sz="2400">
                <a:solidFill>
                  <a:srgbClr val="222222"/>
                </a:solidFill>
              </a:rPr>
              <a:t> sentence structure.</a:t>
            </a:r>
          </a:p>
          <a:p>
            <a:pPr lvl="0">
              <a:spcBef>
                <a:spcPts val="0"/>
              </a:spcBef>
              <a:buNone/>
            </a:pPr>
            <a:endParaRPr sz="2400">
              <a:solidFill>
                <a:srgbClr val="222222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Examples of  Hypothesis Statements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333333"/>
                </a:solidFill>
              </a:rPr>
              <a:t>If I open the faucet, then it will increase the flow of water because the faucet opening constrains water flow.</a:t>
            </a:r>
          </a:p>
          <a:p>
            <a:pPr marL="914400" lvl="1" indent="-381000" rtl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SzPct val="80000"/>
              <a:buFont typeface="Arial"/>
              <a:buAutoNum type="alphaLcPeriod"/>
            </a:pPr>
            <a:r>
              <a:rPr lang="en">
                <a:solidFill>
                  <a:srgbClr val="333333"/>
                </a:solidFill>
              </a:rPr>
              <a:t>Independent variable: faucet opening size</a:t>
            </a:r>
          </a:p>
          <a:p>
            <a:pPr marL="914400" lvl="1" indent="-381000" rtl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SzPct val="80000"/>
              <a:buFont typeface="Arial"/>
              <a:buAutoNum type="alphaLcPeriod"/>
            </a:pPr>
            <a:r>
              <a:rPr lang="en">
                <a:solidFill>
                  <a:srgbClr val="333333"/>
                </a:solidFill>
              </a:rPr>
              <a:t>Dependent variable: flow of water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2400">
              <a:solidFill>
                <a:srgbClr val="333333"/>
              </a:solidFill>
            </a:endParaRPr>
          </a:p>
          <a:p>
            <a:pPr marL="457200" lvl="0" indent="-381000" rtl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333333"/>
                </a:solidFill>
              </a:rPr>
              <a:t>If I raise the temperature of a cup of water, then the amount of salt that dissolves will increase because heat makes the molecules interact faster.</a:t>
            </a:r>
          </a:p>
          <a:p>
            <a:pPr marL="914400" lvl="1" indent="-381000" rtl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SzPct val="80000"/>
              <a:buFont typeface="Arial"/>
              <a:buAutoNum type="alphaLcPeriod"/>
            </a:pPr>
            <a:r>
              <a:rPr lang="en">
                <a:solidFill>
                  <a:srgbClr val="333333"/>
                </a:solidFill>
              </a:rPr>
              <a:t>Independent variable: temperature</a:t>
            </a:r>
          </a:p>
          <a:p>
            <a:pPr marL="914400" lvl="1" indent="-381000" rtl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SzPct val="80000"/>
              <a:buFont typeface="Arial"/>
              <a:buAutoNum type="alphaLcPeriod"/>
            </a:pPr>
            <a:r>
              <a:rPr lang="en">
                <a:solidFill>
                  <a:srgbClr val="333333"/>
                </a:solidFill>
              </a:rPr>
              <a:t>Dependent variable: amount of salt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Identify the Variables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rgbClr val="333333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333333"/>
                </a:solidFill>
              </a:rPr>
              <a:t>If a plant receives fertilizer, then it will grow to be bigger than a plant that does not receive fertilizer because fertilizer removes the limiting factor of nutrient availability in soil.</a:t>
            </a:r>
          </a:p>
          <a:p>
            <a:pPr marL="914400" lvl="1" indent="-381000" rtl="0">
              <a:spcBef>
                <a:spcPts val="0"/>
              </a:spcBef>
              <a:buClr>
                <a:srgbClr val="333333"/>
              </a:buClr>
              <a:buSzPct val="80000"/>
              <a:buFont typeface="Arial"/>
              <a:buAutoNum type="alphaLcPeriod"/>
            </a:pPr>
            <a:r>
              <a:rPr lang="en">
                <a:solidFill>
                  <a:srgbClr val="333333"/>
                </a:solidFill>
              </a:rPr>
              <a:t>Independent/manipulated variable? Fertilizer</a:t>
            </a:r>
          </a:p>
          <a:p>
            <a:pPr marL="914400" lvl="1" indent="-381000" rtl="0">
              <a:spcBef>
                <a:spcPts val="0"/>
              </a:spcBef>
              <a:buClr>
                <a:srgbClr val="333333"/>
              </a:buClr>
              <a:buSzPct val="80000"/>
              <a:buFont typeface="Arial"/>
              <a:buAutoNum type="alphaLcPeriod"/>
            </a:pPr>
            <a:r>
              <a:rPr lang="en">
                <a:solidFill>
                  <a:srgbClr val="333333"/>
                </a:solidFill>
              </a:rPr>
              <a:t>Dependent/responding variable?  Plant growth</a:t>
            </a:r>
          </a:p>
          <a:p>
            <a:pPr marL="914400" lvl="1" indent="-381000" rtl="0">
              <a:spcBef>
                <a:spcPts val="0"/>
              </a:spcBef>
              <a:buClr>
                <a:srgbClr val="333333"/>
              </a:buClr>
              <a:buSzPct val="80000"/>
              <a:buFont typeface="Arial"/>
              <a:buAutoNum type="alphaLcPeriod"/>
            </a:pPr>
            <a:r>
              <a:rPr lang="en">
                <a:solidFill>
                  <a:srgbClr val="333333"/>
                </a:solidFill>
              </a:rPr>
              <a:t>Controlled variables?</a:t>
            </a:r>
          </a:p>
          <a:p>
            <a:pPr marL="1371600" lvl="2" indent="-298450" rtl="0">
              <a:spcBef>
                <a:spcPts val="0"/>
              </a:spcBef>
              <a:buClr>
                <a:srgbClr val="333333"/>
              </a:buClr>
              <a:buSzPct val="36666"/>
              <a:buFont typeface="Arial"/>
              <a:buAutoNum type="romanLcPeriod"/>
            </a:pPr>
            <a:r>
              <a:rPr lang="en">
                <a:solidFill>
                  <a:srgbClr val="333333"/>
                </a:solidFill>
              </a:rPr>
              <a:t>Type of soil</a:t>
            </a:r>
          </a:p>
          <a:p>
            <a:pPr marL="1371600" lvl="2" indent="-298450" rtl="0">
              <a:spcBef>
                <a:spcPts val="0"/>
              </a:spcBef>
              <a:buClr>
                <a:srgbClr val="333333"/>
              </a:buClr>
              <a:buSzPct val="36666"/>
              <a:buFont typeface="Arial"/>
              <a:buAutoNum type="romanLcPeriod"/>
            </a:pPr>
            <a:r>
              <a:rPr lang="en">
                <a:solidFill>
                  <a:srgbClr val="333333"/>
                </a:solidFill>
              </a:rPr>
              <a:t>Amount of soil</a:t>
            </a:r>
          </a:p>
          <a:p>
            <a:pPr marL="1371600" lvl="2" indent="-298450" rtl="0">
              <a:spcBef>
                <a:spcPts val="0"/>
              </a:spcBef>
              <a:buClr>
                <a:srgbClr val="333333"/>
              </a:buClr>
              <a:buSzPct val="36666"/>
              <a:buFont typeface="Arial"/>
              <a:buAutoNum type="romanLcPeriod"/>
            </a:pPr>
            <a:r>
              <a:rPr lang="en">
                <a:solidFill>
                  <a:srgbClr val="333333"/>
                </a:solidFill>
              </a:rPr>
              <a:t>Type of pot</a:t>
            </a:r>
          </a:p>
          <a:p>
            <a:pPr marL="1371600" lvl="2" indent="-298450" rtl="0">
              <a:spcBef>
                <a:spcPts val="0"/>
              </a:spcBef>
              <a:buClr>
                <a:srgbClr val="333333"/>
              </a:buClr>
              <a:buSzPct val="36666"/>
              <a:buFont typeface="Arial"/>
              <a:buAutoNum type="romanLcPeriod"/>
            </a:pPr>
            <a:r>
              <a:rPr lang="en">
                <a:solidFill>
                  <a:srgbClr val="333333"/>
                </a:solidFill>
              </a:rPr>
              <a:t>Type of plant</a:t>
            </a:r>
          </a:p>
          <a:p>
            <a:pPr marL="1371600" lvl="2" indent="-298450" rtl="0">
              <a:spcBef>
                <a:spcPts val="0"/>
              </a:spcBef>
              <a:buClr>
                <a:srgbClr val="333333"/>
              </a:buClr>
              <a:buSzPct val="36666"/>
              <a:buFont typeface="Arial"/>
              <a:buAutoNum type="romanLcPeriod"/>
            </a:pPr>
            <a:r>
              <a:rPr lang="en">
                <a:solidFill>
                  <a:srgbClr val="333333"/>
                </a:solidFill>
              </a:rPr>
              <a:t>Amount of water</a:t>
            </a:r>
          </a:p>
          <a:p>
            <a:pPr marL="1371600" lvl="2" indent="-298450" rtl="0">
              <a:spcBef>
                <a:spcPts val="0"/>
              </a:spcBef>
              <a:buClr>
                <a:srgbClr val="333333"/>
              </a:buClr>
              <a:buSzPct val="36666"/>
              <a:buFont typeface="Arial"/>
              <a:buAutoNum type="romanLcPeriod"/>
            </a:pPr>
            <a:r>
              <a:rPr lang="en">
                <a:solidFill>
                  <a:srgbClr val="333333"/>
                </a:solidFill>
              </a:rPr>
              <a:t>Amount of sunlight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766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Eggsperiment Procedure - Part 1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199600" y="1040850"/>
            <a:ext cx="8782799" cy="5526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7142"/>
              <a:buFont typeface="Arial"/>
              <a:buAutoNum type="arabicPeriod"/>
            </a:pPr>
            <a:r>
              <a:rPr lang="en" sz="2800"/>
              <a:t>Place chicken egg in plastic cup</a:t>
            </a:r>
          </a:p>
          <a:p>
            <a:pPr marL="457200" lvl="0" indent="-4064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800"/>
              <a:t>Use a graduated cylinder to measure 100 mL vinegar</a:t>
            </a:r>
          </a:p>
          <a:p>
            <a:pPr marL="457200" lvl="0" indent="-4064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800"/>
              <a:t>Pour vinegar into cup with egg and let sit for 3 days</a:t>
            </a:r>
          </a:p>
          <a:p>
            <a:pPr marL="457200" lvl="0" indent="-4064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800"/>
              <a:t>After 3 days, carefully pour out vinegar in the sink and rinse shell-less egg with gently running water</a:t>
            </a:r>
          </a:p>
          <a:p>
            <a:pPr marL="914400" lvl="1" indent="-228600" rtl="0">
              <a:spcBef>
                <a:spcPts val="0"/>
              </a:spcBef>
              <a:buNone/>
            </a:pPr>
            <a:r>
              <a:rPr lang="en"/>
              <a:t>Use room-temperature water (not too hot or cold!)</a:t>
            </a:r>
          </a:p>
          <a:p>
            <a:pPr marL="457200" lvl="0" indent="-4064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 startAt="5"/>
            </a:pPr>
            <a:r>
              <a:rPr lang="en" sz="2800"/>
              <a:t>Rinse cup with water and return egg to empty cup	</a:t>
            </a:r>
          </a:p>
          <a:p>
            <a:pPr marL="914400" lvl="1" indent="-228600" rtl="0">
              <a:spcBef>
                <a:spcPts val="0"/>
              </a:spcBef>
              <a:buNone/>
            </a:pPr>
            <a:r>
              <a:rPr lang="en"/>
              <a:t>Wash your hands with soap and water!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766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Eggsperiment Procedure - Part 2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199600" y="1040850"/>
            <a:ext cx="8782799" cy="5526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064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 startAt="6"/>
            </a:pPr>
            <a:r>
              <a:rPr lang="en" sz="2800"/>
              <a:t>Using a triple beam balance, measure the mass of the egg and record in notebook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rabicPeriod"/>
            </a:pPr>
            <a:r>
              <a:rPr lang="en"/>
              <a:t>Tare the balance with an empty cup before measuring the mass of the egg</a:t>
            </a:r>
          </a:p>
          <a:p>
            <a:pPr marL="457200" lvl="0" indent="-4064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 startAt="6"/>
            </a:pPr>
            <a:r>
              <a:rPr lang="en" sz="2800"/>
              <a:t>Return the egg to the cup and wash hands!!!</a:t>
            </a:r>
          </a:p>
          <a:p>
            <a:pPr marL="457200" lvl="0" indent="-4064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 startAt="6"/>
            </a:pPr>
            <a:r>
              <a:rPr lang="en" sz="2800"/>
              <a:t>Add 150 mL of assigned solution to cup with egg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rabicPeriod"/>
            </a:pPr>
            <a:r>
              <a:rPr lang="en"/>
              <a:t>Tap water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rabicPeriod"/>
            </a:pPr>
            <a:r>
              <a:rPr lang="en"/>
              <a:t>Distilled water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rabicPeriod"/>
            </a:pPr>
            <a:r>
              <a:rPr lang="en"/>
              <a:t>Saturated salt solution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rabicPeriod"/>
            </a:pPr>
            <a:r>
              <a:rPr lang="en"/>
              <a:t>Corn syrup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rabicPeriod"/>
            </a:pPr>
            <a:r>
              <a:rPr lang="en"/>
              <a:t>Gatorade or soda (energy drink?)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 startAt="6"/>
            </a:pPr>
            <a:r>
              <a:rPr lang="en"/>
              <a:t>Label cup with date, time, class period, initials and starting mass, then let sit 24 hours.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Non-negotiables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228125" y="1600200"/>
            <a:ext cx="87399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You will have a sub tomorrow.  Behave. </a:t>
            </a:r>
          </a:p>
          <a:p>
            <a:pPr rtl="0">
              <a:spcBef>
                <a:spcPts val="0"/>
              </a:spcBef>
              <a:buNone/>
            </a:pPr>
            <a:endParaRPr sz="1000"/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Anyone touching eggs must wash hands!  Raw eggs can carry </a:t>
            </a:r>
            <a:r>
              <a:rPr lang="en" i="1"/>
              <a:t>Salmonella</a:t>
            </a:r>
            <a:r>
              <a:rPr lang="en"/>
              <a:t>.  Most persons infected with </a:t>
            </a:r>
            <a:r>
              <a:rPr lang="en" i="1"/>
              <a:t>Salmonella </a:t>
            </a:r>
            <a:r>
              <a:rPr lang="en"/>
              <a:t>develop diarrhea, fever, and abdominal cramps 12 to 72 hours after infection.  </a:t>
            </a:r>
            <a:r>
              <a:rPr lang="en" u="sng"/>
              <a:t>You do not want this.</a:t>
            </a:r>
          </a:p>
          <a:p>
            <a:pPr marL="0" marR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000" u="sng"/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Accidents happen.  Be careful, and clean up after yourself.  Broken eggs go in the garbage.  Clean with disinfectant wipes as needed.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1150</Words>
  <Application>Microsoft Office PowerPoint</Application>
  <PresentationFormat>On-screen Show (4:3)</PresentationFormat>
  <Paragraphs>277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simple-light</vt:lpstr>
      <vt:lpstr>Eggsperiment</vt:lpstr>
      <vt:lpstr>Entry Task: Lab Notebook 11/12/14</vt:lpstr>
      <vt:lpstr>Eggshell in Vinegar Chemistry</vt:lpstr>
      <vt:lpstr>Eggshell in Vinegar Chemistry (P2)</vt:lpstr>
      <vt:lpstr>Partner Share: What might happen if the pH of the world’s oceans becomes more acidic?</vt:lpstr>
      <vt:lpstr>Data Share-Out: Period 1</vt:lpstr>
      <vt:lpstr>Data Share-Out: Period 2</vt:lpstr>
      <vt:lpstr>Data Share-Out: Period 3</vt:lpstr>
      <vt:lpstr>Data Share-Out: Period 4</vt:lpstr>
      <vt:lpstr>Data Share-Out: Period 5</vt:lpstr>
      <vt:lpstr>Writing a Hypothesis Statement</vt:lpstr>
      <vt:lpstr>Examples of  Hypothesis Statements</vt:lpstr>
      <vt:lpstr>Identify the Variables</vt:lpstr>
      <vt:lpstr>Eggsperiment Procedure - Part 1</vt:lpstr>
      <vt:lpstr>Eggsperiment Procedure - Part 2</vt:lpstr>
      <vt:lpstr>Non-negotiables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Eggsperiment</dc:title>
  <dc:creator>David Swart</dc:creator>
  <cp:lastModifiedBy>David Swart</cp:lastModifiedBy>
  <cp:revision>1</cp:revision>
  <dcterms:modified xsi:type="dcterms:W3CDTF">2014-11-13T00:36:38Z</dcterms:modified>
</cp:coreProperties>
</file>