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73" r:id="rId2"/>
    <p:sldId id="281" r:id="rId3"/>
    <p:sldId id="274" r:id="rId4"/>
    <p:sldId id="286" r:id="rId5"/>
    <p:sldId id="270" r:id="rId6"/>
    <p:sldId id="258" r:id="rId7"/>
    <p:sldId id="279" r:id="rId8"/>
    <p:sldId id="269" r:id="rId9"/>
    <p:sldId id="282" r:id="rId10"/>
    <p:sldId id="283" r:id="rId11"/>
    <p:sldId id="284" r:id="rId12"/>
    <p:sldId id="285" r:id="rId13"/>
    <p:sldId id="287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89" autoAdjust="0"/>
    <p:restoredTop sz="93238" autoAdjust="0"/>
  </p:normalViewPr>
  <p:slideViewPr>
    <p:cSldViewPr snapToGrid="0" snapToObjects="1">
      <p:cViewPr varScale="1">
        <p:scale>
          <a:sx n="67" d="100"/>
          <a:sy n="67" d="100"/>
        </p:scale>
        <p:origin x="1068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2320A2-3320-4841-8D52-ED02966D6F12}" type="datetimeFigureOut">
              <a:rPr lang="en-US" smtClean="0"/>
              <a:t>10/7/2014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CD9772-E6D6-4E2A-871A-4378F18347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8031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4</a:t>
            </a:r>
            <a:r>
              <a:rPr lang="en-US" baseline="30000" dirty="0" smtClean="0"/>
              <a:t>th</a:t>
            </a:r>
            <a:r>
              <a:rPr lang="en-US" dirty="0" smtClean="0"/>
              <a:t> and 6</a:t>
            </a:r>
            <a:r>
              <a:rPr lang="en-US" baseline="30000" dirty="0" smtClean="0"/>
              <a:t>th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CD9772-E6D6-4E2A-871A-4378F18347C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471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fld id="{B8264BD0-2176-4480-A93A-03FF8051807A}" type="slidenum">
              <a:rPr lang="en-US" altLang="en-US" smtClean="0">
                <a:latin typeface="Arial" charset="0"/>
              </a:rPr>
              <a:pPr/>
              <a:t>7</a:t>
            </a:fld>
            <a:endParaRPr lang="en-US" altLang="en-US" smtClean="0">
              <a:latin typeface="Arial" charset="0"/>
            </a:endParaRPr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mtClean="0"/>
              <a:t>4</a:t>
            </a:r>
            <a:r>
              <a:rPr lang="en-US" altLang="en-US" baseline="30000" smtClean="0"/>
              <a:t>th</a:t>
            </a:r>
            <a:r>
              <a:rPr lang="en-US" altLang="en-US" smtClean="0"/>
              <a:t>  only on first word</a:t>
            </a:r>
          </a:p>
        </p:txBody>
      </p:sp>
    </p:spTree>
    <p:extLst>
      <p:ext uri="{BB962C8B-B14F-4D97-AF65-F5344CB8AC3E}">
        <p14:creationId xmlns:p14="http://schemas.microsoft.com/office/powerpoint/2010/main" val="41372550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5</a:t>
            </a:r>
            <a:r>
              <a:rPr lang="en-US" baseline="30000" dirty="0" smtClean="0"/>
              <a:t>th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CD9772-E6D6-4E2A-871A-4378F18347C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8613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3C8CA-392A-0944-A373-A1A9BA49EA55}" type="datetimeFigureOut">
              <a:rPr lang="en-US" smtClean="0"/>
              <a:t>10/7/2014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21171-2C6E-7A43-9D85-041B038EC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079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3C8CA-392A-0944-A373-A1A9BA49EA55}" type="datetimeFigureOut">
              <a:rPr lang="en-US" smtClean="0"/>
              <a:t>10/7/2014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21171-2C6E-7A43-9D85-041B038EC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039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3C8CA-392A-0944-A373-A1A9BA49EA55}" type="datetimeFigureOut">
              <a:rPr lang="en-US" smtClean="0"/>
              <a:t>10/7/2014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21171-2C6E-7A43-9D85-041B038EC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857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3C8CA-392A-0944-A373-A1A9BA49EA55}" type="datetimeFigureOut">
              <a:rPr lang="en-US" smtClean="0"/>
              <a:t>10/7/2014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21171-2C6E-7A43-9D85-041B038EC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343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3C8CA-392A-0944-A373-A1A9BA49EA55}" type="datetimeFigureOut">
              <a:rPr lang="en-US" smtClean="0"/>
              <a:t>10/7/2014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21171-2C6E-7A43-9D85-041B038EC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862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3C8CA-392A-0944-A373-A1A9BA49EA55}" type="datetimeFigureOut">
              <a:rPr lang="en-US" smtClean="0"/>
              <a:t>10/7/2014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21171-2C6E-7A43-9D85-041B038EC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522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3C8CA-392A-0944-A373-A1A9BA49EA55}" type="datetimeFigureOut">
              <a:rPr lang="en-US" smtClean="0"/>
              <a:t>10/7/2014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21171-2C6E-7A43-9D85-041B038EC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476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3C8CA-392A-0944-A373-A1A9BA49EA55}" type="datetimeFigureOut">
              <a:rPr lang="en-US" smtClean="0"/>
              <a:t>10/7/2014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21171-2C6E-7A43-9D85-041B038EC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616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3C8CA-392A-0944-A373-A1A9BA49EA55}" type="datetimeFigureOut">
              <a:rPr lang="en-US" smtClean="0"/>
              <a:t>10/7/2014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21171-2C6E-7A43-9D85-041B038EC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1217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3C8CA-392A-0944-A373-A1A9BA49EA55}" type="datetimeFigureOut">
              <a:rPr lang="en-US" smtClean="0"/>
              <a:t>10/7/2014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21171-2C6E-7A43-9D85-041B038EC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773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3C8CA-392A-0944-A373-A1A9BA49EA55}" type="datetimeFigureOut">
              <a:rPr lang="en-US" smtClean="0"/>
              <a:t>10/7/2014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21171-2C6E-7A43-9D85-041B038EC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90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3C8CA-392A-0944-A373-A1A9BA49EA55}" type="datetimeFigureOut">
              <a:rPr lang="en-US" smtClean="0"/>
              <a:t>10/7/2014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21171-2C6E-7A43-9D85-041B038EC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507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800" y="512614"/>
            <a:ext cx="7772400" cy="336011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Entry Task: Lab Notebook 10/7/14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WHAT DO YOU THINK? AGAIN?? 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How much grass does a cow have to eat for us to eat one hamburger?  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2050" name="Picture 2" descr="http://savalfoods.com/wp-content/uploads/2014/01/cow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662" y="3758141"/>
            <a:ext cx="3810000" cy="286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i2.mirror.co.uk/incoming/article862503.ece/alternates/s615/Man%20eating%20hamburg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3930" y="3758141"/>
            <a:ext cx="4311052" cy="286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8167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Great Salt Lake Food Chain</a:t>
            </a:r>
            <a:endParaRPr lang="en-US" dirty="0"/>
          </a:p>
        </p:txBody>
      </p:sp>
      <p:pic>
        <p:nvPicPr>
          <p:cNvPr id="1026" name="Picture 2" descr="http://img.21food.com/userimages/gsjinlong/gsjinlong$11111546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753"/>
          <a:stretch/>
        </p:blipFill>
        <p:spPr bwMode="auto">
          <a:xfrm>
            <a:off x="457200" y="1650567"/>
            <a:ext cx="1810429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White Navy bean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160"/>
          <a:stretch/>
        </p:blipFill>
        <p:spPr bwMode="auto">
          <a:xfrm>
            <a:off x="2580361" y="1650567"/>
            <a:ext cx="1778696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essortment.com/images/cook-dry-pinto-beans-41159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586"/>
          <a:stretch/>
        </p:blipFill>
        <p:spPr bwMode="auto">
          <a:xfrm>
            <a:off x="4768501" y="1650567"/>
            <a:ext cx="1870293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thenibble.com/reviews/main/international/images/garbanzo-beans-23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7258" y="1650567"/>
            <a:ext cx="1529542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www.miriameaglemon.com/photo_gallery/Birds/Bird%20Images/P3050191%20Northern%20Harrier%20Elijo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9" t="6862" r="8362"/>
          <a:stretch>
            <a:fillRect/>
          </a:stretch>
        </p:blipFill>
        <p:spPr bwMode="auto">
          <a:xfrm>
            <a:off x="7467600" y="4205178"/>
            <a:ext cx="1219200" cy="148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http://naturemappingfoundation.org/natmap/photos/birds/american_avocet_8715np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45"/>
          <a:stretch>
            <a:fillRect/>
          </a:stretch>
        </p:blipFill>
        <p:spPr bwMode="auto">
          <a:xfrm>
            <a:off x="4959327" y="4138027"/>
            <a:ext cx="1493837" cy="147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 descr="https://encrypted-tbn1.gstatic.com/images?q=tbn:ANd9GcTI4scWKbv5dQXWZlIDZjVqAOVUynBDRPCnaFhz_6z_fiz4E5Ue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01" t="13072" r="10994" b="11765"/>
          <a:stretch>
            <a:fillRect/>
          </a:stretch>
        </p:blipFill>
        <p:spPr bwMode="auto">
          <a:xfrm>
            <a:off x="2580361" y="4150727"/>
            <a:ext cx="1587500" cy="146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http://scienceprogress.org/wp-content/uploads/2007/12/e_coli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61" r="24480"/>
          <a:stretch>
            <a:fillRect/>
          </a:stretch>
        </p:blipFill>
        <p:spPr bwMode="auto">
          <a:xfrm>
            <a:off x="555661" y="4138027"/>
            <a:ext cx="1613505" cy="1449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03579" y="5568046"/>
            <a:ext cx="8636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Length: 5 µm		1cm				    50 cm			40 cm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288099" y="3627507"/>
            <a:ext cx="21043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Halobacteria</a:t>
            </a:r>
            <a:endParaRPr lang="en-US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2417522" y="3627507"/>
            <a:ext cx="21043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Brine Shrimp</a:t>
            </a:r>
            <a:endParaRPr lang="en-US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5047989" y="3614807"/>
            <a:ext cx="13801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Avocet</a:t>
            </a:r>
            <a:endParaRPr lang="en-US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7157258" y="3614807"/>
            <a:ext cx="16100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N. Harrier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32483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  <p:bldP spid="16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8"/>
            <a:ext cx="8229600" cy="588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Data!!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00100"/>
            <a:ext cx="9144000" cy="5600700"/>
          </a:xfrm>
        </p:spPr>
        <p:txBody>
          <a:bodyPr/>
          <a:lstStyle/>
          <a:p>
            <a:r>
              <a:rPr lang="en-US" dirty="0" smtClean="0"/>
              <a:t>What is the total mass of </a:t>
            </a:r>
            <a:r>
              <a:rPr lang="en-US" dirty="0" err="1" smtClean="0"/>
              <a:t>Halobacteria</a:t>
            </a:r>
            <a:r>
              <a:rPr lang="en-US" dirty="0" smtClean="0"/>
              <a:t> needed to feed one kilogram of Northern Harrier? </a:t>
            </a:r>
          </a:p>
          <a:p>
            <a:r>
              <a:rPr lang="en-US" sz="2800" dirty="0" smtClean="0"/>
              <a:t>10 kg Halo = 1 kg Brine Shrimp </a:t>
            </a:r>
            <a:r>
              <a:rPr lang="en-US" sz="2800" dirty="0" smtClean="0">
                <a:sym typeface="Wingdings" pitchFamily="2" charset="2"/>
              </a:rPr>
              <a:t> 10 kg Brine Shrimp</a:t>
            </a:r>
            <a:endParaRPr lang="en-US" sz="2800" dirty="0" smtClean="0"/>
          </a:p>
          <a:p>
            <a:r>
              <a:rPr lang="en-US" sz="2800" u="sng" dirty="0" smtClean="0"/>
              <a:t>10 kg Halo x 10 kg Brine Shrimp </a:t>
            </a:r>
            <a:r>
              <a:rPr lang="en-US" sz="2800" dirty="0" smtClean="0"/>
              <a:t>= 100 kg Halo</a:t>
            </a:r>
          </a:p>
          <a:p>
            <a:r>
              <a:rPr lang="en-US" sz="2800" dirty="0" smtClean="0"/>
              <a:t>100 kg Halo = 10 kg Brine Shrimp = 1 kg Avocet </a:t>
            </a:r>
          </a:p>
          <a:p>
            <a:r>
              <a:rPr lang="en-US" sz="2800" u="sng" dirty="0" smtClean="0">
                <a:sym typeface="Wingdings" pitchFamily="2" charset="2"/>
              </a:rPr>
              <a:t>100 kg Halo x 10 kg Avocet </a:t>
            </a:r>
            <a:r>
              <a:rPr lang="en-US" sz="2800" dirty="0" smtClean="0">
                <a:sym typeface="Wingdings" pitchFamily="2" charset="2"/>
              </a:rPr>
              <a:t>= 1000 kg </a:t>
            </a:r>
            <a:r>
              <a:rPr lang="en-US" sz="2800" dirty="0" err="1" smtClean="0">
                <a:sym typeface="Wingdings" pitchFamily="2" charset="2"/>
              </a:rPr>
              <a:t>Halobacteria</a:t>
            </a:r>
            <a:r>
              <a:rPr lang="en-US" sz="2800" dirty="0" smtClean="0">
                <a:sym typeface="Wingdings" pitchFamily="2" charset="2"/>
              </a:rPr>
              <a:t>!!</a:t>
            </a:r>
          </a:p>
          <a:p>
            <a:r>
              <a:rPr lang="en-US" sz="2800" dirty="0" smtClean="0">
                <a:sym typeface="Wingdings" pitchFamily="2" charset="2"/>
              </a:rPr>
              <a:t>So 1000 kg </a:t>
            </a:r>
            <a:r>
              <a:rPr lang="en-US" sz="2800" dirty="0" err="1" smtClean="0">
                <a:sym typeface="Wingdings" pitchFamily="2" charset="2"/>
              </a:rPr>
              <a:t>Halobacteria</a:t>
            </a:r>
            <a:r>
              <a:rPr lang="en-US" sz="2800" dirty="0" smtClean="0">
                <a:sym typeface="Wingdings" pitchFamily="2" charset="2"/>
              </a:rPr>
              <a:t> = 1 kg Northern Harrier</a:t>
            </a:r>
          </a:p>
        </p:txBody>
      </p:sp>
    </p:spTree>
    <p:extLst>
      <p:ext uri="{BB962C8B-B14F-4D97-AF65-F5344CB8AC3E}">
        <p14:creationId xmlns:p14="http://schemas.microsoft.com/office/powerpoint/2010/main" val="2409220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9498"/>
            <a:ext cx="8229600" cy="72684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Results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814303"/>
              </p:ext>
            </p:extLst>
          </p:nvPr>
        </p:nvGraphicFramePr>
        <p:xfrm>
          <a:off x="457200" y="1441189"/>
          <a:ext cx="802292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1805"/>
                <a:gridCol w="681124"/>
                <a:gridCol w="734317"/>
                <a:gridCol w="651354"/>
                <a:gridCol w="688931"/>
                <a:gridCol w="701458"/>
                <a:gridCol w="876822"/>
                <a:gridCol w="751561"/>
                <a:gridCol w="726510"/>
                <a:gridCol w="739038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#1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#2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#3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#4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#5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#6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#7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#8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Avg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Halobacteria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Brine Shrimp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Avocet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N. Harrier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0078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Debriefing the Game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Did this game take longer than you thought to move up to each level? </a:t>
            </a:r>
          </a:p>
          <a:p>
            <a:pPr lvl="1"/>
            <a:r>
              <a:rPr lang="en-US" dirty="0" smtClean="0"/>
              <a:t>Why? Why not? </a:t>
            </a:r>
          </a:p>
          <a:p>
            <a:r>
              <a:rPr lang="en-US" dirty="0" smtClean="0"/>
              <a:t>How difficult was it to get to the Northern Harrier level? </a:t>
            </a:r>
          </a:p>
          <a:p>
            <a:pPr lvl="1"/>
            <a:r>
              <a:rPr lang="en-US" dirty="0" smtClean="0"/>
              <a:t>Why? </a:t>
            </a:r>
          </a:p>
          <a:p>
            <a:r>
              <a:rPr lang="en-US" dirty="0" smtClean="0"/>
              <a:t>Why did we have to stop the “game”? </a:t>
            </a:r>
          </a:p>
          <a:p>
            <a:pPr lvl="1"/>
            <a:r>
              <a:rPr lang="en-US" dirty="0" smtClean="0"/>
              <a:t>What does that do to the rest of the food chain? </a:t>
            </a:r>
          </a:p>
          <a:p>
            <a:pPr lvl="1"/>
            <a:r>
              <a:rPr lang="en-US" dirty="0" smtClean="0"/>
              <a:t>This is called “Carrying Capacity” and we’ll talk more about this in a later lesson.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6624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55562"/>
            <a:ext cx="90297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How much energy moves up each level?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39800"/>
            <a:ext cx="8229600" cy="56939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Not much. Why?                   </a:t>
            </a:r>
          </a:p>
          <a:p>
            <a:pPr marL="0" indent="0">
              <a:buNone/>
            </a:pPr>
            <a:r>
              <a:rPr lang="en-US" dirty="0" smtClean="0"/>
              <a:t>				 Movement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                                  Maintenance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       Waste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	Growth and Reproduction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197" y="1452872"/>
            <a:ext cx="1463553" cy="15234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1645" y="2429989"/>
            <a:ext cx="1107316" cy="109261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4340" y="3522606"/>
            <a:ext cx="1016000" cy="1524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8720" y="4576518"/>
            <a:ext cx="2989683" cy="1803775"/>
          </a:xfrm>
          <a:prstGeom prst="rect">
            <a:avLst/>
          </a:prstGeom>
        </p:spPr>
      </p:pic>
      <p:pic>
        <p:nvPicPr>
          <p:cNvPr id="10242" name="Picture 2" descr="https://encrypted-tbn0.gstatic.com/images?q=tbn:ANd9GcQBNBBPyKzdE4IjkxQA-l9rnWMq8JYnAgEUJ23asQOf_VPxFHIl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8775" y="3579755"/>
            <a:ext cx="1390650" cy="1466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8482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-34925" y="0"/>
            <a:ext cx="7620000" cy="71596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mtClean="0">
                <a:solidFill>
                  <a:srgbClr val="FF0000"/>
                </a:solidFill>
              </a:rPr>
              <a:t>Vocabulary Words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0" y="457200"/>
            <a:ext cx="8686800" cy="914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 dirty="0" smtClean="0">
                <a:solidFill>
                  <a:srgbClr val="FF0000"/>
                </a:solidFill>
              </a:rPr>
              <a:t>Turn to your vocabulary section of your journal and add these words and the first few definitions. 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3337090"/>
              </p:ext>
            </p:extLst>
          </p:nvPr>
        </p:nvGraphicFramePr>
        <p:xfrm>
          <a:off x="681053" y="1295400"/>
          <a:ext cx="7696200" cy="6778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5867400"/>
              </a:tblGrid>
              <a:tr h="677863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Word</a:t>
                      </a:r>
                      <a:endParaRPr lang="en-US" sz="2400" dirty="0"/>
                    </a:p>
                  </a:txBody>
                  <a:tcPr marT="45765" marB="45765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Definition</a:t>
                      </a:r>
                      <a:endParaRPr lang="en-US" sz="2400" dirty="0"/>
                    </a:p>
                  </a:txBody>
                  <a:tcPr marT="45765" marB="45765"/>
                </a:tc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681053" y="1973263"/>
            <a:ext cx="1840489" cy="10747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dirty="0" smtClean="0">
                <a:solidFill>
                  <a:schemeClr val="tx1"/>
                </a:solidFill>
              </a:rPr>
              <a:t>Food Chain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521542" y="1973263"/>
            <a:ext cx="5855711" cy="10747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800" dirty="0" smtClean="0">
                <a:solidFill>
                  <a:schemeClr val="tx1"/>
                </a:solidFill>
              </a:rPr>
              <a:t>A single part of a food web. 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81053" y="3048000"/>
            <a:ext cx="1840489" cy="1143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dirty="0" smtClean="0">
                <a:solidFill>
                  <a:schemeClr val="tx1"/>
                </a:solidFill>
              </a:rPr>
              <a:t>Matter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521541" y="3048000"/>
            <a:ext cx="5855711" cy="1143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800" dirty="0" smtClean="0">
                <a:solidFill>
                  <a:schemeClr val="tx1"/>
                </a:solidFill>
              </a:rPr>
              <a:t>Anything that takes up space and has mass. (solid, liquid, gas phases)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81053" y="4191000"/>
            <a:ext cx="1840488" cy="1143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dirty="0" smtClean="0">
                <a:solidFill>
                  <a:schemeClr val="tx1"/>
                </a:solidFill>
              </a:rPr>
              <a:t>Energy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521540" y="4191000"/>
            <a:ext cx="5855711" cy="1143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800" dirty="0" smtClean="0">
                <a:solidFill>
                  <a:schemeClr val="tx1"/>
                </a:solidFill>
              </a:rPr>
              <a:t>The ability for something to do work. </a:t>
            </a:r>
            <a:r>
              <a:rPr lang="en-US" sz="2000" dirty="0" smtClean="0">
                <a:solidFill>
                  <a:schemeClr val="tx1"/>
                </a:solidFill>
              </a:rPr>
              <a:t>(kinetic, potential, chemical, electrical energy types)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81053" y="5334000"/>
            <a:ext cx="1840489" cy="1143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dirty="0">
                <a:solidFill>
                  <a:schemeClr val="tx1"/>
                </a:solidFill>
              </a:rPr>
              <a:t>Biomass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523851" y="5334000"/>
            <a:ext cx="5853399" cy="1143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800" dirty="0">
                <a:solidFill>
                  <a:schemeClr val="tx1"/>
                </a:solidFill>
              </a:rPr>
              <a:t>How much living matter there is in a place. </a:t>
            </a:r>
          </a:p>
        </p:txBody>
      </p:sp>
    </p:spTree>
    <p:extLst>
      <p:ext uri="{BB962C8B-B14F-4D97-AF65-F5344CB8AC3E}">
        <p14:creationId xmlns:p14="http://schemas.microsoft.com/office/powerpoint/2010/main" val="3123267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12" grpId="0" animBg="1"/>
      <p:bldP spid="13" grpId="0" animBg="1"/>
      <p:bldP spid="20" grpId="0" animBg="1"/>
      <p:bldP spid="21" grpId="0" animBg="1"/>
      <p:bldP spid="23" grpId="0" animBg="1"/>
      <p:bldP spid="2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Exit Ticket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Complete your Analysis Questions before you leave. </a:t>
            </a:r>
          </a:p>
          <a:p>
            <a:r>
              <a:rPr lang="en-US" dirty="0" smtClean="0"/>
              <a:t>Turn it in to the box when you are done.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862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9498"/>
            <a:ext cx="8229600" cy="72684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Results – P1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3007894"/>
              </p:ext>
            </p:extLst>
          </p:nvPr>
        </p:nvGraphicFramePr>
        <p:xfrm>
          <a:off x="457200" y="1441189"/>
          <a:ext cx="802292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1805"/>
                <a:gridCol w="681124"/>
                <a:gridCol w="734317"/>
                <a:gridCol w="651354"/>
                <a:gridCol w="688931"/>
                <a:gridCol w="701458"/>
                <a:gridCol w="876822"/>
                <a:gridCol w="751561"/>
                <a:gridCol w="726510"/>
                <a:gridCol w="739038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#1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#2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#3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#4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#5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#6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#7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#8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Avg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Halobacteria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690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593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522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Brine Shrimp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Avocet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N. Harrier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1070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9498"/>
            <a:ext cx="8229600" cy="72684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Results – P2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0595913"/>
              </p:ext>
            </p:extLst>
          </p:nvPr>
        </p:nvGraphicFramePr>
        <p:xfrm>
          <a:off x="457200" y="1441189"/>
          <a:ext cx="802292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1805"/>
                <a:gridCol w="681124"/>
                <a:gridCol w="734317"/>
                <a:gridCol w="651354"/>
                <a:gridCol w="688931"/>
                <a:gridCol w="701458"/>
                <a:gridCol w="876822"/>
                <a:gridCol w="751561"/>
                <a:gridCol w="726510"/>
                <a:gridCol w="739038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#1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#2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#3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#4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#5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#6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#7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#8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Avg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Halobacteria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529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Brine Shrimp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Avocet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N. Harrier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8077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9498"/>
            <a:ext cx="8229600" cy="72684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Results – P3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4833768"/>
              </p:ext>
            </p:extLst>
          </p:nvPr>
        </p:nvGraphicFramePr>
        <p:xfrm>
          <a:off x="457200" y="1441189"/>
          <a:ext cx="802292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1805"/>
                <a:gridCol w="681124"/>
                <a:gridCol w="734317"/>
                <a:gridCol w="651354"/>
                <a:gridCol w="688931"/>
                <a:gridCol w="701458"/>
                <a:gridCol w="876822"/>
                <a:gridCol w="751561"/>
                <a:gridCol w="726510"/>
                <a:gridCol w="739038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#1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#2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#3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#4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#5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#6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#7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#8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Avg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Halobacteria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1700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1600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939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Brine Shrimp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171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160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Avocet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N. Harrier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1168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9498"/>
            <a:ext cx="8229600" cy="72684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Results – P4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213260"/>
              </p:ext>
            </p:extLst>
          </p:nvPr>
        </p:nvGraphicFramePr>
        <p:xfrm>
          <a:off x="1637414" y="1478880"/>
          <a:ext cx="5408762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2846"/>
                <a:gridCol w="741767"/>
                <a:gridCol w="799696"/>
                <a:gridCol w="709347"/>
                <a:gridCol w="606201"/>
                <a:gridCol w="948905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#1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#2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#3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#4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Average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Halobacteria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1280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770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Brine Shrimp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Avocet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N. Harrier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5460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9498"/>
            <a:ext cx="8229600" cy="72684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Results – P5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3658599"/>
              </p:ext>
            </p:extLst>
          </p:nvPr>
        </p:nvGraphicFramePr>
        <p:xfrm>
          <a:off x="457200" y="1441189"/>
          <a:ext cx="802292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1805"/>
                <a:gridCol w="681124"/>
                <a:gridCol w="734317"/>
                <a:gridCol w="651354"/>
                <a:gridCol w="688931"/>
                <a:gridCol w="701458"/>
                <a:gridCol w="876822"/>
                <a:gridCol w="751561"/>
                <a:gridCol w="726510"/>
                <a:gridCol w="739038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#1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#2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#3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#4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#5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#6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#7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#8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Avg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Halobacteria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1720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980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Brine Shrimp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172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Avocet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N. Harrier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4553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3269</TotalTime>
  <Words>612</Words>
  <Application>Microsoft Office PowerPoint</Application>
  <PresentationFormat>On-screen Show (4:3)</PresentationFormat>
  <Paragraphs>285</Paragraphs>
  <Slides>13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Wingdings</vt:lpstr>
      <vt:lpstr>Office Theme</vt:lpstr>
      <vt:lpstr>Entry Task: Lab Notebook 10/7/14  WHAT DO YOU THINK? AGAIN??  How much grass does a cow have to eat for us to eat one hamburger?   </vt:lpstr>
      <vt:lpstr>Great Salt Lake Food Chain</vt:lpstr>
      <vt:lpstr>Data!!</vt:lpstr>
      <vt:lpstr>The Results</vt:lpstr>
      <vt:lpstr>Debriefing the Game</vt:lpstr>
      <vt:lpstr>How much energy moves up each level?</vt:lpstr>
      <vt:lpstr>Vocabulary Words</vt:lpstr>
      <vt:lpstr>Exit Ticket</vt:lpstr>
      <vt:lpstr>The Results – P1</vt:lpstr>
      <vt:lpstr>The Results – P2</vt:lpstr>
      <vt:lpstr>The Results – P3</vt:lpstr>
      <vt:lpstr>The Results – P4</vt:lpstr>
      <vt:lpstr>The Results – P5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Opening Activity 2/27  How much grass does a cow have to eat for us to eat one hamburger?   Draw or write your answer.</dc:title>
  <dc:creator>Erik Turnberg</dc:creator>
  <cp:lastModifiedBy>Brenton Swart</cp:lastModifiedBy>
  <cp:revision>65</cp:revision>
  <dcterms:created xsi:type="dcterms:W3CDTF">2013-02-28T04:45:16Z</dcterms:created>
  <dcterms:modified xsi:type="dcterms:W3CDTF">2014-10-07T23:13:27Z</dcterms:modified>
</cp:coreProperties>
</file>