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58" r:id="rId2"/>
    <p:sldId id="270" r:id="rId3"/>
    <p:sldId id="259" r:id="rId4"/>
    <p:sldId id="275" r:id="rId5"/>
    <p:sldId id="276" r:id="rId6"/>
    <p:sldId id="277" r:id="rId7"/>
    <p:sldId id="278" r:id="rId8"/>
    <p:sldId id="279" r:id="rId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45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CE29778C-A255-4028-9DE9-7A4CBF512C62}" type="datetimeFigureOut">
              <a:rPr lang="en-US" smtClean="0"/>
              <a:t>5/1/2014</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40F7BCE-4EB0-47BB-90FE-BFE68F7CE9EC}" type="slidenum">
              <a:rPr lang="en-US" smtClean="0"/>
              <a:t>‹#›</a:t>
            </a:fld>
            <a:endParaRPr lang="en-US"/>
          </a:p>
        </p:txBody>
      </p:sp>
    </p:spTree>
    <p:extLst>
      <p:ext uri="{BB962C8B-B14F-4D97-AF65-F5344CB8AC3E}">
        <p14:creationId xmlns:p14="http://schemas.microsoft.com/office/powerpoint/2010/main" val="3504304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074D565F-F9D3-40C2-8BCC-215BC9599E4C}" type="datetimeFigureOut">
              <a:rPr lang="en-US" smtClean="0"/>
              <a:t>5/1/2014</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601ADCC-1A20-4DB6-AF59-0C4F3106A086}" type="slidenum">
              <a:rPr lang="en-US" smtClean="0"/>
              <a:t>‹#›</a:t>
            </a:fld>
            <a:endParaRPr lang="en-US"/>
          </a:p>
        </p:txBody>
      </p:sp>
    </p:spTree>
    <p:extLst>
      <p:ext uri="{BB962C8B-B14F-4D97-AF65-F5344CB8AC3E}">
        <p14:creationId xmlns:p14="http://schemas.microsoft.com/office/powerpoint/2010/main" val="3514700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66B9F8E-DB9C-4245-95C4-15EE67C7B86B}" type="slidenum">
              <a:rPr lang="en-US" altLang="en-US" smtClean="0"/>
              <a:pPr eaLnBrk="1" hangingPunct="1">
                <a:spcBef>
                  <a:spcPct val="0"/>
                </a:spcBef>
              </a:pPr>
              <a:t>1</a:t>
            </a:fld>
            <a:endParaRPr lang="en-US" alt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96654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6</a:t>
            </a:r>
            <a:r>
              <a:rPr lang="en-US" altLang="en-US" baseline="30000" smtClean="0"/>
              <a:t>th</a:t>
            </a:r>
            <a:r>
              <a:rPr lang="en-US" altLang="en-US" smtClean="0"/>
              <a:t> period</a:t>
            </a:r>
          </a:p>
        </p:txBody>
      </p:sp>
      <p:sp>
        <p:nvSpPr>
          <p:cNvPr id="245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2EDCF4D-EEAC-4E96-837E-3E1EC2725336}" type="slidenum">
              <a:rPr lang="en-US" altLang="en-US" smtClean="0">
                <a:latin typeface="Century Schoolbook" pitchFamily="18" charset="0"/>
                <a:cs typeface="Arial" charset="0"/>
              </a:rPr>
              <a:pPr eaLnBrk="1" hangingPunct="1">
                <a:spcBef>
                  <a:spcPct val="0"/>
                </a:spcBef>
              </a:pPr>
              <a:t>2</a:t>
            </a:fld>
            <a:endParaRPr lang="en-US" altLang="en-US" smtClean="0">
              <a:latin typeface="Century Schoolbook" pitchFamily="18" charset="0"/>
              <a:cs typeface="Arial" charset="0"/>
            </a:endParaRPr>
          </a:p>
        </p:txBody>
      </p:sp>
    </p:spTree>
    <p:extLst>
      <p:ext uri="{BB962C8B-B14F-4D97-AF65-F5344CB8AC3E}">
        <p14:creationId xmlns:p14="http://schemas.microsoft.com/office/powerpoint/2010/main" val="3211605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B8580DA-E998-41A3-BA84-0D2E3F12B863}"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580DA-E998-41A3-BA84-0D2E3F12B863}"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8580DA-E998-41A3-BA84-0D2E3F12B863}"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B8580DA-E998-41A3-BA84-0D2E3F12B863}" type="datetimeFigureOut">
              <a:rPr lang="en-US" smtClean="0"/>
              <a:t>5/1/2014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8580DA-E998-41A3-BA84-0D2E3F12B863}" type="datetimeFigureOut">
              <a:rPr lang="en-US" smtClean="0"/>
              <a:t>5/1/2014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8580DA-E998-41A3-BA84-0D2E3F12B863}" type="datetimeFigureOut">
              <a:rPr lang="en-US" smtClean="0"/>
              <a:t>5/1/2014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8580DA-E998-41A3-BA84-0D2E3F12B863}" type="datetimeFigureOut">
              <a:rPr lang="en-US" smtClean="0"/>
              <a:t>5/1/2014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8580DA-E998-41A3-BA84-0D2E3F12B863}" type="datetimeFigureOut">
              <a:rPr lang="en-US" smtClean="0"/>
              <a:t>5/1/2014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C7542E-5A69-4D20-925A-ECF28AD33552}"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B8580DA-E998-41A3-BA84-0D2E3F12B863}" type="datetimeFigureOut">
              <a:rPr lang="en-US" smtClean="0"/>
              <a:t>5/1/2014</a:t>
            </a:fld>
            <a:endParaRPr lang="en-US"/>
          </a:p>
        </p:txBody>
      </p:sp>
      <p:sp>
        <p:nvSpPr>
          <p:cNvPr id="9" name="Slide Number Placeholder 8"/>
          <p:cNvSpPr>
            <a:spLocks noGrp="1"/>
          </p:cNvSpPr>
          <p:nvPr>
            <p:ph type="sldNum" sz="quarter" idx="11"/>
          </p:nvPr>
        </p:nvSpPr>
        <p:spPr/>
        <p:txBody>
          <a:bodyPr/>
          <a:lstStyle/>
          <a:p>
            <a:fld id="{F9C7542E-5A69-4D20-925A-ECF28AD33552}"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580DA-E998-41A3-BA84-0D2E3F12B863}"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580DA-E998-41A3-BA84-0D2E3F12B863}" type="datetimeFigureOut">
              <a:rPr lang="en-US" smtClean="0"/>
              <a:t>5/1/2014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C7542E-5A69-4D20-925A-ECF28AD335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9C7542E-5A69-4D20-925A-ECF28AD33552}"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B8580DA-E998-41A3-BA84-0D2E3F12B863}" type="datetimeFigureOut">
              <a:rPr lang="en-US" smtClean="0"/>
              <a:t>5/1/2014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143000"/>
            <a:ext cx="7772400" cy="1470025"/>
          </a:xfrm>
        </p:spPr>
        <p:txBody>
          <a:bodyPr>
            <a:normAutofit/>
          </a:bodyPr>
          <a:lstStyle/>
          <a:p>
            <a:pPr eaLnBrk="1" fontAlgn="auto" hangingPunct="1">
              <a:spcAft>
                <a:spcPts val="0"/>
              </a:spcAft>
              <a:defRPr/>
            </a:pPr>
            <a:r>
              <a:rPr lang="en-US" sz="5400" dirty="0" smtClean="0"/>
              <a:t>Building an </a:t>
            </a:r>
            <a:r>
              <a:rPr lang="en-US" sz="5400" dirty="0" smtClean="0"/>
              <a:t>Ecosystem</a:t>
            </a:r>
            <a:endParaRPr lang="en-US" sz="5400" dirty="0" smtClean="0"/>
          </a:p>
        </p:txBody>
      </p:sp>
      <p:sp>
        <p:nvSpPr>
          <p:cNvPr id="4099" name="Rectangle 3"/>
          <p:cNvSpPr>
            <a:spLocks noGrp="1" noChangeArrowheads="1"/>
          </p:cNvSpPr>
          <p:nvPr>
            <p:ph type="subTitle" idx="1"/>
          </p:nvPr>
        </p:nvSpPr>
        <p:spPr>
          <a:xfrm>
            <a:off x="381000" y="3276600"/>
            <a:ext cx="7924800" cy="2057400"/>
          </a:xfrm>
        </p:spPr>
        <p:txBody>
          <a:bodyPr rtlCol="0"/>
          <a:lstStyle/>
          <a:p>
            <a:pPr eaLnBrk="1" fontAlgn="auto" hangingPunct="1">
              <a:spcAft>
                <a:spcPts val="0"/>
              </a:spcAft>
              <a:buFont typeface="Arial" pitchFamily="34" charset="0"/>
              <a:buNone/>
              <a:defRPr/>
            </a:pPr>
            <a:r>
              <a:rPr lang="en-US" sz="4000" dirty="0" smtClean="0"/>
              <a:t>Learning Target: I can </a:t>
            </a:r>
            <a:r>
              <a:rPr lang="en-US" sz="4000" dirty="0" smtClean="0"/>
              <a:t>identify the components of a local ecosystem</a:t>
            </a:r>
            <a:endParaRPr lang="en-US" sz="4000" dirty="0" smtClean="0"/>
          </a:p>
        </p:txBody>
      </p:sp>
    </p:spTree>
    <p:extLst>
      <p:ext uri="{BB962C8B-B14F-4D97-AF65-F5344CB8AC3E}">
        <p14:creationId xmlns:p14="http://schemas.microsoft.com/office/powerpoint/2010/main" val="3710007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pPr marL="320040" indent="-320040" eaLnBrk="1" fontAlgn="auto" hangingPunct="1">
              <a:spcAft>
                <a:spcPts val="0"/>
              </a:spcAft>
              <a:buClr>
                <a:schemeClr val="accent6">
                  <a:lumMod val="75000"/>
                </a:schemeClr>
              </a:buClr>
              <a:defRPr/>
            </a:pPr>
            <a:endParaRPr lang="en-US" smtClean="0">
              <a:solidFill>
                <a:schemeClr val="tx2">
                  <a:satMod val="130000"/>
                </a:schemeClr>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3785151454"/>
              </p:ext>
            </p:extLst>
          </p:nvPr>
        </p:nvGraphicFramePr>
        <p:xfrm>
          <a:off x="0" y="1"/>
          <a:ext cx="8478982" cy="6858000"/>
        </p:xfrm>
        <a:graphic>
          <a:graphicData uri="http://schemas.openxmlformats.org/drawingml/2006/table">
            <a:tbl>
              <a:tblPr firstRow="1" bandRow="1">
                <a:tableStyleId>{5C22544A-7EE6-4342-B048-85BDC9FD1C3A}</a:tableStyleId>
              </a:tblPr>
              <a:tblGrid>
                <a:gridCol w="1496291"/>
                <a:gridCol w="6982691"/>
              </a:tblGrid>
              <a:tr h="623410">
                <a:tc>
                  <a:txBody>
                    <a:bodyPr/>
                    <a:lstStyle/>
                    <a:p>
                      <a:pPr algn="ctr"/>
                      <a:r>
                        <a:rPr lang="en-US" sz="2000" dirty="0" smtClean="0"/>
                        <a:t>Part</a:t>
                      </a:r>
                      <a:endParaRPr lang="en-US" sz="2000" dirty="0"/>
                    </a:p>
                  </a:txBody>
                  <a:tcPr marT="45697" marB="45697"/>
                </a:tc>
                <a:tc>
                  <a:txBody>
                    <a:bodyPr/>
                    <a:lstStyle/>
                    <a:p>
                      <a:r>
                        <a:rPr lang="en-US" sz="2000" dirty="0" smtClean="0"/>
                        <a:t>Title</a:t>
                      </a:r>
                      <a:endParaRPr lang="en-US" sz="2000" dirty="0"/>
                    </a:p>
                  </a:txBody>
                  <a:tcPr marT="45697" marB="45697"/>
                </a:tc>
              </a:tr>
              <a:tr h="62339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bg1">
                              <a:lumMod val="50000"/>
                            </a:schemeClr>
                          </a:solidFill>
                          <a:latin typeface="+mn-lt"/>
                          <a:ea typeface="+mn-ea"/>
                          <a:cs typeface="+mn-cs"/>
                        </a:rPr>
                        <a:t>1</a:t>
                      </a:r>
                      <a:endParaRPr lang="en-US" sz="2400" kern="1200" dirty="0">
                        <a:solidFill>
                          <a:schemeClr val="bg1">
                            <a:lumMod val="50000"/>
                          </a:schemeClr>
                        </a:solidFill>
                        <a:latin typeface="+mn-lt"/>
                        <a:ea typeface="+mn-ea"/>
                        <a:cs typeface="+mn-cs"/>
                      </a:endParaRPr>
                    </a:p>
                  </a:txBody>
                  <a:tcPr marT="45705" marB="4570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bg1">
                              <a:lumMod val="50000"/>
                            </a:schemeClr>
                          </a:solidFill>
                          <a:latin typeface="+mn-lt"/>
                          <a:ea typeface="+mn-ea"/>
                          <a:cs typeface="+mn-cs"/>
                        </a:rPr>
                        <a:t>Networks (Intro, Construct, Analyze, Quiz)</a:t>
                      </a:r>
                      <a:endParaRPr lang="en-US" sz="2400" kern="1200" dirty="0">
                        <a:solidFill>
                          <a:schemeClr val="bg1">
                            <a:lumMod val="50000"/>
                          </a:schemeClr>
                        </a:solidFill>
                        <a:latin typeface="+mn-lt"/>
                        <a:ea typeface="+mn-ea"/>
                        <a:cs typeface="+mn-cs"/>
                      </a:endParaRPr>
                    </a:p>
                  </a:txBody>
                  <a:tcPr marT="45705" marB="45705"/>
                </a:tc>
              </a:tr>
              <a:tr h="623383">
                <a:tc>
                  <a:txBody>
                    <a:bodyPr/>
                    <a:lstStyle/>
                    <a:p>
                      <a:pPr algn="ctr"/>
                      <a:r>
                        <a:rPr lang="en-US" sz="2400" kern="1200" baseline="0" dirty="0" smtClean="0">
                          <a:solidFill>
                            <a:schemeClr val="dk1"/>
                          </a:solidFill>
                          <a:latin typeface="+mn-lt"/>
                          <a:ea typeface="+mn-ea"/>
                          <a:cs typeface="+mn-cs"/>
                        </a:rPr>
                        <a:t>2</a:t>
                      </a:r>
                      <a:endParaRPr lang="en-US" sz="2400" kern="1200" baseline="0" dirty="0">
                        <a:solidFill>
                          <a:schemeClr val="dk1"/>
                        </a:solidFill>
                        <a:latin typeface="+mn-lt"/>
                        <a:ea typeface="+mn-ea"/>
                        <a:cs typeface="+mn-cs"/>
                      </a:endParaRPr>
                    </a:p>
                  </a:txBody>
                  <a:tcPr marT="45706" marB="4570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baseline="0" dirty="0" smtClean="0">
                          <a:solidFill>
                            <a:schemeClr val="dk1"/>
                          </a:solidFill>
                          <a:latin typeface="+mn-lt"/>
                          <a:ea typeface="+mn-ea"/>
                          <a:cs typeface="+mn-cs"/>
                        </a:rPr>
                        <a:t>Ecosystems and Modeling</a:t>
                      </a:r>
                      <a:endParaRPr lang="en-US" sz="2400" kern="1200" baseline="0" dirty="0" smtClean="0">
                        <a:solidFill>
                          <a:schemeClr val="dk1"/>
                        </a:solidFill>
                        <a:latin typeface="+mn-lt"/>
                        <a:ea typeface="+mn-ea"/>
                        <a:cs typeface="+mn-cs"/>
                      </a:endParaRPr>
                    </a:p>
                  </a:txBody>
                  <a:tcPr marT="45706" marB="45706"/>
                </a:tc>
              </a:tr>
              <a:tr h="623943">
                <a:tc>
                  <a:txBody>
                    <a:bodyPr/>
                    <a:lstStyle/>
                    <a:p>
                      <a:pPr algn="ctr"/>
                      <a:endParaRPr lang="en-US" sz="2400" dirty="0">
                        <a:solidFill>
                          <a:schemeClr val="bg1">
                            <a:lumMod val="50000"/>
                          </a:schemeClr>
                        </a:solidFill>
                      </a:endParaRPr>
                    </a:p>
                  </a:txBody>
                  <a:tcPr marT="45706" marB="45706"/>
                </a:tc>
                <a:tc>
                  <a:txBody>
                    <a:bodyPr/>
                    <a:lstStyle/>
                    <a:p>
                      <a:pPr marL="342900" indent="-342900">
                        <a:buFont typeface="Arial" panose="020B0604020202020204" pitchFamily="34" charset="0"/>
                        <a:buChar char="•"/>
                      </a:pPr>
                      <a:r>
                        <a:rPr lang="en-US" sz="2400" dirty="0" smtClean="0">
                          <a:solidFill>
                            <a:schemeClr val="bg1">
                              <a:lumMod val="50000"/>
                            </a:schemeClr>
                          </a:solidFill>
                        </a:rPr>
                        <a:t>Find the Bunnies!</a:t>
                      </a:r>
                      <a:endParaRPr lang="en-US" sz="2400" dirty="0">
                        <a:solidFill>
                          <a:schemeClr val="bg1">
                            <a:lumMod val="50000"/>
                          </a:schemeClr>
                        </a:solidFill>
                      </a:endParaRPr>
                    </a:p>
                  </a:txBody>
                  <a:tcPr marT="45706" marB="45706"/>
                </a:tc>
              </a:tr>
              <a:tr h="623394">
                <a:tc>
                  <a:txBody>
                    <a:bodyPr/>
                    <a:lstStyle/>
                    <a:p>
                      <a:pPr algn="ctr"/>
                      <a:endParaRPr lang="en-US" sz="2400" dirty="0">
                        <a:solidFill>
                          <a:schemeClr val="bg1">
                            <a:lumMod val="50000"/>
                          </a:schemeClr>
                        </a:solidFill>
                      </a:endParaRPr>
                    </a:p>
                  </a:txBody>
                  <a:tcPr marT="45706" marB="45706"/>
                </a:tc>
                <a:tc>
                  <a:txBody>
                    <a:bodyPr/>
                    <a:lstStyle/>
                    <a:p>
                      <a:pPr marL="342900" indent="-342900">
                        <a:buFont typeface="Arial" panose="020B0604020202020204" pitchFamily="34" charset="0"/>
                        <a:buChar char="•"/>
                      </a:pPr>
                      <a:r>
                        <a:rPr lang="en-US" sz="2400" dirty="0" smtClean="0">
                          <a:solidFill>
                            <a:schemeClr val="bg1">
                              <a:lumMod val="50000"/>
                            </a:schemeClr>
                          </a:solidFill>
                        </a:rPr>
                        <a:t>CHON Reading Jigsaw</a:t>
                      </a:r>
                      <a:endParaRPr lang="en-US" sz="2400" dirty="0">
                        <a:solidFill>
                          <a:schemeClr val="bg1">
                            <a:lumMod val="50000"/>
                          </a:schemeClr>
                        </a:solidFill>
                      </a:endParaRPr>
                    </a:p>
                  </a:txBody>
                  <a:tcPr marT="45706" marB="45706"/>
                </a:tc>
              </a:tr>
              <a:tr h="623648">
                <a:tc>
                  <a:txBody>
                    <a:bodyPr/>
                    <a:lstStyle/>
                    <a:p>
                      <a:pPr algn="ctr"/>
                      <a:endParaRPr lang="en-US" sz="2400" kern="1200" baseline="0" dirty="0">
                        <a:solidFill>
                          <a:schemeClr val="bg1">
                            <a:lumMod val="50000"/>
                          </a:schemeClr>
                        </a:solidFill>
                        <a:latin typeface="+mn-lt"/>
                        <a:ea typeface="+mn-ea"/>
                        <a:cs typeface="+mn-cs"/>
                      </a:endParaRPr>
                    </a:p>
                  </a:txBody>
                  <a:tcPr marT="45706" marB="45706"/>
                </a:tc>
                <a:tc>
                  <a:txBody>
                    <a:bodyPr/>
                    <a:lstStyle/>
                    <a:p>
                      <a:pPr marL="342900" indent="-342900">
                        <a:buFont typeface="Arial" panose="020B0604020202020204" pitchFamily="34" charset="0"/>
                        <a:buChar char="•"/>
                      </a:pPr>
                      <a:r>
                        <a:rPr lang="en-US" sz="2400" kern="1200" baseline="0" dirty="0" smtClean="0">
                          <a:solidFill>
                            <a:schemeClr val="dk1"/>
                          </a:solidFill>
                          <a:latin typeface="+mn-lt"/>
                          <a:ea typeface="+mn-ea"/>
                          <a:cs typeface="+mn-cs"/>
                        </a:rPr>
                        <a:t>CHON Networks Jigsaw</a:t>
                      </a:r>
                    </a:p>
                  </a:txBody>
                  <a:tcPr marT="45706" marB="45706"/>
                </a:tc>
              </a:tr>
              <a:tr h="623311">
                <a:tc>
                  <a:txBody>
                    <a:bodyPr/>
                    <a:lstStyle/>
                    <a:p>
                      <a:pPr algn="ctr"/>
                      <a:endParaRPr lang="en-US" sz="2400" kern="1200" baseline="0" dirty="0">
                        <a:solidFill>
                          <a:schemeClr val="dk1"/>
                        </a:solidFill>
                        <a:latin typeface="+mn-lt"/>
                        <a:ea typeface="+mn-ea"/>
                        <a:cs typeface="+mn-cs"/>
                      </a:endParaRPr>
                    </a:p>
                  </a:txBody>
                  <a:tcPr marT="45706" marB="45706"/>
                </a:tc>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1200" dirty="0" smtClean="0">
                          <a:solidFill>
                            <a:schemeClr val="bg1">
                              <a:lumMod val="50000"/>
                            </a:schemeClr>
                          </a:solidFill>
                          <a:latin typeface="+mn-lt"/>
                          <a:ea typeface="+mn-ea"/>
                          <a:cs typeface="+mn-cs"/>
                        </a:rPr>
                        <a:t>Group Presentations of </a:t>
                      </a:r>
                      <a:r>
                        <a:rPr lang="en-US" sz="2400" kern="1200" dirty="0" err="1" smtClean="0">
                          <a:solidFill>
                            <a:schemeClr val="bg1">
                              <a:lumMod val="50000"/>
                            </a:schemeClr>
                          </a:solidFill>
                          <a:latin typeface="+mn-lt"/>
                          <a:ea typeface="+mn-ea"/>
                          <a:cs typeface="+mn-cs"/>
                        </a:rPr>
                        <a:t>Tyee</a:t>
                      </a:r>
                      <a:r>
                        <a:rPr lang="en-US" sz="2400" kern="1200" dirty="0" smtClean="0">
                          <a:solidFill>
                            <a:schemeClr val="bg1">
                              <a:lumMod val="50000"/>
                            </a:schemeClr>
                          </a:solidFill>
                          <a:latin typeface="+mn-lt"/>
                          <a:ea typeface="+mn-ea"/>
                          <a:cs typeface="+mn-cs"/>
                        </a:rPr>
                        <a:t> Ecosystem</a:t>
                      </a:r>
                      <a:endParaRPr lang="en-US" sz="2400" kern="1200" dirty="0" smtClean="0">
                        <a:solidFill>
                          <a:schemeClr val="bg1">
                            <a:lumMod val="50000"/>
                          </a:schemeClr>
                        </a:solidFill>
                        <a:latin typeface="+mn-lt"/>
                        <a:ea typeface="+mn-ea"/>
                        <a:cs typeface="+mn-cs"/>
                      </a:endParaRPr>
                    </a:p>
                  </a:txBody>
                  <a:tcPr marT="45706" marB="45706"/>
                </a:tc>
              </a:tr>
              <a:tr h="623398">
                <a:tc>
                  <a:txBody>
                    <a:bodyPr/>
                    <a:lstStyle/>
                    <a:p>
                      <a:pPr algn="ctr"/>
                      <a:endParaRPr lang="en-US" sz="2400" dirty="0">
                        <a:solidFill>
                          <a:schemeClr val="bg1">
                            <a:lumMod val="50000"/>
                          </a:schemeClr>
                        </a:solidFill>
                      </a:endParaRPr>
                    </a:p>
                  </a:txBody>
                  <a:tcPr marT="45706" marB="45706"/>
                </a:tc>
                <a:tc>
                  <a:txBody>
                    <a:bodyPr/>
                    <a:lstStyle/>
                    <a:p>
                      <a:pPr marL="342900" indent="-342900">
                        <a:buFont typeface="Arial" panose="020B0604020202020204" pitchFamily="34" charset="0"/>
                        <a:buChar char="•"/>
                      </a:pPr>
                      <a:r>
                        <a:rPr lang="en-US" sz="2400" dirty="0" smtClean="0">
                          <a:solidFill>
                            <a:schemeClr val="bg1">
                              <a:lumMod val="50000"/>
                            </a:schemeClr>
                          </a:solidFill>
                        </a:rPr>
                        <a:t>Ecosystem Modeling in Excel</a:t>
                      </a:r>
                    </a:p>
                  </a:txBody>
                  <a:tcPr marT="45706" marB="45706"/>
                </a:tc>
              </a:tr>
              <a:tr h="623373">
                <a:tc>
                  <a:txBody>
                    <a:bodyPr/>
                    <a:lstStyle/>
                    <a:p>
                      <a:pPr algn="ctr"/>
                      <a:endParaRPr lang="en-US" sz="2400" dirty="0">
                        <a:solidFill>
                          <a:schemeClr val="bg1">
                            <a:lumMod val="50000"/>
                          </a:schemeClr>
                        </a:solidFill>
                      </a:endParaRPr>
                    </a:p>
                  </a:txBody>
                  <a:tcPr marT="45706" marB="45706"/>
                </a:tc>
                <a:tc>
                  <a:txBody>
                    <a:bodyPr/>
                    <a:lstStyle/>
                    <a:p>
                      <a:pPr marL="342900" indent="-342900">
                        <a:buFont typeface="Arial" panose="020B0604020202020204" pitchFamily="34" charset="0"/>
                        <a:buChar char="•"/>
                      </a:pPr>
                      <a:r>
                        <a:rPr lang="en-US" sz="2400" dirty="0" smtClean="0">
                          <a:solidFill>
                            <a:schemeClr val="bg1">
                              <a:lumMod val="50000"/>
                            </a:schemeClr>
                          </a:solidFill>
                        </a:rPr>
                        <a:t>Quiz</a:t>
                      </a:r>
                      <a:endParaRPr lang="en-US" sz="2400" dirty="0">
                        <a:solidFill>
                          <a:schemeClr val="bg1">
                            <a:lumMod val="50000"/>
                          </a:schemeClr>
                        </a:solidFill>
                      </a:endParaRPr>
                    </a:p>
                  </a:txBody>
                  <a:tcPr marT="45706" marB="45706"/>
                </a:tc>
              </a:tr>
              <a:tr h="623373">
                <a:tc>
                  <a:txBody>
                    <a:bodyPr/>
                    <a:lstStyle/>
                    <a:p>
                      <a:pPr algn="ctr"/>
                      <a:r>
                        <a:rPr lang="en-US" sz="2400" dirty="0" smtClean="0">
                          <a:solidFill>
                            <a:schemeClr val="bg1">
                              <a:lumMod val="50000"/>
                            </a:schemeClr>
                          </a:solidFill>
                        </a:rPr>
                        <a:t>3</a:t>
                      </a:r>
                      <a:endParaRPr lang="en-US" sz="2400" dirty="0">
                        <a:solidFill>
                          <a:schemeClr val="bg1">
                            <a:lumMod val="50000"/>
                          </a:schemeClr>
                        </a:solidFill>
                      </a:endParaRPr>
                    </a:p>
                  </a:txBody>
                  <a:tcPr marT="45706" marB="45706"/>
                </a:tc>
                <a:tc>
                  <a:txBody>
                    <a:bodyPr/>
                    <a:lstStyle/>
                    <a:p>
                      <a:r>
                        <a:rPr lang="en-US" sz="2400" dirty="0" smtClean="0">
                          <a:solidFill>
                            <a:schemeClr val="bg1">
                              <a:lumMod val="50000"/>
                            </a:schemeClr>
                          </a:solidFill>
                        </a:rPr>
                        <a:t>Integration of Economics into</a:t>
                      </a:r>
                      <a:r>
                        <a:rPr lang="en-US" sz="2400" baseline="0" dirty="0" smtClean="0">
                          <a:solidFill>
                            <a:schemeClr val="bg1">
                              <a:lumMod val="50000"/>
                            </a:schemeClr>
                          </a:solidFill>
                        </a:rPr>
                        <a:t> Ecosystems</a:t>
                      </a:r>
                      <a:endParaRPr lang="en-US" sz="2400" dirty="0">
                        <a:solidFill>
                          <a:schemeClr val="bg1">
                            <a:lumMod val="50000"/>
                          </a:schemeClr>
                        </a:solidFill>
                      </a:endParaRPr>
                    </a:p>
                  </a:txBody>
                  <a:tcPr marT="45706" marB="45706"/>
                </a:tc>
              </a:tr>
              <a:tr h="623373">
                <a:tc>
                  <a:txBody>
                    <a:bodyPr/>
                    <a:lstStyle/>
                    <a:p>
                      <a:pPr algn="ctr"/>
                      <a:r>
                        <a:rPr lang="en-US" sz="2400" dirty="0" smtClean="0">
                          <a:solidFill>
                            <a:schemeClr val="bg1">
                              <a:lumMod val="50000"/>
                            </a:schemeClr>
                          </a:solidFill>
                        </a:rPr>
                        <a:t>4</a:t>
                      </a:r>
                      <a:endParaRPr lang="en-US" sz="2400" dirty="0">
                        <a:solidFill>
                          <a:schemeClr val="bg1">
                            <a:lumMod val="50000"/>
                          </a:schemeClr>
                        </a:solidFill>
                      </a:endParaRPr>
                    </a:p>
                  </a:txBody>
                  <a:tcPr marT="45706" marB="45706"/>
                </a:tc>
                <a:tc>
                  <a:txBody>
                    <a:bodyPr/>
                    <a:lstStyle/>
                    <a:p>
                      <a:r>
                        <a:rPr lang="en-US" sz="2400" dirty="0" smtClean="0">
                          <a:solidFill>
                            <a:schemeClr val="bg1">
                              <a:lumMod val="50000"/>
                            </a:schemeClr>
                          </a:solidFill>
                        </a:rPr>
                        <a:t>Human</a:t>
                      </a:r>
                      <a:r>
                        <a:rPr lang="en-US" sz="2400" baseline="0" dirty="0" smtClean="0">
                          <a:solidFill>
                            <a:schemeClr val="bg1">
                              <a:lumMod val="50000"/>
                            </a:schemeClr>
                          </a:solidFill>
                        </a:rPr>
                        <a:t> System Projects</a:t>
                      </a:r>
                      <a:endParaRPr lang="en-US" sz="2400" dirty="0">
                        <a:solidFill>
                          <a:schemeClr val="bg1">
                            <a:lumMod val="50000"/>
                          </a:schemeClr>
                        </a:solidFill>
                      </a:endParaRPr>
                    </a:p>
                  </a:txBody>
                  <a:tcPr marT="45706" marB="45706"/>
                </a:tc>
              </a:tr>
            </a:tbl>
          </a:graphicData>
        </a:graphic>
      </p:graphicFrame>
    </p:spTree>
    <p:extLst>
      <p:ext uri="{BB962C8B-B14F-4D97-AF65-F5344CB8AC3E}">
        <p14:creationId xmlns:p14="http://schemas.microsoft.com/office/powerpoint/2010/main" val="2693160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lstStyle/>
          <a:p>
            <a:pPr algn="ctr">
              <a:defRPr/>
            </a:pPr>
            <a:r>
              <a:rPr lang="en-US" dirty="0" smtClean="0"/>
              <a:t>Outline for Today</a:t>
            </a:r>
            <a:endParaRPr lang="en-US" dirty="0"/>
          </a:p>
        </p:txBody>
      </p:sp>
      <p:sp>
        <p:nvSpPr>
          <p:cNvPr id="4099" name="Content Placeholder 2"/>
          <p:cNvSpPr>
            <a:spLocks noGrp="1"/>
          </p:cNvSpPr>
          <p:nvPr>
            <p:ph idx="1"/>
          </p:nvPr>
        </p:nvSpPr>
        <p:spPr>
          <a:xfrm>
            <a:off x="457200" y="1676400"/>
            <a:ext cx="7620000" cy="4038600"/>
          </a:xfrm>
        </p:spPr>
        <p:txBody>
          <a:bodyPr>
            <a:noAutofit/>
          </a:bodyPr>
          <a:lstStyle/>
          <a:p>
            <a:pPr>
              <a:defRPr/>
            </a:pPr>
            <a:r>
              <a:rPr lang="en-US" altLang="en-US" sz="3200" dirty="0" smtClean="0"/>
              <a:t>Review where we have been</a:t>
            </a:r>
          </a:p>
          <a:p>
            <a:pPr>
              <a:defRPr/>
            </a:pPr>
            <a:r>
              <a:rPr lang="en-US" altLang="en-US" sz="3200" dirty="0" smtClean="0"/>
              <a:t>See where we are going</a:t>
            </a:r>
          </a:p>
          <a:p>
            <a:pPr>
              <a:defRPr/>
            </a:pPr>
            <a:r>
              <a:rPr lang="en-US" altLang="en-US" sz="3200" dirty="0" smtClean="0"/>
              <a:t>Work Time plan for today</a:t>
            </a:r>
            <a:endParaRPr lang="en-US" altLang="en-US" sz="3200" dirty="0" smtClean="0"/>
          </a:p>
          <a:p>
            <a:pPr marL="114300" indent="0">
              <a:buFont typeface="Arial" charset="0"/>
              <a:buNone/>
              <a:defRPr/>
            </a:pPr>
            <a:endParaRPr lang="en-US" altLang="en-US" sz="3200" dirty="0" smtClean="0"/>
          </a:p>
        </p:txBody>
      </p:sp>
    </p:spTree>
    <p:extLst>
      <p:ext uri="{BB962C8B-B14F-4D97-AF65-F5344CB8AC3E}">
        <p14:creationId xmlns:p14="http://schemas.microsoft.com/office/powerpoint/2010/main" val="339431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Accomplished?</a:t>
            </a:r>
            <a:endParaRPr lang="en-US" dirty="0"/>
          </a:p>
        </p:txBody>
      </p:sp>
      <p:sp>
        <p:nvSpPr>
          <p:cNvPr id="3" name="Content Placeholder 2"/>
          <p:cNvSpPr>
            <a:spLocks noGrp="1"/>
          </p:cNvSpPr>
          <p:nvPr>
            <p:ph idx="1"/>
          </p:nvPr>
        </p:nvSpPr>
        <p:spPr/>
        <p:txBody>
          <a:bodyPr/>
          <a:lstStyle/>
          <a:p>
            <a:r>
              <a:rPr lang="en-US" dirty="0" smtClean="0"/>
              <a:t>Learned how to identify the nodes and edges in a variety of networks</a:t>
            </a:r>
          </a:p>
          <a:p>
            <a:r>
              <a:rPr lang="en-US" dirty="0" smtClean="0"/>
              <a:t>Worked in groups to construct economic networks</a:t>
            </a:r>
          </a:p>
          <a:p>
            <a:r>
              <a:rPr lang="en-US" dirty="0" smtClean="0"/>
              <a:t>Learned how to analyze a cell phone network using computer software and manually (quiz)</a:t>
            </a:r>
          </a:p>
          <a:p>
            <a:r>
              <a:rPr lang="en-US" dirty="0" smtClean="0"/>
              <a:t>Investigated the local ecology of the </a:t>
            </a:r>
            <a:r>
              <a:rPr lang="en-US" dirty="0" err="1" smtClean="0"/>
              <a:t>Tyee</a:t>
            </a:r>
            <a:r>
              <a:rPr lang="en-US" dirty="0" smtClean="0"/>
              <a:t> Campus (bunnies!)</a:t>
            </a:r>
          </a:p>
          <a:p>
            <a:r>
              <a:rPr lang="en-US" dirty="0" smtClean="0"/>
              <a:t>Learned about the cycling of Carbon, Hydrogen, Oxygen, and Nitrogen through a generic ecosystem (meeting space!)</a:t>
            </a:r>
            <a:endParaRPr lang="en-US" dirty="0"/>
          </a:p>
          <a:p>
            <a:r>
              <a:rPr lang="en-US" dirty="0" smtClean="0"/>
              <a:t>Read and took notes about the Carbon, Water, and Nitrogen cycles (work time!)</a:t>
            </a:r>
          </a:p>
        </p:txBody>
      </p:sp>
    </p:spTree>
    <p:extLst>
      <p:ext uri="{BB962C8B-B14F-4D97-AF65-F5344CB8AC3E}">
        <p14:creationId xmlns:p14="http://schemas.microsoft.com/office/powerpoint/2010/main" val="2111228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Pop Quiz!</a:t>
            </a:r>
            <a:endParaRPr lang="en-US" dirty="0"/>
          </a:p>
        </p:txBody>
      </p:sp>
      <p:sp>
        <p:nvSpPr>
          <p:cNvPr id="3" name="Content Placeholder 2"/>
          <p:cNvSpPr>
            <a:spLocks noGrp="1"/>
          </p:cNvSpPr>
          <p:nvPr>
            <p:ph idx="1"/>
          </p:nvPr>
        </p:nvSpPr>
        <p:spPr>
          <a:xfrm>
            <a:off x="463826" y="1544050"/>
            <a:ext cx="7620000" cy="4800600"/>
          </a:xfrm>
        </p:spPr>
        <p:txBody>
          <a:bodyPr/>
          <a:lstStyle/>
          <a:p>
            <a:pPr marL="114300" indent="0">
              <a:buNone/>
            </a:pPr>
            <a:r>
              <a:rPr lang="en-US" dirty="0" smtClean="0"/>
              <a:t>Brainstorm one scenario that would make this diagram true:</a:t>
            </a:r>
          </a:p>
          <a:p>
            <a:r>
              <a:rPr lang="en-US" dirty="0" smtClean="0"/>
              <a:t>What are the nodes?</a:t>
            </a:r>
          </a:p>
          <a:p>
            <a:r>
              <a:rPr lang="en-US" dirty="0" smtClean="0"/>
              <a:t>What are the edges?</a:t>
            </a:r>
          </a:p>
          <a:p>
            <a:r>
              <a:rPr lang="en-US" dirty="0" smtClean="0"/>
              <a:t>What is cycling through the system?</a:t>
            </a:r>
          </a:p>
        </p:txBody>
      </p:sp>
      <p:grpSp>
        <p:nvGrpSpPr>
          <p:cNvPr id="14" name="Group 13"/>
          <p:cNvGrpSpPr/>
          <p:nvPr/>
        </p:nvGrpSpPr>
        <p:grpSpPr>
          <a:xfrm rot="20048829">
            <a:off x="2247899" y="3479336"/>
            <a:ext cx="4038600" cy="2885640"/>
            <a:chOff x="1371600" y="1828800"/>
            <a:chExt cx="5943600" cy="4343400"/>
          </a:xfrm>
        </p:grpSpPr>
        <p:sp>
          <p:nvSpPr>
            <p:cNvPr id="4" name="Oval 3"/>
            <p:cNvSpPr/>
            <p:nvPr/>
          </p:nvSpPr>
          <p:spPr>
            <a:xfrm>
              <a:off x="1371600" y="3505200"/>
              <a:ext cx="14478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270513" y="1828800"/>
              <a:ext cx="14478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67400" y="4724400"/>
              <a:ext cx="14478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2819400" y="2971800"/>
              <a:ext cx="1447800" cy="10287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562600" y="3164301"/>
              <a:ext cx="838200" cy="1560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2667000" y="4850812"/>
              <a:ext cx="3061252" cy="7699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997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Pop Quiz!</a:t>
            </a:r>
            <a:endParaRPr lang="en-US" dirty="0"/>
          </a:p>
        </p:txBody>
      </p:sp>
      <p:sp>
        <p:nvSpPr>
          <p:cNvPr id="3" name="Content Placeholder 2"/>
          <p:cNvSpPr>
            <a:spLocks noGrp="1"/>
          </p:cNvSpPr>
          <p:nvPr>
            <p:ph idx="1"/>
          </p:nvPr>
        </p:nvSpPr>
        <p:spPr/>
        <p:txBody>
          <a:bodyPr/>
          <a:lstStyle/>
          <a:p>
            <a:r>
              <a:rPr lang="en-US" dirty="0" smtClean="0"/>
              <a:t>Scenario 1: The bunny population of the </a:t>
            </a:r>
            <a:r>
              <a:rPr lang="en-US" dirty="0" err="1" smtClean="0"/>
              <a:t>Tyee</a:t>
            </a:r>
            <a:r>
              <a:rPr lang="en-US" dirty="0" smtClean="0"/>
              <a:t> Campus is exploding!  There are bunnies everywhere!  What will happen to the local ecosystem?  Over time, what will happen to the bunnies?</a:t>
            </a:r>
          </a:p>
          <a:p>
            <a:endParaRPr lang="en-US" dirty="0"/>
          </a:p>
          <a:p>
            <a:r>
              <a:rPr lang="en-US" dirty="0" smtClean="0"/>
              <a:t>Scenario 2: It is the middle of summer and it hasn’t rained in over two months.  The bunnies have moved to Angle Lake where there is lots of shade and water.  What will happen to the ecosystem of the </a:t>
            </a:r>
            <a:r>
              <a:rPr lang="en-US" dirty="0" err="1" smtClean="0"/>
              <a:t>Tyee</a:t>
            </a:r>
            <a:r>
              <a:rPr lang="en-US" dirty="0" smtClean="0"/>
              <a:t> Campus?</a:t>
            </a:r>
          </a:p>
          <a:p>
            <a:endParaRPr lang="en-US" dirty="0"/>
          </a:p>
          <a:p>
            <a:r>
              <a:rPr lang="en-US" dirty="0" smtClean="0"/>
              <a:t>Scenario 3: Until yesterday, there were no snakes known to live on the </a:t>
            </a:r>
            <a:r>
              <a:rPr lang="en-US" dirty="0" err="1" smtClean="0"/>
              <a:t>Tyee</a:t>
            </a:r>
            <a:r>
              <a:rPr lang="en-US" dirty="0" smtClean="0"/>
              <a:t> Campus.  Snakes eat bunnies.  What will happen to the ecosystem of the </a:t>
            </a:r>
            <a:r>
              <a:rPr lang="en-US" dirty="0" err="1" smtClean="0"/>
              <a:t>Tyee</a:t>
            </a:r>
            <a:r>
              <a:rPr lang="en-US" dirty="0" smtClean="0"/>
              <a:t> Campus?</a:t>
            </a:r>
            <a:endParaRPr lang="en-US" dirty="0"/>
          </a:p>
        </p:txBody>
      </p:sp>
    </p:spTree>
    <p:extLst>
      <p:ext uri="{BB962C8B-B14F-4D97-AF65-F5344CB8AC3E}">
        <p14:creationId xmlns:p14="http://schemas.microsoft.com/office/powerpoint/2010/main" val="3681246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Where Are We Going?</a:t>
            </a:r>
            <a:endParaRPr lang="en-US" dirty="0"/>
          </a:p>
        </p:txBody>
      </p:sp>
      <p:sp>
        <p:nvSpPr>
          <p:cNvPr id="4" name="Content Placeholder 3"/>
          <p:cNvSpPr>
            <a:spLocks noGrp="1"/>
          </p:cNvSpPr>
          <p:nvPr>
            <p:ph idx="1"/>
          </p:nvPr>
        </p:nvSpPr>
        <p:spPr/>
        <p:txBody>
          <a:bodyPr/>
          <a:lstStyle/>
          <a:p>
            <a:r>
              <a:rPr lang="en-US" dirty="0" smtClean="0"/>
              <a:t>You have just experienced a sampling of where we are going.  </a:t>
            </a:r>
          </a:p>
          <a:p>
            <a:r>
              <a:rPr lang="en-US" dirty="0" smtClean="0"/>
              <a:t>When thinking about an ecosystem, you need to be able to:</a:t>
            </a:r>
          </a:p>
          <a:p>
            <a:pPr lvl="1"/>
            <a:r>
              <a:rPr lang="en-US" dirty="0" smtClean="0"/>
              <a:t>Differentiate between different sized ecosystems</a:t>
            </a:r>
          </a:p>
          <a:p>
            <a:pPr lvl="1"/>
            <a:r>
              <a:rPr lang="en-US" dirty="0" smtClean="0"/>
              <a:t>Identify the relationships between matter and energy cycling through an ecosystem</a:t>
            </a:r>
          </a:p>
          <a:p>
            <a:pPr lvl="1"/>
            <a:r>
              <a:rPr lang="en-US" dirty="0" smtClean="0"/>
              <a:t>Create and use mathematical models to test the effects of various scenarios on an ecosystem</a:t>
            </a:r>
          </a:p>
          <a:p>
            <a:r>
              <a:rPr lang="en-US" dirty="0" smtClean="0"/>
              <a:t>You will work with your group to integrate CHON cycling into what you know about the </a:t>
            </a:r>
            <a:r>
              <a:rPr lang="en-US" dirty="0" err="1" smtClean="0"/>
              <a:t>Tyee</a:t>
            </a:r>
            <a:r>
              <a:rPr lang="en-US" dirty="0" smtClean="0"/>
              <a:t> Campus ecosystem</a:t>
            </a:r>
          </a:p>
          <a:p>
            <a:pPr lvl="1"/>
            <a:r>
              <a:rPr lang="en-US" dirty="0" smtClean="0"/>
              <a:t>You will present your findings to the class!</a:t>
            </a:r>
          </a:p>
          <a:p>
            <a:r>
              <a:rPr lang="en-US" dirty="0" smtClean="0"/>
              <a:t>We will construct a model of the </a:t>
            </a:r>
            <a:r>
              <a:rPr lang="en-US" dirty="0" err="1" smtClean="0"/>
              <a:t>Tyee</a:t>
            </a:r>
            <a:r>
              <a:rPr lang="en-US" dirty="0" smtClean="0"/>
              <a:t> Campus ecosystem in Microsoft Excel using your class data</a:t>
            </a:r>
          </a:p>
          <a:p>
            <a:pPr lvl="1"/>
            <a:r>
              <a:rPr lang="en-US" dirty="0" smtClean="0"/>
              <a:t>You will conduct stress tests of the model (quiz)</a:t>
            </a:r>
          </a:p>
        </p:txBody>
      </p:sp>
    </p:spTree>
    <p:extLst>
      <p:ext uri="{BB962C8B-B14F-4D97-AF65-F5344CB8AC3E}">
        <p14:creationId xmlns:p14="http://schemas.microsoft.com/office/powerpoint/2010/main" val="3147661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Time</a:t>
            </a:r>
            <a:endParaRPr lang="en-US" dirty="0"/>
          </a:p>
        </p:txBody>
      </p:sp>
      <p:sp>
        <p:nvSpPr>
          <p:cNvPr id="3" name="Content Placeholder 2"/>
          <p:cNvSpPr>
            <a:spLocks noGrp="1"/>
          </p:cNvSpPr>
          <p:nvPr>
            <p:ph idx="1"/>
          </p:nvPr>
        </p:nvSpPr>
        <p:spPr/>
        <p:txBody>
          <a:bodyPr/>
          <a:lstStyle/>
          <a:p>
            <a:r>
              <a:rPr lang="en-US" dirty="0"/>
              <a:t>You will work with your group to integrate CHON </a:t>
            </a:r>
            <a:r>
              <a:rPr lang="en-US" dirty="0" smtClean="0"/>
              <a:t>and energy cycling </a:t>
            </a:r>
            <a:r>
              <a:rPr lang="en-US" dirty="0"/>
              <a:t>into what you know about the </a:t>
            </a:r>
            <a:r>
              <a:rPr lang="en-US" dirty="0" err="1"/>
              <a:t>Tyee</a:t>
            </a:r>
            <a:r>
              <a:rPr lang="en-US" dirty="0"/>
              <a:t> Campus ecosystem</a:t>
            </a:r>
          </a:p>
          <a:p>
            <a:pPr lvl="1"/>
            <a:r>
              <a:rPr lang="en-US" dirty="0"/>
              <a:t>You will present your findings to the class!</a:t>
            </a:r>
          </a:p>
          <a:p>
            <a:r>
              <a:rPr lang="en-US" dirty="0" smtClean="0"/>
              <a:t>Your presentation should include:</a:t>
            </a:r>
          </a:p>
          <a:p>
            <a:pPr lvl="1"/>
            <a:r>
              <a:rPr lang="en-US" dirty="0" smtClean="0"/>
              <a:t>Carbon cycling</a:t>
            </a:r>
          </a:p>
          <a:p>
            <a:pPr lvl="1"/>
            <a:r>
              <a:rPr lang="en-US" dirty="0" smtClean="0"/>
              <a:t>Water cycling</a:t>
            </a:r>
          </a:p>
          <a:p>
            <a:pPr lvl="1"/>
            <a:r>
              <a:rPr lang="en-US" dirty="0" smtClean="0"/>
              <a:t>Nitrogen cycling</a:t>
            </a:r>
          </a:p>
          <a:p>
            <a:pPr lvl="1"/>
            <a:r>
              <a:rPr lang="en-US" dirty="0" smtClean="0"/>
              <a:t>Energy cycling</a:t>
            </a:r>
          </a:p>
          <a:p>
            <a:pPr lvl="1"/>
            <a:r>
              <a:rPr lang="en-US" dirty="0" smtClean="0"/>
              <a:t>Data!  </a:t>
            </a:r>
          </a:p>
          <a:p>
            <a:pPr lvl="1"/>
            <a:r>
              <a:rPr lang="en-US" dirty="0" smtClean="0"/>
              <a:t>Pictures!</a:t>
            </a:r>
          </a:p>
          <a:p>
            <a:pPr lvl="1"/>
            <a:r>
              <a:rPr lang="en-US" dirty="0" smtClean="0"/>
              <a:t>An explanation of what is missing!</a:t>
            </a:r>
          </a:p>
          <a:p>
            <a:pPr lvl="1"/>
            <a:r>
              <a:rPr lang="en-US" dirty="0" smtClean="0"/>
              <a:t>An explanation of how the </a:t>
            </a:r>
            <a:r>
              <a:rPr lang="en-US" dirty="0" err="1" smtClean="0"/>
              <a:t>Tyee</a:t>
            </a:r>
            <a:r>
              <a:rPr lang="en-US" dirty="0" smtClean="0"/>
              <a:t> Campus ecosystem fits within the larger ecosystem of the Pacific Northwest</a:t>
            </a:r>
          </a:p>
          <a:p>
            <a:pPr lvl="1"/>
            <a:endParaRPr lang="en-US" dirty="0"/>
          </a:p>
        </p:txBody>
      </p:sp>
    </p:spTree>
    <p:extLst>
      <p:ext uri="{BB962C8B-B14F-4D97-AF65-F5344CB8AC3E}">
        <p14:creationId xmlns:p14="http://schemas.microsoft.com/office/powerpoint/2010/main" val="25453589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683</TotalTime>
  <Words>511</Words>
  <Application>Microsoft Office PowerPoint</Application>
  <PresentationFormat>On-screen Show (4:3)</PresentationFormat>
  <Paragraphs>65</Paragraphs>
  <Slides>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Cambria</vt:lpstr>
      <vt:lpstr>Century Schoolbook</vt:lpstr>
      <vt:lpstr>Adjacency</vt:lpstr>
      <vt:lpstr>Building an Ecosystem</vt:lpstr>
      <vt:lpstr>PowerPoint Presentation</vt:lpstr>
      <vt:lpstr>Outline for Today</vt:lpstr>
      <vt:lpstr>What Have We Accomplished?</vt:lpstr>
      <vt:lpstr>Pop Quiz!</vt:lpstr>
      <vt:lpstr>Pop Quiz!</vt:lpstr>
      <vt:lpstr>Where Are We Going?</vt:lpstr>
      <vt:lpstr>Work Time</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Swart Family</dc:creator>
  <cp:lastModifiedBy>Swart, David A</cp:lastModifiedBy>
  <cp:revision>28</cp:revision>
  <cp:lastPrinted>2013-09-30T05:13:24Z</cp:lastPrinted>
  <dcterms:created xsi:type="dcterms:W3CDTF">2013-09-29T23:36:46Z</dcterms:created>
  <dcterms:modified xsi:type="dcterms:W3CDTF">2014-05-01T20:46:41Z</dcterms:modified>
</cp:coreProperties>
</file>