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70" r:id="rId3"/>
    <p:sldId id="259" r:id="rId4"/>
    <p:sldId id="260" r:id="rId5"/>
    <p:sldId id="271" r:id="rId6"/>
    <p:sldId id="272" r:id="rId7"/>
    <p:sldId id="274" r:id="rId8"/>
    <p:sldId id="273" r:id="rId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1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9778C-A255-4028-9DE9-7A4CBF512C62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F7BCE-4EB0-47BB-90FE-BFE68F7CE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04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D565F-F9D3-40C2-8BCC-215BC9599E4C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1ADCC-1A20-4DB6-AF59-0C4F3106A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0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6B9F8E-DB9C-4245-95C4-15EE67C7B86B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6</a:t>
            </a:r>
            <a:r>
              <a:rPr lang="en-US" altLang="en-US" baseline="30000" smtClean="0"/>
              <a:t>th</a:t>
            </a:r>
            <a:r>
              <a:rPr lang="en-US" altLang="en-US" smtClean="0"/>
              <a:t> period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EDCF4D-EEAC-4E96-837E-3E1EC2725336}" type="slidenum">
              <a:rPr lang="en-US" altLang="en-US" smtClean="0">
                <a:latin typeface="Century Schoolbook" pitchFamily="18" charset="0"/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>
              <a:latin typeface="Century Schoolbook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9C7542E-5A69-4D20-925A-ECF28AD335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B8580DA-E998-41A3-BA84-0D2E3F12B863}" type="datetimeFigureOut">
              <a:rPr lang="en-US" smtClean="0"/>
              <a:t>4/15/2014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Building an Economy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276600"/>
            <a:ext cx="7924800" cy="20574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Learning Target: I can manually construct an economic network </a:t>
            </a:r>
          </a:p>
        </p:txBody>
      </p:sp>
    </p:spTree>
    <p:extLst>
      <p:ext uri="{BB962C8B-B14F-4D97-AF65-F5344CB8AC3E}">
        <p14:creationId xmlns:p14="http://schemas.microsoft.com/office/powerpoint/2010/main" val="37100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US" smtClean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046892"/>
              </p:ext>
            </p:extLst>
          </p:nvPr>
        </p:nvGraphicFramePr>
        <p:xfrm>
          <a:off x="0" y="0"/>
          <a:ext cx="847898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91"/>
                <a:gridCol w="6982691"/>
              </a:tblGrid>
              <a:tr h="6234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Week</a:t>
                      </a:r>
                      <a:endParaRPr lang="en-US" sz="20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Title</a:t>
                      </a:r>
                      <a:endParaRPr lang="en-US" sz="2000" dirty="0"/>
                    </a:p>
                  </a:txBody>
                  <a:tcPr marT="45697" marB="45697"/>
                </a:tc>
              </a:tr>
              <a:tr h="623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Networks (Intro, Construct, Analyze, Quiz)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38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1: Introduction to Networks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94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2: Analyze a Network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94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Lesson 3: Construct a Network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648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4: Quiz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Human</a:t>
                      </a:r>
                      <a:r>
                        <a:rPr lang="en-US" sz="2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System Projects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98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Ecosystem / Field Work</a:t>
                      </a: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Cryptocurrencies</a:t>
                      </a:r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/ Modeling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16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Outline for Today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620000" cy="4038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3200" dirty="0" smtClean="0"/>
              <a:t>Lab Notebook: Food Web</a:t>
            </a:r>
          </a:p>
          <a:p>
            <a:pPr>
              <a:defRPr/>
            </a:pPr>
            <a:r>
              <a:rPr lang="en-US" altLang="en-US" sz="3200" dirty="0" smtClean="0"/>
              <a:t>Construct an Economic Network</a:t>
            </a:r>
          </a:p>
          <a:p>
            <a:pPr>
              <a:defRPr/>
            </a:pPr>
            <a:r>
              <a:rPr lang="en-US" altLang="en-US" sz="3200" dirty="0" smtClean="0"/>
              <a:t>Group Presentations</a:t>
            </a:r>
          </a:p>
          <a:p>
            <a:pPr>
              <a:defRPr/>
            </a:pPr>
            <a:endParaRPr lang="en-US" altLang="en-US" sz="3200" dirty="0" smtClean="0"/>
          </a:p>
          <a:p>
            <a:pPr marL="114300" indent="0">
              <a:buFont typeface="Arial" charset="0"/>
              <a:buNone/>
              <a:defRPr/>
            </a:pPr>
            <a:endParaRPr lang="en-US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394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Food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510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/>
              <a:t>Construct a food web using the following biotic factors:</a:t>
            </a:r>
          </a:p>
          <a:p>
            <a:pPr marL="0" indent="0">
              <a:buNone/>
              <a:defRPr/>
            </a:pPr>
            <a:endParaRPr lang="en-US" sz="3200" dirty="0" smtClean="0"/>
          </a:p>
          <a:p>
            <a:pPr>
              <a:defRPr/>
            </a:pP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63130"/>
              </p:ext>
            </p:extLst>
          </p:nvPr>
        </p:nvGraphicFramePr>
        <p:xfrm>
          <a:off x="1295400" y="2895600"/>
          <a:ext cx="6096000" cy="1909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4521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Worm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Human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Grass</a:t>
                      </a:r>
                      <a:endParaRPr lang="en-US" sz="2400" dirty="0"/>
                    </a:p>
                  </a:txBody>
                  <a:tcPr/>
                </a:tc>
              </a:tr>
              <a:tr h="3004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Chicken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Corn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7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Food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685800"/>
          </a:xfrm>
        </p:spPr>
        <p:txBody>
          <a:bodyPr>
            <a:normAutofit/>
          </a:bodyPr>
          <a:lstStyle/>
          <a:p>
            <a:pPr marL="114300" indent="0">
              <a:buNone/>
              <a:defRPr/>
            </a:pPr>
            <a:r>
              <a:rPr lang="en-US" sz="3000" dirty="0" smtClean="0"/>
              <a:t>What is moving through the food web?</a:t>
            </a:r>
          </a:p>
          <a:p>
            <a:pPr marL="0" indent="0">
              <a:buNone/>
              <a:defRPr/>
            </a:pPr>
            <a:endParaRPr lang="en-US" sz="3200" dirty="0" smtClean="0"/>
          </a:p>
          <a:p>
            <a:pPr>
              <a:defRPr/>
            </a:pP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395438"/>
              </p:ext>
            </p:extLst>
          </p:nvPr>
        </p:nvGraphicFramePr>
        <p:xfrm>
          <a:off x="1295400" y="4038600"/>
          <a:ext cx="6096000" cy="1909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4521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Worm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Human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Grass</a:t>
                      </a:r>
                      <a:endParaRPr lang="en-US" sz="2400" dirty="0"/>
                    </a:p>
                  </a:txBody>
                  <a:tcPr/>
                </a:tc>
              </a:tr>
              <a:tr h="3004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Chicken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Corn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590800" y="4495800"/>
            <a:ext cx="13716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343400" y="4495800"/>
            <a:ext cx="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648200" y="4495800"/>
            <a:ext cx="16764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38400" y="4465320"/>
            <a:ext cx="0" cy="10972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419600" y="4480560"/>
            <a:ext cx="1905000" cy="1082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800600" y="5715000"/>
            <a:ext cx="1219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2575560" y="5958840"/>
            <a:ext cx="3810000" cy="503032"/>
          </a:xfrm>
          <a:custGeom>
            <a:avLst/>
            <a:gdLst>
              <a:gd name="connsiteX0" fmla="*/ 3810000 w 3810000"/>
              <a:gd name="connsiteY0" fmla="*/ 0 h 503032"/>
              <a:gd name="connsiteX1" fmla="*/ 1889760 w 3810000"/>
              <a:gd name="connsiteY1" fmla="*/ 502920 h 503032"/>
              <a:gd name="connsiteX2" fmla="*/ 0 w 3810000"/>
              <a:gd name="connsiteY2" fmla="*/ 45720 h 50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0" h="503032">
                <a:moveTo>
                  <a:pt x="3810000" y="0"/>
                </a:moveTo>
                <a:cubicBezTo>
                  <a:pt x="3167380" y="247650"/>
                  <a:pt x="2524760" y="495300"/>
                  <a:pt x="1889760" y="502920"/>
                </a:cubicBezTo>
                <a:cubicBezTo>
                  <a:pt x="1254760" y="510540"/>
                  <a:pt x="274320" y="129540"/>
                  <a:pt x="0" y="45720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553200" y="1066800"/>
            <a:ext cx="1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Energy!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1828800"/>
            <a:ext cx="8191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The direction of the arrow represents the direction energy is flowing.  In a food web, energy flows </a:t>
            </a:r>
            <a:r>
              <a:rPr lang="en-US" sz="3000" dirty="0" smtClean="0"/>
              <a:t>away from </a:t>
            </a:r>
            <a:r>
              <a:rPr lang="en-US" sz="3000" dirty="0"/>
              <a:t>the organism being eaten </a:t>
            </a:r>
            <a:r>
              <a:rPr lang="en-US" sz="3000" dirty="0" smtClean="0"/>
              <a:t>toward </a:t>
            </a:r>
            <a:r>
              <a:rPr lang="en-US" sz="3000" dirty="0"/>
              <a:t>the organism doing the </a:t>
            </a:r>
            <a:r>
              <a:rPr lang="en-US" sz="3000" dirty="0" smtClean="0"/>
              <a:t>eating.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3353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Ecology and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Ecosystem, Ecology, Economy, and Economics all share the same prefix: </a:t>
            </a:r>
            <a:r>
              <a:rPr lang="en-US" dirty="0" smtClean="0">
                <a:solidFill>
                  <a:srgbClr val="FF0000"/>
                </a:solidFill>
              </a:rPr>
              <a:t>Eco- </a:t>
            </a:r>
            <a:r>
              <a:rPr lang="en-US" dirty="0" smtClean="0"/>
              <a:t>which means “house” (Greek)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Eco</a:t>
            </a:r>
            <a:r>
              <a:rPr lang="en-US" dirty="0" smtClean="0"/>
              <a:t>system: </a:t>
            </a:r>
            <a:r>
              <a:rPr lang="en-US" dirty="0"/>
              <a:t>a biological community of interacting organisms and their physical </a:t>
            </a:r>
            <a:r>
              <a:rPr lang="en-US" dirty="0" smtClean="0"/>
              <a:t>environment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Eco</a:t>
            </a:r>
            <a:r>
              <a:rPr lang="en-US" dirty="0" smtClean="0"/>
              <a:t>logy: the </a:t>
            </a:r>
            <a:r>
              <a:rPr lang="en-US" dirty="0"/>
              <a:t>study of relationships between </a:t>
            </a:r>
            <a:r>
              <a:rPr lang="en-US" dirty="0" smtClean="0"/>
              <a:t>organisms </a:t>
            </a:r>
            <a:r>
              <a:rPr lang="en-US" dirty="0"/>
              <a:t>and </a:t>
            </a:r>
            <a:r>
              <a:rPr lang="en-US" dirty="0" smtClean="0"/>
              <a:t>the environment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Eco</a:t>
            </a:r>
            <a:r>
              <a:rPr lang="en-US" dirty="0" smtClean="0"/>
              <a:t>nomy: </a:t>
            </a:r>
            <a:r>
              <a:rPr lang="en-US" dirty="0"/>
              <a:t>the wealth and resources of a country or region, </a:t>
            </a:r>
            <a:r>
              <a:rPr lang="en-US" dirty="0" smtClean="0"/>
              <a:t>especially </a:t>
            </a:r>
            <a:r>
              <a:rPr lang="en-US" dirty="0"/>
              <a:t>in terms of the production and consumption of goods and </a:t>
            </a:r>
            <a:r>
              <a:rPr lang="en-US" dirty="0" smtClean="0"/>
              <a:t>services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Eco</a:t>
            </a:r>
            <a:r>
              <a:rPr lang="en-US" dirty="0" smtClean="0"/>
              <a:t>nomics: </a:t>
            </a:r>
            <a:r>
              <a:rPr lang="en-US" dirty="0"/>
              <a:t>the branch of knowledge concerned with the production, consumption, and transfer of wealth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6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228600"/>
            <a:ext cx="7620000" cy="1143000"/>
          </a:xfrm>
        </p:spPr>
        <p:txBody>
          <a:bodyPr/>
          <a:lstStyle/>
          <a:p>
            <a:r>
              <a:rPr lang="en-US" dirty="0" smtClean="0"/>
              <a:t>Example Economic Network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70020" y="366117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Family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943600" y="3661172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Grocery Store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33450" y="3632924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School District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476500" y="274498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71700" y="4583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Wife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790700" y="3114318"/>
            <a:ext cx="685800" cy="5468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28" idx="1"/>
          </p:cNvCxnSpPr>
          <p:nvPr/>
        </p:nvCxnSpPr>
        <p:spPr>
          <a:xfrm>
            <a:off x="1676400" y="4208026"/>
            <a:ext cx="495300" cy="5603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3" idx="1"/>
          </p:cNvCxnSpPr>
          <p:nvPr/>
        </p:nvCxnSpPr>
        <p:spPr>
          <a:xfrm>
            <a:off x="2796540" y="3203079"/>
            <a:ext cx="1173480" cy="64275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238500" y="3917513"/>
            <a:ext cx="762000" cy="7700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24" idx="1"/>
          </p:cNvCxnSpPr>
          <p:nvPr/>
        </p:nvCxnSpPr>
        <p:spPr>
          <a:xfrm flipV="1">
            <a:off x="5143500" y="3845838"/>
            <a:ext cx="800100" cy="6051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143500" y="3254603"/>
            <a:ext cx="533400" cy="5992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829300" y="311431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Restaurant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105400" y="3974201"/>
            <a:ext cx="533400" cy="4083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92140" y="422014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Coffee Shop</a:t>
            </a:r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5132070" y="3009356"/>
            <a:ext cx="266700" cy="7567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295900" y="271272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Gas Station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457200" y="5665708"/>
            <a:ext cx="7803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Edges represent money flowing through the network</a:t>
            </a:r>
          </a:p>
          <a:p>
            <a:r>
              <a:rPr lang="en-US" sz="2800" dirty="0" smtClean="0"/>
              <a:t>Nodes represent entities receiving and spending $$$</a:t>
            </a:r>
            <a:endParaRPr lang="en-US" sz="2800" dirty="0"/>
          </a:p>
        </p:txBody>
      </p:sp>
      <p:sp>
        <p:nvSpPr>
          <p:cNvPr id="64" name="TextBox 63"/>
          <p:cNvSpPr txBox="1"/>
          <p:nvPr/>
        </p:nvSpPr>
        <p:spPr>
          <a:xfrm>
            <a:off x="6248400" y="148994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Employees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6256020" y="1920240"/>
            <a:ext cx="128016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Suppliers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316980" y="2284214"/>
            <a:ext cx="1325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Taxes</a:t>
            </a:r>
            <a:endParaRPr lang="en-US" dirty="0"/>
          </a:p>
        </p:txBody>
      </p:sp>
      <p:sp>
        <p:nvSpPr>
          <p:cNvPr id="71" name="Right Brace 70"/>
          <p:cNvSpPr/>
          <p:nvPr/>
        </p:nvSpPr>
        <p:spPr>
          <a:xfrm>
            <a:off x="7421880" y="2712720"/>
            <a:ext cx="274320" cy="17754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Brace 71"/>
          <p:cNvSpPr/>
          <p:nvPr/>
        </p:nvSpPr>
        <p:spPr>
          <a:xfrm>
            <a:off x="7536180" y="1489948"/>
            <a:ext cx="312420" cy="1163598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7894320" y="2133600"/>
            <a:ext cx="366866" cy="1447800"/>
          </a:xfrm>
          <a:custGeom>
            <a:avLst/>
            <a:gdLst>
              <a:gd name="connsiteX0" fmla="*/ 0 w 366866"/>
              <a:gd name="connsiteY0" fmla="*/ 1447800 h 1447800"/>
              <a:gd name="connsiteX1" fmla="*/ 365760 w 366866"/>
              <a:gd name="connsiteY1" fmla="*/ 640080 h 1447800"/>
              <a:gd name="connsiteX2" fmla="*/ 91440 w 366866"/>
              <a:gd name="connsiteY2" fmla="*/ 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866" h="1447800">
                <a:moveTo>
                  <a:pt x="0" y="1447800"/>
                </a:moveTo>
                <a:cubicBezTo>
                  <a:pt x="175260" y="1164590"/>
                  <a:pt x="350520" y="881380"/>
                  <a:pt x="365760" y="640080"/>
                </a:cubicBezTo>
                <a:cubicBezTo>
                  <a:pt x="381000" y="398780"/>
                  <a:pt x="236220" y="199390"/>
                  <a:pt x="91440" y="0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1256234" y="2398698"/>
            <a:ext cx="5068366" cy="1152222"/>
          </a:xfrm>
          <a:custGeom>
            <a:avLst/>
            <a:gdLst>
              <a:gd name="connsiteX0" fmla="*/ 5068366 w 5068366"/>
              <a:gd name="connsiteY0" fmla="*/ 70182 h 1152222"/>
              <a:gd name="connsiteX1" fmla="*/ 801166 w 5068366"/>
              <a:gd name="connsiteY1" fmla="*/ 115902 h 1152222"/>
              <a:gd name="connsiteX2" fmla="*/ 8686 w 5068366"/>
              <a:gd name="connsiteY2" fmla="*/ 1152222 h 115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8366" h="1152222">
                <a:moveTo>
                  <a:pt x="5068366" y="70182"/>
                </a:moveTo>
                <a:cubicBezTo>
                  <a:pt x="3356406" y="2872"/>
                  <a:pt x="1644446" y="-64438"/>
                  <a:pt x="801166" y="115902"/>
                </a:cubicBezTo>
                <a:cubicBezTo>
                  <a:pt x="-42114" y="296242"/>
                  <a:pt x="-16714" y="724232"/>
                  <a:pt x="8686" y="1152222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/>
              <a:t>Building an Economy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458200" cy="4800600"/>
          </a:xfrm>
        </p:spPr>
        <p:txBody>
          <a:bodyPr/>
          <a:lstStyle/>
          <a:p>
            <a:r>
              <a:rPr lang="en-US" dirty="0" smtClean="0"/>
              <a:t>Working in small groups (3-4 students each), your job is to build a small economy</a:t>
            </a:r>
          </a:p>
          <a:p>
            <a:r>
              <a:rPr lang="en-US" dirty="0" smtClean="0"/>
              <a:t>Draw on your personal experiences or create something entirely new</a:t>
            </a:r>
          </a:p>
          <a:p>
            <a:r>
              <a:rPr lang="en-US" dirty="0" smtClean="0"/>
              <a:t>Your economy must account for the exchange of goods and services between nodes</a:t>
            </a:r>
          </a:p>
          <a:p>
            <a:pPr lvl="1"/>
            <a:r>
              <a:rPr lang="en-US" dirty="0" smtClean="0"/>
              <a:t>Is your system fully self-contained?</a:t>
            </a:r>
          </a:p>
          <a:p>
            <a:pPr lvl="1"/>
            <a:r>
              <a:rPr lang="en-US" dirty="0" smtClean="0"/>
              <a:t>Do you require raw materials?</a:t>
            </a:r>
          </a:p>
          <a:p>
            <a:r>
              <a:rPr lang="en-US" dirty="0" smtClean="0"/>
              <a:t>The group must create a model of the economic network consisting of clearly labeled nodes and edges in poster form</a:t>
            </a:r>
          </a:p>
          <a:p>
            <a:r>
              <a:rPr lang="en-US" dirty="0" smtClean="0"/>
              <a:t>Each student must contribute at least 5 nodes and 5 edges in the network and be able to share their contributions to the class</a:t>
            </a:r>
          </a:p>
          <a:p>
            <a:r>
              <a:rPr lang="en-US" dirty="0" smtClean="0"/>
              <a:t>Each group will have 3 minutes to present their model to the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8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475</TotalTime>
  <Words>383</Words>
  <Application>Microsoft Office PowerPoint</Application>
  <PresentationFormat>On-screen Show (4:3)</PresentationFormat>
  <Paragraphs>70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Building an Economy</vt:lpstr>
      <vt:lpstr>PowerPoint Presentation</vt:lpstr>
      <vt:lpstr>Outline for Today</vt:lpstr>
      <vt:lpstr>Food Web</vt:lpstr>
      <vt:lpstr>Food Web</vt:lpstr>
      <vt:lpstr>Ecology and Economy</vt:lpstr>
      <vt:lpstr>Example Economic Network</vt:lpstr>
      <vt:lpstr>Building an Economy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Swart Family</dc:creator>
  <cp:lastModifiedBy>Swart, David A</cp:lastModifiedBy>
  <cp:revision>21</cp:revision>
  <cp:lastPrinted>2013-09-30T05:13:24Z</cp:lastPrinted>
  <dcterms:created xsi:type="dcterms:W3CDTF">2013-09-29T23:36:46Z</dcterms:created>
  <dcterms:modified xsi:type="dcterms:W3CDTF">2014-04-15T21:58:45Z</dcterms:modified>
</cp:coreProperties>
</file>