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70" r:id="rId2"/>
    <p:sldId id="269" r:id="rId3"/>
    <p:sldId id="259" r:id="rId4"/>
    <p:sldId id="272" r:id="rId5"/>
    <p:sldId id="275" r:id="rId6"/>
    <p:sldId id="271" r:id="rId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05" autoAdjust="0"/>
  </p:normalViewPr>
  <p:slideViewPr>
    <p:cSldViewPr>
      <p:cViewPr>
        <p:scale>
          <a:sx n="78" d="100"/>
          <a:sy n="78" d="100"/>
        </p:scale>
        <p:origin x="-28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319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9778C-A255-4028-9DE9-7A4CBF512C62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F7BCE-4EB0-47BB-90FE-BFE68F7CE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04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D565F-F9D3-40C2-8BCC-215BC9599E4C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1ADCC-1A20-4DB6-AF59-0C4F3106A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70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0C5714-0A24-4BC4-BEE6-A7657F912881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6</a:t>
            </a:r>
            <a:r>
              <a:rPr lang="en-US" altLang="en-US" baseline="30000" smtClean="0"/>
              <a:t>th</a:t>
            </a:r>
            <a:r>
              <a:rPr lang="en-US" altLang="en-US" smtClean="0"/>
              <a:t> period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EDCF4D-EEAC-4E96-837E-3E1EC2725336}" type="slidenum">
              <a:rPr lang="en-US" altLang="en-US" smtClean="0">
                <a:latin typeface="Century Schoolbook" pitchFamily="18" charset="0"/>
                <a:cs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>
              <a:latin typeface="Century Schoolbook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baliga.systemsbiology.net/cytoscape/cellphone/help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err="1" smtClean="0"/>
              <a:t>Cytoscape</a:t>
            </a:r>
            <a:endParaRPr lang="en-US" sz="54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276600"/>
            <a:ext cx="7924800" cy="20574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 smtClean="0"/>
              <a:t>Learning Target: I can use software to analyze a cell phone network.  </a:t>
            </a:r>
          </a:p>
        </p:txBody>
      </p:sp>
    </p:spTree>
    <p:extLst>
      <p:ext uri="{BB962C8B-B14F-4D97-AF65-F5344CB8AC3E}">
        <p14:creationId xmlns:p14="http://schemas.microsoft.com/office/powerpoint/2010/main" val="34725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en-US" smtClean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4426725"/>
              </p:ext>
            </p:extLst>
          </p:nvPr>
        </p:nvGraphicFramePr>
        <p:xfrm>
          <a:off x="0" y="0"/>
          <a:ext cx="847898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291"/>
                <a:gridCol w="6982691"/>
              </a:tblGrid>
              <a:tr h="6234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Week</a:t>
                      </a:r>
                      <a:endParaRPr lang="en-US" sz="20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Title</a:t>
                      </a:r>
                      <a:endParaRPr lang="en-US" sz="2000" dirty="0"/>
                    </a:p>
                  </a:txBody>
                  <a:tcPr marT="45697" marB="45697"/>
                </a:tc>
              </a:tr>
              <a:tr h="623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Networks (Intro, Construct, Analyze, Quiz)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383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1: Introduction to Networks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943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Lesson 2: Analyze a Network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</a:tr>
              <a:tr h="623394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3: Construct a Network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648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4: Quiz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</a:tr>
              <a:tr h="6233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Human</a:t>
                      </a:r>
                      <a:r>
                        <a:rPr lang="en-US" sz="2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System Projects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</a:tr>
              <a:tr h="623398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Ecosystem / Field Work</a:t>
                      </a:r>
                    </a:p>
                  </a:txBody>
                  <a:tcPr marT="45706" marB="45706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Cryptocurrencies</a:t>
                      </a:r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/ Modeling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45697" marB="45697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45697" marB="4569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5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Outline for Today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924800" cy="4038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3200" dirty="0" smtClean="0"/>
              <a:t>Everyone needs to turn on and log in to a laptop and a pick up a handout</a:t>
            </a:r>
          </a:p>
          <a:p>
            <a:pPr>
              <a:defRPr/>
            </a:pPr>
            <a:r>
              <a:rPr lang="en-US" altLang="en-US" sz="3200" dirty="0" smtClean="0"/>
              <a:t>We will briefly review key network vocabulary and concepts</a:t>
            </a:r>
          </a:p>
          <a:p>
            <a:pPr>
              <a:defRPr/>
            </a:pPr>
            <a:r>
              <a:rPr lang="en-US" altLang="en-US" sz="3200" dirty="0" smtClean="0"/>
              <a:t>Each student will complete the cell phone simulation worksheet and turn it in by the end of class</a:t>
            </a:r>
          </a:p>
        </p:txBody>
      </p:sp>
    </p:spTree>
    <p:extLst>
      <p:ext uri="{BB962C8B-B14F-4D97-AF65-F5344CB8AC3E}">
        <p14:creationId xmlns:p14="http://schemas.microsoft.com/office/powerpoint/2010/main" val="3394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Vocabulary Review (matching!)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36192"/>
            <a:ext cx="3657600" cy="4590288"/>
          </a:xfrm>
        </p:spPr>
        <p:txBody>
          <a:bodyPr>
            <a:normAutofit fontScale="85000" lnSpcReduction="10000"/>
          </a:bodyPr>
          <a:lstStyle/>
          <a:p>
            <a:pPr marL="857250" indent="-742950">
              <a:buFont typeface="+mj-lt"/>
              <a:buAutoNum type="arabicPeriod"/>
            </a:pPr>
            <a:r>
              <a:rPr lang="en-US" sz="4400" dirty="0" smtClean="0"/>
              <a:t>Ecosystem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4400" dirty="0" smtClean="0"/>
              <a:t>Biotic Factors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4400" dirty="0" smtClean="0"/>
              <a:t>Abiotic Factors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4400" dirty="0" smtClean="0"/>
              <a:t>Network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4400" dirty="0" smtClean="0"/>
              <a:t>Nodes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4400" dirty="0" smtClean="0"/>
              <a:t>Edges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1536192"/>
            <a:ext cx="4343400" cy="4590288"/>
          </a:xfrm>
        </p:spPr>
        <p:txBody>
          <a:bodyPr>
            <a:noAutofit/>
          </a:bodyPr>
          <a:lstStyle/>
          <a:p>
            <a:pPr marL="571500" indent="-457200">
              <a:buFont typeface="+mj-lt"/>
              <a:buAutoNum type="alphaLcParenR"/>
            </a:pPr>
            <a:r>
              <a:rPr lang="en-US" altLang="en-US" sz="2400" dirty="0">
                <a:latin typeface="Arial" charset="0"/>
              </a:rPr>
              <a:t>Members of a network</a:t>
            </a:r>
          </a:p>
          <a:p>
            <a:pPr marL="571500" indent="-457200">
              <a:buFont typeface="+mj-lt"/>
              <a:buAutoNum type="alphaLcParenR"/>
            </a:pPr>
            <a:r>
              <a:rPr lang="en-US" altLang="en-US" sz="2400" dirty="0" smtClean="0">
                <a:latin typeface="Arial" charset="0"/>
              </a:rPr>
              <a:t>Everything </a:t>
            </a:r>
            <a:r>
              <a:rPr lang="en-US" altLang="en-US" sz="2400" dirty="0">
                <a:latin typeface="Arial" charset="0"/>
              </a:rPr>
              <a:t>that exists in a particular </a:t>
            </a:r>
            <a:r>
              <a:rPr lang="en-US" altLang="en-US" sz="2400" dirty="0" smtClean="0">
                <a:latin typeface="Arial" charset="0"/>
              </a:rPr>
              <a:t>environment</a:t>
            </a:r>
          </a:p>
          <a:p>
            <a:pPr marL="571500" indent="-457200">
              <a:buFont typeface="+mj-lt"/>
              <a:buAutoNum type="alphaLcParenR"/>
            </a:pPr>
            <a:r>
              <a:rPr lang="en-US" altLang="en-US" sz="2400" dirty="0">
                <a:latin typeface="Arial" charset="0"/>
              </a:rPr>
              <a:t>the relationships between the nodes (often shown as arrows)</a:t>
            </a:r>
          </a:p>
          <a:p>
            <a:pPr marL="571500" indent="-457200">
              <a:buFont typeface="+mj-lt"/>
              <a:buAutoNum type="alphaLcParenR"/>
            </a:pPr>
            <a:r>
              <a:rPr lang="en-US" sz="2400" dirty="0" smtClean="0">
                <a:latin typeface="Arial" charset="0"/>
              </a:rPr>
              <a:t>Things </a:t>
            </a:r>
            <a:r>
              <a:rPr lang="en-US" sz="2400" dirty="0">
                <a:latin typeface="Arial" charset="0"/>
              </a:rPr>
              <a:t>that are not living</a:t>
            </a:r>
          </a:p>
          <a:p>
            <a:pPr marL="571500" indent="-457200">
              <a:buFont typeface="+mj-lt"/>
              <a:buAutoNum type="alphaLcParenR"/>
            </a:pPr>
            <a:r>
              <a:rPr lang="en-US" altLang="en-US" sz="2400" dirty="0">
                <a:latin typeface="Arial" charset="0"/>
              </a:rPr>
              <a:t>An interconnected or interrelated chain, group, or system</a:t>
            </a:r>
          </a:p>
          <a:p>
            <a:pPr marL="571500" indent="-457200">
              <a:buFont typeface="+mj-lt"/>
              <a:buAutoNum type="alphaLcParenR"/>
            </a:pPr>
            <a:r>
              <a:rPr lang="en-US" sz="2400" dirty="0" smtClean="0">
                <a:latin typeface="Arial" charset="0"/>
              </a:rPr>
              <a:t>Living </a:t>
            </a:r>
            <a:r>
              <a:rPr lang="en-US" sz="2400" dirty="0">
                <a:latin typeface="Arial" charset="0"/>
              </a:rPr>
              <a:t>things</a:t>
            </a:r>
          </a:p>
          <a:p>
            <a:pPr marL="571500" indent="-457200">
              <a:buFont typeface="+mj-lt"/>
              <a:buAutoNum type="alphaLcParenR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2970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Vocabulary Review (matching!)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36192"/>
            <a:ext cx="4038600" cy="4590288"/>
          </a:xfrm>
        </p:spPr>
        <p:txBody>
          <a:bodyPr>
            <a:noAutofit/>
          </a:bodyPr>
          <a:lstStyle/>
          <a:p>
            <a:pPr marL="857250" indent="-742950">
              <a:buFont typeface="+mj-lt"/>
              <a:buAutoNum type="arabicPeriod"/>
            </a:pPr>
            <a:r>
              <a:rPr lang="en-US" sz="3200" dirty="0" smtClean="0"/>
              <a:t>Ecosystem (b)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3200" dirty="0" smtClean="0"/>
              <a:t>Biotic Factors (f)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3200" dirty="0" smtClean="0"/>
              <a:t>Abiotic Factors (d)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3200" dirty="0" smtClean="0"/>
              <a:t>Network (e)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3200" dirty="0" smtClean="0"/>
              <a:t>Nodes (a)</a:t>
            </a:r>
          </a:p>
          <a:p>
            <a:pPr marL="857250" indent="-742950">
              <a:buFont typeface="+mj-lt"/>
              <a:buAutoNum type="arabicPeriod"/>
            </a:pPr>
            <a:r>
              <a:rPr lang="en-US" sz="3200" dirty="0" smtClean="0"/>
              <a:t>Edges (c)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1536192"/>
            <a:ext cx="4343400" cy="4590288"/>
          </a:xfrm>
        </p:spPr>
        <p:txBody>
          <a:bodyPr>
            <a:noAutofit/>
          </a:bodyPr>
          <a:lstStyle/>
          <a:p>
            <a:pPr marL="571500" indent="-457200">
              <a:buFont typeface="+mj-lt"/>
              <a:buAutoNum type="alphaLcParenR"/>
            </a:pPr>
            <a:r>
              <a:rPr lang="en-US" altLang="en-US" sz="2400" dirty="0">
                <a:latin typeface="Arial" charset="0"/>
              </a:rPr>
              <a:t>Members of a network</a:t>
            </a:r>
          </a:p>
          <a:p>
            <a:pPr marL="571500" indent="-457200">
              <a:buFont typeface="+mj-lt"/>
              <a:buAutoNum type="alphaLcParenR"/>
            </a:pPr>
            <a:r>
              <a:rPr lang="en-US" altLang="en-US" sz="2400" dirty="0" smtClean="0">
                <a:latin typeface="Arial" charset="0"/>
              </a:rPr>
              <a:t>Everything </a:t>
            </a:r>
            <a:r>
              <a:rPr lang="en-US" altLang="en-US" sz="2400" dirty="0">
                <a:latin typeface="Arial" charset="0"/>
              </a:rPr>
              <a:t>that exists in a particular </a:t>
            </a:r>
            <a:r>
              <a:rPr lang="en-US" altLang="en-US" sz="2400" dirty="0" smtClean="0">
                <a:latin typeface="Arial" charset="0"/>
              </a:rPr>
              <a:t>environment</a:t>
            </a:r>
          </a:p>
          <a:p>
            <a:pPr marL="571500" indent="-457200">
              <a:buFont typeface="+mj-lt"/>
              <a:buAutoNum type="alphaLcParenR"/>
            </a:pPr>
            <a:r>
              <a:rPr lang="en-US" altLang="en-US" sz="2400" dirty="0">
                <a:latin typeface="Arial" charset="0"/>
              </a:rPr>
              <a:t>the relationships between the nodes (often shown as arrows)</a:t>
            </a:r>
          </a:p>
          <a:p>
            <a:pPr marL="571500" indent="-457200">
              <a:buFont typeface="+mj-lt"/>
              <a:buAutoNum type="alphaLcParenR"/>
            </a:pPr>
            <a:r>
              <a:rPr lang="en-US" sz="2400" dirty="0" smtClean="0">
                <a:latin typeface="Arial" charset="0"/>
              </a:rPr>
              <a:t>Things </a:t>
            </a:r>
            <a:r>
              <a:rPr lang="en-US" sz="2400" dirty="0">
                <a:latin typeface="Arial" charset="0"/>
              </a:rPr>
              <a:t>that are not living</a:t>
            </a:r>
          </a:p>
          <a:p>
            <a:pPr marL="571500" indent="-457200">
              <a:buFont typeface="+mj-lt"/>
              <a:buAutoNum type="alphaLcParenR"/>
            </a:pPr>
            <a:r>
              <a:rPr lang="en-US" altLang="en-US" sz="2400" dirty="0">
                <a:latin typeface="Arial" charset="0"/>
              </a:rPr>
              <a:t>An interconnected or interrelated chain, group, or system</a:t>
            </a:r>
          </a:p>
          <a:p>
            <a:pPr marL="571500" indent="-457200">
              <a:buFont typeface="+mj-lt"/>
              <a:buAutoNum type="alphaLcParenR"/>
            </a:pPr>
            <a:r>
              <a:rPr lang="en-US" sz="2400" dirty="0" smtClean="0">
                <a:latin typeface="Arial" charset="0"/>
              </a:rPr>
              <a:t>Living </a:t>
            </a:r>
            <a:r>
              <a:rPr lang="en-US" sz="2400" dirty="0">
                <a:latin typeface="Arial" charset="0"/>
              </a:rPr>
              <a:t>things</a:t>
            </a:r>
          </a:p>
          <a:p>
            <a:pPr marL="571500" indent="-457200">
              <a:buFont typeface="+mj-lt"/>
              <a:buAutoNum type="alphaLcParenR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9988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Launch </a:t>
            </a:r>
            <a:r>
              <a:rPr lang="en-US" dirty="0" err="1" smtClean="0"/>
              <a:t>Cytoscape</a:t>
            </a:r>
            <a:r>
              <a:rPr lang="en-US" dirty="0" smtClean="0"/>
              <a:t> Simulation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7620000" cy="4038600"/>
          </a:xfrm>
        </p:spPr>
        <p:txBody>
          <a:bodyPr>
            <a:noAutofit/>
          </a:bodyPr>
          <a:lstStyle/>
          <a:p>
            <a:pPr marL="114300" indent="0">
              <a:buNone/>
              <a:defRPr/>
            </a:pPr>
            <a:r>
              <a:rPr lang="en-US" altLang="en-US" sz="3200" dirty="0" smtClean="0">
                <a:hlinkClick r:id="rId2"/>
              </a:rPr>
              <a:t>http</a:t>
            </a:r>
            <a:r>
              <a:rPr lang="en-US" altLang="en-US" sz="3200" dirty="0">
                <a:hlinkClick r:id="rId2"/>
              </a:rPr>
              <a:t>://</a:t>
            </a:r>
            <a:r>
              <a:rPr lang="en-US" altLang="en-US" sz="3200" dirty="0" smtClean="0">
                <a:hlinkClick r:id="rId2"/>
              </a:rPr>
              <a:t>baliga.systemsbiology.net/cytoscape/cellphone/help.php</a:t>
            </a:r>
            <a:endParaRPr lang="en-US" altLang="en-US" sz="3200" dirty="0" smtClean="0"/>
          </a:p>
          <a:p>
            <a:pPr marL="114300" indent="0">
              <a:buFont typeface="Arial" charset="0"/>
              <a:buNone/>
              <a:defRPr/>
            </a:pPr>
            <a:endParaRPr lang="en-US" altLang="en-US" sz="3200" dirty="0" smtClean="0"/>
          </a:p>
          <a:p>
            <a:pPr marL="114300" indent="0">
              <a:buFont typeface="Arial" charset="0"/>
              <a:buNone/>
              <a:defRPr/>
            </a:pPr>
            <a:r>
              <a:rPr lang="en-US" altLang="en-US" sz="3200" dirty="0" smtClean="0"/>
              <a:t>		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altLang="en-US" sz="3200" dirty="0"/>
              <a:t>	</a:t>
            </a:r>
          </a:p>
          <a:p>
            <a:pPr marL="114300" indent="0">
              <a:buFont typeface="Arial" charset="0"/>
              <a:buNone/>
              <a:defRPr/>
            </a:pPr>
            <a:endParaRPr lang="en-US" altLang="en-US" sz="3200" dirty="0" smtClean="0"/>
          </a:p>
          <a:p>
            <a:pPr marL="114300" indent="0">
              <a:buFont typeface="Arial" charset="0"/>
              <a:buNone/>
              <a:defRPr/>
            </a:pPr>
            <a:r>
              <a:rPr lang="en-US" altLang="en-US" sz="3200" dirty="0" smtClean="0"/>
              <a:t>Click here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3" r="24622" b="29375"/>
          <a:stretch/>
        </p:blipFill>
        <p:spPr bwMode="auto">
          <a:xfrm>
            <a:off x="3352800" y="2417291"/>
            <a:ext cx="5496221" cy="42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 rot="697354">
            <a:off x="2234541" y="5291645"/>
            <a:ext cx="3401428" cy="388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8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480</TotalTime>
  <Words>242</Words>
  <Application>Microsoft Office PowerPoint</Application>
  <PresentationFormat>On-screen Show (4:3)</PresentationFormat>
  <Paragraphs>56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Cytoscape</vt:lpstr>
      <vt:lpstr>PowerPoint Presentation</vt:lpstr>
      <vt:lpstr>Outline for Today</vt:lpstr>
      <vt:lpstr>Vocabulary Review (matching!)</vt:lpstr>
      <vt:lpstr>Vocabulary Review (matching!)</vt:lpstr>
      <vt:lpstr>Launch Cytoscape Simulation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Swart Family</dc:creator>
  <cp:lastModifiedBy>Swart, David A</cp:lastModifiedBy>
  <cp:revision>19</cp:revision>
  <cp:lastPrinted>2013-09-30T05:13:24Z</cp:lastPrinted>
  <dcterms:created xsi:type="dcterms:W3CDTF">2013-09-29T23:36:46Z</dcterms:created>
  <dcterms:modified xsi:type="dcterms:W3CDTF">2014-04-15T21:54:59Z</dcterms:modified>
</cp:coreProperties>
</file>