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16" r:id="rId2"/>
    <p:sldId id="315" r:id="rId3"/>
    <p:sldId id="296" r:id="rId4"/>
    <p:sldId id="308" r:id="rId5"/>
    <p:sldId id="312" r:id="rId6"/>
    <p:sldId id="313" r:id="rId7"/>
    <p:sldId id="297" r:id="rId8"/>
    <p:sldId id="298" r:id="rId9"/>
    <p:sldId id="299" r:id="rId10"/>
    <p:sldId id="300" r:id="rId11"/>
    <p:sldId id="303" r:id="rId12"/>
    <p:sldId id="301" r:id="rId13"/>
    <p:sldId id="302" r:id="rId14"/>
    <p:sldId id="306" r:id="rId15"/>
    <p:sldId id="307" r:id="rId16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28A42B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92" y="-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9B6A071-94A0-4BA6-91C2-0BB151872F55}" type="datetimeFigureOut">
              <a:rPr lang="en-US"/>
              <a:pPr>
                <a:defRPr/>
              </a:pPr>
              <a:t>4/15/2014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04426C9-E1FE-4C7F-B5C8-011F9EF77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3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C6456F1-AF8A-4485-8DA3-4786ABFA1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20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6</a:t>
            </a:r>
            <a:r>
              <a:rPr lang="en-US" altLang="en-US" baseline="30000" smtClean="0"/>
              <a:t>th</a:t>
            </a:r>
            <a:r>
              <a:rPr lang="en-US" altLang="en-US" smtClean="0"/>
              <a:t> period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EDCF4D-EEAC-4E96-837E-3E1EC2725336}" type="slidenum">
              <a:rPr lang="en-US" altLang="en-US" smtClean="0">
                <a:latin typeface="Century Schoolbook" pitchFamily="18" charset="0"/>
                <a:cs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>
              <a:latin typeface="Century Schoolbook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509FF6-4565-48DA-856F-502D70E83A59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695CB0E-ACC3-486B-8A89-7055F9647E98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BFD4A2-69D7-465D-B526-6F4D880B0C71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FA41FE-33D4-4B69-8A52-B90E96B64EC3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750336-05B9-4031-86E2-13F8C6575876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099547-17F3-4D38-819E-CB08AB8B6273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9278AC-946B-44AC-B3DF-9A06363F8F37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9F0C9-47E6-4D71-96C6-1B1A5739542A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15F81-5D4F-44CB-A31E-552273F73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2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3CB20-AF7E-4D83-B03E-3D9531390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5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B1963-0736-4164-B7B2-C1BD3753F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6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41526-2A16-455A-8054-E54506BBC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8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F4218-589E-488F-A895-35C19BD10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5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0A69B-CA91-4946-8542-F7014B955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3EE98-B039-4665-A2ED-F435C05FA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74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41D01-989F-4C6D-AAAD-7EEA90C28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B9EC9-1412-48E9-A764-24BB02E55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9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0EF50-FD0A-430A-8641-E5878B686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5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D9174-A873-45BB-8FC8-F60BA773B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0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C0BB67-0FE0-497B-8F2F-B0660EC76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Systems Biology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71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en-US" smtClean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1931520"/>
              </p:ext>
            </p:extLst>
          </p:nvPr>
        </p:nvGraphicFramePr>
        <p:xfrm>
          <a:off x="0" y="0"/>
          <a:ext cx="847898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291"/>
                <a:gridCol w="6982691"/>
              </a:tblGrid>
              <a:tr h="623410"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/>
                        <a:t>Part</a:t>
                      </a:r>
                      <a:endParaRPr lang="en-US" sz="20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Title</a:t>
                      </a:r>
                      <a:endParaRPr lang="en-US" sz="2000" dirty="0"/>
                    </a:p>
                  </a:txBody>
                  <a:tcPr marT="45697" marB="45697"/>
                </a:tc>
              </a:tr>
              <a:tr h="623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Networks (Intro, Construct, Analyze, Quiz)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383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Lesson 1: Introduction to Networks</a:t>
                      </a:r>
                      <a:endParaRPr lang="en-US" sz="24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943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2: Analyze a Network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</a:tr>
              <a:tr h="623394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3: Construct a Network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/>
                </a:tc>
              </a:tr>
              <a:tr h="623648">
                <a:tc>
                  <a:txBody>
                    <a:bodyPr/>
                    <a:lstStyle/>
                    <a:p>
                      <a:pPr algn="ctr"/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Lesson 4: Quiz</a:t>
                      </a:r>
                      <a:endParaRPr lang="en-US" sz="2400" kern="120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</a:tr>
              <a:tr h="6233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Human</a:t>
                      </a:r>
                      <a:r>
                        <a:rPr lang="en-US" sz="24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System Projects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</a:tr>
              <a:tr h="623398"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Ecosystem / Field Work</a:t>
                      </a:r>
                    </a:p>
                  </a:txBody>
                  <a:tcPr marT="45706" marB="45706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Cryptocurrencies</a:t>
                      </a:r>
                      <a:r>
                        <a:rPr lang="en-US" sz="24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/ Modeling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T="45706" marB="45706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45697" marB="45697"/>
                </a:tc>
              </a:tr>
              <a:tr h="623373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T="45697" marB="45697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45697" marB="4569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>An Introduction to Networks in Biology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276600"/>
            <a:ext cx="7924800" cy="20574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Learning Target: I can apply systems thinking to analyze a simple cell phone network.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Outline for Today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620000" cy="4191000"/>
          </a:xfrm>
        </p:spPr>
        <p:txBody>
          <a:bodyPr/>
          <a:lstStyle/>
          <a:p>
            <a:pPr>
              <a:defRPr/>
            </a:pPr>
            <a:r>
              <a:rPr lang="en-US" altLang="en-US" sz="3600" dirty="0" smtClean="0"/>
              <a:t>Lab Notebook: In</a:t>
            </a:r>
          </a:p>
          <a:p>
            <a:pPr>
              <a:defRPr/>
            </a:pPr>
            <a:r>
              <a:rPr lang="en-US" altLang="en-US" sz="3600" dirty="0" smtClean="0"/>
              <a:t>Remembering ecosystem / food web </a:t>
            </a:r>
          </a:p>
          <a:p>
            <a:pPr>
              <a:defRPr/>
            </a:pPr>
            <a:r>
              <a:rPr lang="en-US" altLang="en-US" sz="3600" dirty="0" smtClean="0"/>
              <a:t>Learning about systems and networks</a:t>
            </a:r>
          </a:p>
          <a:p>
            <a:pPr>
              <a:defRPr/>
            </a:pPr>
            <a:r>
              <a:rPr lang="en-US" altLang="en-US" sz="3600" dirty="0" smtClean="0"/>
              <a:t>Work time activity</a:t>
            </a:r>
          </a:p>
          <a:p>
            <a:pPr>
              <a:defRPr/>
            </a:pPr>
            <a:r>
              <a:rPr lang="en-US" altLang="en-US" sz="3600" dirty="0" smtClean="0"/>
              <a:t>Simple cell phone network analysis</a:t>
            </a:r>
          </a:p>
          <a:p>
            <a:pPr>
              <a:defRPr/>
            </a:pPr>
            <a:r>
              <a:rPr lang="en-US" altLang="en-US" sz="3600" dirty="0" smtClean="0"/>
              <a:t>Lab Notebook: Out</a:t>
            </a:r>
          </a:p>
          <a:p>
            <a:pPr>
              <a:defRPr/>
            </a:pPr>
            <a:endParaRPr lang="en-US" altLang="en-US" sz="3600" dirty="0" smtClean="0"/>
          </a:p>
          <a:p>
            <a:pPr marL="114300" indent="0">
              <a:buFont typeface="Arial" charset="0"/>
              <a:buNone/>
              <a:defRPr/>
            </a:pPr>
            <a:endParaRPr lang="en-US" alt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Lab Notebook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620000" cy="5105400"/>
          </a:xfrm>
        </p:spPr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New Unit: Ecosystems </a:t>
            </a:r>
          </a:p>
          <a:p>
            <a:pPr>
              <a:defRPr/>
            </a:pPr>
            <a:r>
              <a:rPr lang="en-US" sz="3200" dirty="0" smtClean="0">
                <a:solidFill>
                  <a:srgbClr val="0000FF"/>
                </a:solidFill>
              </a:rPr>
              <a:t>New Activity: Introduction to Networks in Biology</a:t>
            </a:r>
          </a:p>
          <a:p>
            <a:pPr marL="114300" indent="0">
              <a:buNone/>
              <a:defRPr/>
            </a:pPr>
            <a:endParaRPr lang="en-US" sz="1800" dirty="0"/>
          </a:p>
          <a:p>
            <a:pPr marL="114300" indent="0" algn="ctr">
              <a:buFont typeface="Arial" charset="0"/>
              <a:buNone/>
              <a:defRPr/>
            </a:pPr>
            <a:r>
              <a:rPr lang="en-US" sz="46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Pair &amp; Share</a:t>
            </a:r>
            <a:endParaRPr lang="en-US" sz="46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n-US" sz="3200" dirty="0" smtClean="0"/>
              <a:t>What is an ecosystem? </a:t>
            </a:r>
          </a:p>
          <a:p>
            <a:pPr>
              <a:defRPr/>
            </a:pPr>
            <a:r>
              <a:rPr lang="en-US" sz="3200" dirty="0" smtClean="0"/>
              <a:t>How could you represent an ecosystem on paper?</a:t>
            </a:r>
          </a:p>
          <a:p>
            <a:pPr>
              <a:defRPr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5400" dirty="0" smtClean="0"/>
              <a:t>What is an ecosystem?</a:t>
            </a:r>
            <a:endParaRPr lang="en-US" sz="5400" dirty="0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457200" y="1676400"/>
            <a:ext cx="75438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US" altLang="en-US" sz="4000" dirty="0">
                <a:latin typeface="Arial" charset="0"/>
              </a:rPr>
              <a:t>Ecosystem: Everything that exists in a particular environment 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en-US" sz="4000" dirty="0">
                <a:solidFill>
                  <a:srgbClr val="28A42B"/>
                </a:solidFill>
                <a:latin typeface="Arial" charset="0"/>
              </a:rPr>
              <a:t>Biotic factors: Living things (like plants and animals)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en-US" sz="4000" dirty="0">
                <a:solidFill>
                  <a:srgbClr val="0000FF"/>
                </a:solidFill>
                <a:latin typeface="Arial" charset="0"/>
              </a:rPr>
              <a:t>Abiotic factors: Things that are not living (like rocks, air, sunlight, and water)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od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"/>
          <a:stretch>
            <a:fillRect/>
          </a:stretch>
        </p:blipFill>
        <p:spPr bwMode="auto">
          <a:xfrm>
            <a:off x="296863" y="1219200"/>
            <a:ext cx="7856537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620000" cy="7159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What is this?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rab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3" b="14484"/>
          <a:stretch>
            <a:fillRect/>
          </a:stretch>
        </p:blipFill>
        <p:spPr bwMode="auto">
          <a:xfrm>
            <a:off x="990600" y="1212850"/>
            <a:ext cx="7081838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65150" y="1408113"/>
            <a:ext cx="4159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2800" dirty="0" smtClean="0">
                <a:solidFill>
                  <a:srgbClr val="FF0000"/>
                </a:solidFill>
                <a:latin typeface="+mn-lt"/>
              </a:rPr>
              <a:t>The same Ocean Food Web</a:t>
            </a:r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620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Network model of food web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More Vocabulary </a:t>
            </a:r>
            <a:r>
              <a:rPr lang="en-US" dirty="0"/>
              <a:t>Words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76400"/>
            <a:ext cx="8382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4000" u="sng" dirty="0" smtClean="0"/>
              <a:t>Network</a:t>
            </a:r>
            <a:r>
              <a:rPr lang="en-US" altLang="en-US" sz="4000" dirty="0" smtClean="0"/>
              <a:t> = an interconnected or interrelated chain, group, or system</a:t>
            </a:r>
          </a:p>
          <a:p>
            <a:pPr eaLnBrk="1" hangingPunct="1">
              <a:buFontTx/>
              <a:buNone/>
            </a:pPr>
            <a:endParaRPr lang="en-US" altLang="en-US" sz="1400" dirty="0" smtClean="0"/>
          </a:p>
          <a:p>
            <a:pPr eaLnBrk="1" hangingPunct="1">
              <a:buFontTx/>
              <a:buNone/>
            </a:pPr>
            <a:r>
              <a:rPr lang="en-US" altLang="en-US" sz="4000" u="sng" dirty="0" smtClean="0"/>
              <a:t>Nodes</a:t>
            </a:r>
            <a:r>
              <a:rPr lang="en-US" altLang="en-US" sz="4000" dirty="0" smtClean="0"/>
              <a:t> = members of a network</a:t>
            </a:r>
          </a:p>
          <a:p>
            <a:pPr eaLnBrk="1" hangingPunct="1">
              <a:buFontTx/>
              <a:buNone/>
            </a:pPr>
            <a:endParaRPr lang="en-US" altLang="en-US" sz="1400" dirty="0" smtClean="0"/>
          </a:p>
          <a:p>
            <a:pPr eaLnBrk="1" hangingPunct="1">
              <a:buFontTx/>
              <a:buNone/>
            </a:pPr>
            <a:r>
              <a:rPr lang="en-US" altLang="en-US" sz="4000" u="sng" dirty="0" smtClean="0"/>
              <a:t>Edges</a:t>
            </a:r>
            <a:r>
              <a:rPr lang="en-US" altLang="en-US" sz="4000" dirty="0" smtClean="0"/>
              <a:t> = the relationships between the nodes (often shown as arrows)</a:t>
            </a:r>
            <a:endParaRPr lang="en-US" altLang="en-US" sz="4000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crabweb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4868" r="-1717" b="14349"/>
          <a:stretch>
            <a:fillRect/>
          </a:stretch>
        </p:blipFill>
        <p:spPr>
          <a:xfrm>
            <a:off x="1354138" y="1828800"/>
            <a:ext cx="5959475" cy="46672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30225" y="263525"/>
            <a:ext cx="8229600" cy="1143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rgbClr val="FF0000"/>
                </a:solidFill>
              </a:rPr>
              <a:t>What do the nodes represent?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rgbClr val="FF0000"/>
                </a:solidFill>
              </a:rPr>
              <a:t>What do the edges represent?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600" dirty="0" smtClean="0">
              <a:solidFill>
                <a:srgbClr val="FF00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3124200" y="723900"/>
            <a:ext cx="609600" cy="1676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602163" y="817563"/>
            <a:ext cx="579437" cy="101123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759200" y="1397000"/>
            <a:ext cx="268288" cy="15049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33875" y="1447800"/>
            <a:ext cx="536575" cy="12763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ular Callout 14"/>
          <p:cNvSpPr/>
          <p:nvPr/>
        </p:nvSpPr>
        <p:spPr>
          <a:xfrm>
            <a:off x="304800" y="1676400"/>
            <a:ext cx="3962400" cy="35814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The things in the ecosystem. 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333875" y="1676400"/>
            <a:ext cx="3962400" cy="35814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Who eats what.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8" grpId="0" animBg="1"/>
      <p:bldP spid="1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842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Cell </a:t>
            </a:r>
            <a:r>
              <a:rPr lang="en-US" dirty="0"/>
              <a:t>Phone Network</a:t>
            </a:r>
          </a:p>
        </p:txBody>
      </p:sp>
      <p:sp>
        <p:nvSpPr>
          <p:cNvPr id="12291" name="Oval 6"/>
          <p:cNvSpPr>
            <a:spLocks noChangeArrowheads="1"/>
          </p:cNvSpPr>
          <p:nvPr/>
        </p:nvSpPr>
        <p:spPr bwMode="auto">
          <a:xfrm>
            <a:off x="2209800" y="4891088"/>
            <a:ext cx="1219200" cy="1219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2544763" y="5283200"/>
            <a:ext cx="479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latin typeface="Arial" charset="0"/>
              </a:rPr>
              <a:t>1A</a:t>
            </a:r>
          </a:p>
        </p:txBody>
      </p:sp>
      <p:sp>
        <p:nvSpPr>
          <p:cNvPr id="12293" name="Oval 8"/>
          <p:cNvSpPr>
            <a:spLocks noChangeArrowheads="1"/>
          </p:cNvSpPr>
          <p:nvPr/>
        </p:nvSpPr>
        <p:spPr bwMode="auto">
          <a:xfrm>
            <a:off x="4953000" y="4967288"/>
            <a:ext cx="1219200" cy="1219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5287963" y="5359400"/>
            <a:ext cx="479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latin typeface="Arial" charset="0"/>
              </a:rPr>
              <a:t>1D</a:t>
            </a:r>
          </a:p>
        </p:txBody>
      </p:sp>
      <p:sp>
        <p:nvSpPr>
          <p:cNvPr id="12295" name="Line 10"/>
          <p:cNvSpPr>
            <a:spLocks noChangeShapeType="1"/>
          </p:cNvSpPr>
          <p:nvPr/>
        </p:nvSpPr>
        <p:spPr bwMode="auto">
          <a:xfrm>
            <a:off x="3429000" y="5500688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Text Box 11"/>
          <p:cNvSpPr txBox="1">
            <a:spLocks noChangeArrowheads="1"/>
          </p:cNvSpPr>
          <p:nvPr/>
        </p:nvSpPr>
        <p:spPr bwMode="auto">
          <a:xfrm>
            <a:off x="3581400" y="51196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latin typeface="Arial" charset="0"/>
              </a:rPr>
              <a:t>can call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304800" y="1143000"/>
            <a:ext cx="80010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charset="0"/>
              <a:buNone/>
              <a:defRPr/>
            </a:pPr>
            <a:endParaRPr lang="en-US" altLang="en-US" sz="1400" dirty="0" smtClean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sz="3200" dirty="0" smtClean="0">
                <a:latin typeface="+mn-lt"/>
              </a:rPr>
              <a:t> The</a:t>
            </a:r>
            <a:r>
              <a:rPr lang="en-US" altLang="en-US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200" dirty="0" smtClean="0">
                <a:solidFill>
                  <a:srgbClr val="990099"/>
                </a:solidFill>
                <a:latin typeface="+mn-lt"/>
              </a:rPr>
              <a:t>nodes</a:t>
            </a:r>
            <a:r>
              <a:rPr lang="en-US" altLang="en-US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200" dirty="0" smtClean="0">
                <a:latin typeface="+mn-lt"/>
              </a:rPr>
              <a:t>in this network are students and their cell phones, and the </a:t>
            </a:r>
            <a:r>
              <a:rPr lang="en-US" altLang="en-US" sz="3200" dirty="0" smtClean="0">
                <a:solidFill>
                  <a:schemeClr val="hlink"/>
                </a:solidFill>
                <a:latin typeface="+mn-lt"/>
              </a:rPr>
              <a:t>edges</a:t>
            </a:r>
            <a:r>
              <a:rPr lang="en-US" altLang="en-US" sz="3200" dirty="0" smtClean="0">
                <a:latin typeface="+mn-lt"/>
              </a:rPr>
              <a:t> are arrows showing who can call whom</a:t>
            </a:r>
          </a:p>
          <a:p>
            <a:pPr eaLnBrk="1" hangingPunct="1">
              <a:spcBef>
                <a:spcPct val="0"/>
              </a:spcBef>
              <a:buClrTx/>
              <a:buFont typeface="Arial" charset="0"/>
              <a:buNone/>
              <a:defRPr/>
            </a:pPr>
            <a:endParaRPr lang="en-US" altLang="en-US" sz="1400" dirty="0" smtClean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sz="3200" dirty="0" smtClean="0">
                <a:latin typeface="+mn-lt"/>
              </a:rPr>
              <a:t> We can use this diagram to track the flow of information throughout the classroom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endParaRPr lang="en-US" altLang="en-US" sz="2800" dirty="0" smtClean="0">
              <a:latin typeface="Arial" charset="0"/>
            </a:endParaRPr>
          </a:p>
        </p:txBody>
      </p:sp>
      <p:sp>
        <p:nvSpPr>
          <p:cNvPr id="12298" name="Text Box 14"/>
          <p:cNvSpPr txBox="1">
            <a:spLocks noChangeArrowheads="1"/>
          </p:cNvSpPr>
          <p:nvPr/>
        </p:nvSpPr>
        <p:spPr bwMode="auto">
          <a:xfrm>
            <a:off x="2362200" y="6110288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  <a:latin typeface="Arial" charset="0"/>
              </a:rPr>
              <a:t>node</a:t>
            </a:r>
          </a:p>
        </p:txBody>
      </p:sp>
      <p:sp>
        <p:nvSpPr>
          <p:cNvPr id="12299" name="Text Box 15"/>
          <p:cNvSpPr txBox="1">
            <a:spLocks noChangeArrowheads="1"/>
          </p:cNvSpPr>
          <p:nvPr/>
        </p:nvSpPr>
        <p:spPr bwMode="auto">
          <a:xfrm>
            <a:off x="5181600" y="6186488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  <a:latin typeface="Arial" charset="0"/>
              </a:rPr>
              <a:t>node</a:t>
            </a:r>
          </a:p>
        </p:txBody>
      </p:sp>
      <p:sp>
        <p:nvSpPr>
          <p:cNvPr id="12300" name="Text Box 16"/>
          <p:cNvSpPr txBox="1">
            <a:spLocks noChangeArrowheads="1"/>
          </p:cNvSpPr>
          <p:nvPr/>
        </p:nvSpPr>
        <p:spPr bwMode="auto">
          <a:xfrm>
            <a:off x="3733800" y="5576888"/>
            <a:ext cx="71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The direction of the arrow is important in many networks. </a:t>
            </a:r>
          </a:p>
          <a:p>
            <a:pPr eaLnBrk="1" hangingPunct="1"/>
            <a:r>
              <a:rPr lang="en-US" altLang="en-US" sz="2800" smtClean="0"/>
              <a:t>In the example below, the single arrow pointing from 2A to 3A tells us that 2A can call 3A</a:t>
            </a:r>
          </a:p>
          <a:p>
            <a:pPr lvl="1" eaLnBrk="1" hangingPunct="1"/>
            <a:r>
              <a:rPr lang="en-US" altLang="en-US" smtClean="0"/>
              <a:t>Notice that 3A cannot call 2A back, since there is no arrow pointing in that direction</a:t>
            </a:r>
          </a:p>
        </p:txBody>
      </p:sp>
      <p:pic>
        <p:nvPicPr>
          <p:cNvPr id="13315" name="Picture 4" descr="4node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52850"/>
            <a:ext cx="264795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2514600" y="4191000"/>
            <a:ext cx="73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  <a:latin typeface="Arial" charset="0"/>
              </a:rPr>
              <a:t>node</a:t>
            </a:r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4191000" y="49530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5181600" y="50292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3962400" y="40386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2590800" y="51816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  <p:sp>
        <p:nvSpPr>
          <p:cNvPr id="13321" name="Text Box 13"/>
          <p:cNvSpPr txBox="1">
            <a:spLocks noChangeArrowheads="1"/>
          </p:cNvSpPr>
          <p:nvPr/>
        </p:nvSpPr>
        <p:spPr bwMode="auto">
          <a:xfrm>
            <a:off x="3276600" y="51816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  <p:sp>
        <p:nvSpPr>
          <p:cNvPr id="13322" name="Text Box 14"/>
          <p:cNvSpPr txBox="1">
            <a:spLocks noChangeArrowheads="1"/>
          </p:cNvSpPr>
          <p:nvPr/>
        </p:nvSpPr>
        <p:spPr bwMode="auto">
          <a:xfrm>
            <a:off x="4114800" y="6248400"/>
            <a:ext cx="71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charset="0"/>
              </a:rPr>
              <a:t>edge</a:t>
            </a:r>
          </a:p>
        </p:txBody>
      </p:sp>
      <p:sp>
        <p:nvSpPr>
          <p:cNvPr id="13323" name="Text Box 8"/>
          <p:cNvSpPr txBox="1">
            <a:spLocks noChangeArrowheads="1"/>
          </p:cNvSpPr>
          <p:nvPr/>
        </p:nvSpPr>
        <p:spPr bwMode="auto">
          <a:xfrm>
            <a:off x="2584450" y="5973763"/>
            <a:ext cx="7302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  <a:latin typeface="Arial" charset="0"/>
              </a:rPr>
              <a:t>node</a:t>
            </a:r>
          </a:p>
        </p:txBody>
      </p:sp>
      <p:sp>
        <p:nvSpPr>
          <p:cNvPr id="13324" name="Text Box 8"/>
          <p:cNvSpPr txBox="1">
            <a:spLocks noChangeArrowheads="1"/>
          </p:cNvSpPr>
          <p:nvPr/>
        </p:nvSpPr>
        <p:spPr bwMode="auto">
          <a:xfrm>
            <a:off x="5546725" y="5791200"/>
            <a:ext cx="73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  <a:latin typeface="Arial" charset="0"/>
              </a:rPr>
              <a:t>node</a:t>
            </a:r>
          </a:p>
        </p:txBody>
      </p:sp>
      <p:sp>
        <p:nvSpPr>
          <p:cNvPr id="13325" name="Text Box 8"/>
          <p:cNvSpPr txBox="1">
            <a:spLocks noChangeArrowheads="1"/>
          </p:cNvSpPr>
          <p:nvPr/>
        </p:nvSpPr>
        <p:spPr bwMode="auto">
          <a:xfrm>
            <a:off x="5532438" y="4130675"/>
            <a:ext cx="73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  <a:latin typeface="Arial" charset="0"/>
              </a:rPr>
              <a:t>node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229600" cy="7159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Cell Phone Network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981200"/>
            <a:ext cx="3184525" cy="3733800"/>
          </a:xfrm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65125" y="2170113"/>
            <a:ext cx="4587875" cy="304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sz="2400" dirty="0" smtClean="0">
                <a:latin typeface="+mn-lt"/>
              </a:rPr>
              <a:t> How many people can 1A call?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24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sz="2400" dirty="0" smtClean="0">
                <a:latin typeface="+mn-lt"/>
              </a:rPr>
              <a:t> How many people can call 1A?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24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sz="2400" dirty="0" smtClean="0">
                <a:latin typeface="+mn-lt"/>
              </a:rPr>
              <a:t> How many people can call 4A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2400" dirty="0" smtClean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sz="2400" dirty="0" smtClean="0">
                <a:latin typeface="+mn-lt"/>
              </a:rPr>
              <a:t> If 2A hears a rumor, who else will find out about it?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Cell Phone Network:</a:t>
            </a:r>
            <a:br>
              <a:rPr lang="en-US" dirty="0" smtClean="0"/>
            </a:br>
            <a:r>
              <a:rPr lang="en-US" dirty="0" smtClean="0"/>
              <a:t>Pop Quiz!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Systems and Networks</a:t>
            </a:r>
            <a:endParaRPr lang="en-US" dirty="0"/>
          </a:p>
        </p:txBody>
      </p:sp>
      <p:sp>
        <p:nvSpPr>
          <p:cNvPr id="11267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7620000" cy="3733800"/>
          </a:xfrm>
        </p:spPr>
        <p:txBody>
          <a:bodyPr/>
          <a:lstStyle/>
          <a:p>
            <a:r>
              <a:rPr lang="en-US" altLang="en-US" smtClean="0"/>
              <a:t>Table Share activity:</a:t>
            </a:r>
          </a:p>
          <a:p>
            <a:pPr lvl="1"/>
            <a:r>
              <a:rPr lang="en-US" altLang="en-US" smtClean="0"/>
              <a:t>Come up with at least one example of a System:</a:t>
            </a:r>
          </a:p>
          <a:p>
            <a:pPr lvl="2"/>
            <a:r>
              <a:rPr lang="en-US" altLang="en-US" smtClean="0"/>
              <a:t>We selected the ______________ system because ______________</a:t>
            </a:r>
          </a:p>
          <a:p>
            <a:pPr lvl="1"/>
            <a:r>
              <a:rPr lang="en-US" altLang="en-US" smtClean="0"/>
              <a:t>Explain how the System could be modeled with a Network diagram.  Remember to include:</a:t>
            </a:r>
          </a:p>
          <a:p>
            <a:pPr lvl="2"/>
            <a:r>
              <a:rPr lang="en-US" altLang="en-US" smtClean="0"/>
              <a:t>The nodes represent ______________</a:t>
            </a:r>
          </a:p>
          <a:p>
            <a:pPr lvl="2"/>
            <a:r>
              <a:rPr lang="en-US" altLang="en-US" smtClean="0"/>
              <a:t>The edges represent ______________</a:t>
            </a:r>
          </a:p>
          <a:p>
            <a:pPr lvl="2"/>
            <a:r>
              <a:rPr lang="en-US" altLang="en-US" smtClean="0"/>
              <a:t>The arrow direction of the edges show ______________</a:t>
            </a:r>
          </a:p>
          <a:p>
            <a:pPr lvl="2"/>
            <a:r>
              <a:rPr lang="en-US" altLang="en-US" smtClean="0"/>
              <a:t>The network diagram models the flow of ______________ through the system</a:t>
            </a:r>
          </a:p>
          <a:p>
            <a:r>
              <a:rPr lang="en-US" altLang="en-US" smtClean="0"/>
              <a:t>Share with the class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5257800"/>
            <a:ext cx="75438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u="sng">
                <a:latin typeface="Arial" charset="0"/>
              </a:rPr>
              <a:t>Network</a:t>
            </a:r>
            <a:r>
              <a:rPr lang="en-US" altLang="en-US" sz="1800">
                <a:latin typeface="Arial" charset="0"/>
              </a:rPr>
              <a:t> = an interconnected or interrelated chain, group, or system.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u="sng">
                <a:latin typeface="Arial" charset="0"/>
              </a:rPr>
              <a:t>Nodes</a:t>
            </a:r>
            <a:r>
              <a:rPr lang="en-US" altLang="en-US" sz="1800">
                <a:latin typeface="Arial" charset="0"/>
              </a:rPr>
              <a:t> = members of the network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u="sng">
                <a:latin typeface="Arial" charset="0"/>
              </a:rPr>
              <a:t>Edges</a:t>
            </a:r>
            <a:r>
              <a:rPr lang="en-US" altLang="en-US" sz="1800">
                <a:latin typeface="Arial" charset="0"/>
              </a:rPr>
              <a:t> = the relationships between the nodes</a:t>
            </a:r>
            <a:endParaRPr lang="en-US" altLang="en-US" sz="1800" u="sng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Exit Ticket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 smtClean="0"/>
              <a:t>Select an example of a system or network and suggest how your selection might be “crashed”</a:t>
            </a:r>
          </a:p>
          <a:p>
            <a:pPr lvl="1"/>
            <a:r>
              <a:rPr lang="en-US" altLang="en-US" sz="3000" dirty="0" smtClean="0"/>
              <a:t>Example: too many people calling at once can crash a cell phone network</a:t>
            </a:r>
          </a:p>
          <a:p>
            <a:r>
              <a:rPr lang="en-US" altLang="en-US" sz="3200" dirty="0" smtClean="0"/>
              <a:t>What happens when an ecosystem crashes?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3261</TotalTime>
  <Words>518</Words>
  <Application>Microsoft Office PowerPoint</Application>
  <PresentationFormat>On-screen Show (4:3)</PresentationFormat>
  <Paragraphs>108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Systems Biology</vt:lpstr>
      <vt:lpstr>PowerPoint Presentation</vt:lpstr>
      <vt:lpstr>An Introduction to Networks in Biology</vt:lpstr>
      <vt:lpstr>Outline for Today</vt:lpstr>
      <vt:lpstr>Lab Notebook</vt:lpstr>
      <vt:lpstr>What is an ecosystem?</vt:lpstr>
      <vt:lpstr>What is this? </vt:lpstr>
      <vt:lpstr>Network model of food web</vt:lpstr>
      <vt:lpstr>More Vocabulary Words</vt:lpstr>
      <vt:lpstr>PowerPoint Presentation</vt:lpstr>
      <vt:lpstr>Cell Phone Network</vt:lpstr>
      <vt:lpstr>Cell Phone Network Analysis</vt:lpstr>
      <vt:lpstr>Cell Phone Network: Pop Quiz!</vt:lpstr>
      <vt:lpstr>Systems and Networks</vt:lpstr>
      <vt:lpstr>Exit Ticket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Swart Family</dc:creator>
  <cp:lastModifiedBy>Swart, David A</cp:lastModifiedBy>
  <cp:revision>156</cp:revision>
  <cp:lastPrinted>2013-09-30T05:09:52Z</cp:lastPrinted>
  <dcterms:created xsi:type="dcterms:W3CDTF">2004-07-29T07:43:54Z</dcterms:created>
  <dcterms:modified xsi:type="dcterms:W3CDTF">2014-04-15T21:47:42Z</dcterms:modified>
</cp:coreProperties>
</file>