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9" r:id="rId3"/>
    <p:sldId id="264" r:id="rId4"/>
    <p:sldId id="265" r:id="rId5"/>
    <p:sldId id="266" r:id="rId6"/>
    <p:sldId id="267" r:id="rId7"/>
    <p:sldId id="268" r:id="rId8"/>
    <p:sldId id="269" r:id="rId9"/>
    <p:sldId id="274" r:id="rId10"/>
    <p:sldId id="270" r:id="rId11"/>
    <p:sldId id="271" r:id="rId12"/>
    <p:sldId id="273" r:id="rId13"/>
    <p:sldId id="275" r:id="rId14"/>
    <p:sldId id="276" r:id="rId15"/>
    <p:sldId id="277" r:id="rId16"/>
    <p:sldId id="278" r:id="rId17"/>
    <p:sldId id="284" r:id="rId18"/>
    <p:sldId id="28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10" autoAdjust="0"/>
    <p:restoredTop sz="82517" autoAdjust="0"/>
  </p:normalViewPr>
  <p:slideViewPr>
    <p:cSldViewPr>
      <p:cViewPr>
        <p:scale>
          <a:sx n="70" d="100"/>
          <a:sy n="70" d="100"/>
        </p:scale>
        <p:origin x="-504" y="-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20C64-DF83-408B-873B-5BF6EFAE3207}" type="datetimeFigureOut">
              <a:rPr lang="en-US" smtClean="0"/>
              <a:t>3/25/2014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2E3633-3513-425F-B402-2591C31EA6E7}" type="slidenum">
              <a:rPr lang="en-US" smtClean="0"/>
              <a:t>‹#›</a:t>
            </a:fld>
            <a:endParaRPr lang="en-US"/>
          </a:p>
        </p:txBody>
      </p:sp>
    </p:spTree>
    <p:extLst>
      <p:ext uri="{BB962C8B-B14F-4D97-AF65-F5344CB8AC3E}">
        <p14:creationId xmlns:p14="http://schemas.microsoft.com/office/powerpoint/2010/main" val="1446538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minimum number of cells that can define an organism?  </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2</a:t>
            </a:fld>
            <a:endParaRPr lang="en-US"/>
          </a:p>
        </p:txBody>
      </p:sp>
    </p:spTree>
    <p:extLst>
      <p:ext uri="{BB962C8B-B14F-4D97-AF65-F5344CB8AC3E}">
        <p14:creationId xmlns:p14="http://schemas.microsoft.com/office/powerpoint/2010/main" val="397166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Bacteria</a:t>
            </a:r>
            <a:r>
              <a:rPr lang="en-US" baseline="0" dirty="0" smtClean="0"/>
              <a:t> come in three main shapes: rod-shaped (bacilli), round (</a:t>
            </a:r>
            <a:r>
              <a:rPr lang="en-US" baseline="0" dirty="0" err="1" smtClean="0"/>
              <a:t>cocci</a:t>
            </a:r>
            <a:r>
              <a:rPr lang="en-US" baseline="0" dirty="0" smtClean="0"/>
              <a:t>), and spiral.  Bacilli and </a:t>
            </a:r>
            <a:r>
              <a:rPr lang="en-US" baseline="0" dirty="0" err="1" smtClean="0"/>
              <a:t>cocci</a:t>
            </a:r>
            <a:r>
              <a:rPr lang="en-US" baseline="0" dirty="0" smtClean="0"/>
              <a:t>-shaped bacteria are often found attached in long chains.  Bacteria are thought to have first evolved near undersea vents or near hot springs where the environment is warm and rich in the nutrients cells need to survive.  The upper right picture is of the Grand Prismatic Spring at Yellowstone National Park.  The lower left picture was taken of the ocean floor.  Bacteria are brightly colored in both pictures.</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3</a:t>
            </a:fld>
            <a:endParaRPr lang="en-US"/>
          </a:p>
        </p:txBody>
      </p:sp>
    </p:spTree>
    <p:extLst>
      <p:ext uri="{BB962C8B-B14F-4D97-AF65-F5344CB8AC3E}">
        <p14:creationId xmlns:p14="http://schemas.microsoft.com/office/powerpoint/2010/main" val="2843444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see?  This is a false-color image taken of a section of</a:t>
            </a:r>
            <a:r>
              <a:rPr lang="en-US" baseline="0" dirty="0" smtClean="0"/>
              <a:t> intestine.  Note the various types of bacteria present (</a:t>
            </a:r>
            <a:r>
              <a:rPr lang="en-US" baseline="0" dirty="0" err="1" smtClean="0"/>
              <a:t>bacillia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4</a:t>
            </a:fld>
            <a:endParaRPr lang="en-US"/>
          </a:p>
        </p:txBody>
      </p:sp>
    </p:spTree>
    <p:extLst>
      <p:ext uri="{BB962C8B-B14F-4D97-AF65-F5344CB8AC3E}">
        <p14:creationId xmlns:p14="http://schemas.microsoft.com/office/powerpoint/2010/main" val="1787341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see?  This is a false-color image of a section of stomach.  Helicobacter</a:t>
            </a:r>
            <a:r>
              <a:rPr lang="en-US" baseline="0" dirty="0" smtClean="0"/>
              <a:t> pylori bacteria are shown in yellow.  They thrive in an acidic environment like the stomach and cause stomach ulcers and stomach cancer.</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5</a:t>
            </a:fld>
            <a:endParaRPr lang="en-US"/>
          </a:p>
        </p:txBody>
      </p:sp>
    </p:spTree>
    <p:extLst>
      <p:ext uri="{BB962C8B-B14F-4D97-AF65-F5344CB8AC3E}">
        <p14:creationId xmlns:p14="http://schemas.microsoft.com/office/powerpoint/2010/main" val="3470092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see?  These bacteria live in your mouth.  They thrive in warm,</a:t>
            </a:r>
            <a:r>
              <a:rPr lang="en-US" baseline="0" dirty="0" smtClean="0"/>
              <a:t> moist places, and are responsible for morning breath and cavities.  Proper dental care helps keep these bacteria in check.  </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6</a:t>
            </a:fld>
            <a:endParaRPr lang="en-US"/>
          </a:p>
        </p:txBody>
      </p:sp>
    </p:spTree>
    <p:extLst>
      <p:ext uri="{BB962C8B-B14F-4D97-AF65-F5344CB8AC3E}">
        <p14:creationId xmlns:p14="http://schemas.microsoft.com/office/powerpoint/2010/main" val="494528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see?  These </a:t>
            </a:r>
            <a:r>
              <a:rPr lang="en-US" dirty="0" err="1" smtClean="0"/>
              <a:t>cocci</a:t>
            </a:r>
            <a:r>
              <a:rPr lang="en-US" dirty="0" smtClean="0"/>
              <a:t>-shaped</a:t>
            </a:r>
            <a:r>
              <a:rPr lang="en-US" baseline="0" dirty="0" smtClean="0"/>
              <a:t> bacteria are called Staphylococcus </a:t>
            </a:r>
            <a:r>
              <a:rPr lang="en-US" baseline="0" dirty="0" err="1" smtClean="0"/>
              <a:t>aureus</a:t>
            </a:r>
            <a:r>
              <a:rPr lang="en-US" baseline="0" dirty="0" smtClean="0"/>
              <a:t>.  They live in your nose and set sail any time you sneeze.  The antibiotic methicillin is commonly used to treat Staph </a:t>
            </a:r>
            <a:r>
              <a:rPr lang="en-US" baseline="0" dirty="0" err="1" smtClean="0"/>
              <a:t>aureus</a:t>
            </a:r>
            <a:r>
              <a:rPr lang="en-US" baseline="0" dirty="0" smtClean="0"/>
              <a:t> infection.  Recently, a strain of methicillin-resistant Staph </a:t>
            </a:r>
            <a:r>
              <a:rPr lang="en-US" baseline="0" dirty="0" err="1" smtClean="0"/>
              <a:t>aureus</a:t>
            </a:r>
            <a:r>
              <a:rPr lang="en-US" baseline="0" dirty="0" smtClean="0"/>
              <a:t>, or MRSA, has emerged and which is extremely difficult to treat.  Given what you know about DNA and evolution, how do you think bacteria become resistant to antibiotics?</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7</a:t>
            </a:fld>
            <a:endParaRPr lang="en-US"/>
          </a:p>
        </p:txBody>
      </p:sp>
    </p:spTree>
    <p:extLst>
      <p:ext uri="{BB962C8B-B14F-4D97-AF65-F5344CB8AC3E}">
        <p14:creationId xmlns:p14="http://schemas.microsoft.com/office/powerpoint/2010/main" val="476619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Cyanobacteria form long chains in the ocean and produce vast amounts of the oxygen we breath.  The</a:t>
            </a:r>
            <a:r>
              <a:rPr lang="en-US" baseline="0" dirty="0" smtClean="0"/>
              <a:t> evolution of these bacteria literally changed the world.  Before cyanobacteria, oxygen was not present in the atmosphere.  Thanks to the </a:t>
            </a:r>
            <a:r>
              <a:rPr lang="en-US" baseline="0" dirty="0" err="1" smtClean="0"/>
              <a:t>endosymbiotic</a:t>
            </a:r>
            <a:r>
              <a:rPr lang="en-US" baseline="0" dirty="0" smtClean="0"/>
              <a:t> relationship between plants and cyanobacteria, plants are able to do photosynthesis.  </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8</a:t>
            </a:fld>
            <a:endParaRPr lang="en-US"/>
          </a:p>
        </p:txBody>
      </p:sp>
    </p:spTree>
    <p:extLst>
      <p:ext uri="{BB962C8B-B14F-4D97-AF65-F5344CB8AC3E}">
        <p14:creationId xmlns:p14="http://schemas.microsoft.com/office/powerpoint/2010/main" val="1466381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Cyanobacteria evolved in the ocean, so it’s probably no surprise that plants thrive in the ocean as well.  This undersea forest oxygenates</a:t>
            </a:r>
            <a:r>
              <a:rPr lang="en-US" baseline="0" dirty="0" smtClean="0"/>
              <a:t> the water and provides nutrients and shelter for marine life.</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9</a:t>
            </a:fld>
            <a:endParaRPr lang="en-US"/>
          </a:p>
        </p:txBody>
      </p:sp>
    </p:spTree>
    <p:extLst>
      <p:ext uri="{BB962C8B-B14F-4D97-AF65-F5344CB8AC3E}">
        <p14:creationId xmlns:p14="http://schemas.microsoft.com/office/powerpoint/2010/main" val="1648658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a:t>
            </a:r>
            <a:r>
              <a:rPr lang="en-US" baseline="0" dirty="0" smtClean="0"/>
              <a:t> time, plants evolved to life outside of an aquatic environment.  The adaptation of plants to land paved the way for aquatic animals to adapt to land as well.  How many different plants can you see in this single picture?  Where might this picture have been taken?</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10</a:t>
            </a:fld>
            <a:endParaRPr lang="en-US"/>
          </a:p>
        </p:txBody>
      </p:sp>
    </p:spTree>
    <p:extLst>
      <p:ext uri="{BB962C8B-B14F-4D97-AF65-F5344CB8AC3E}">
        <p14:creationId xmlns:p14="http://schemas.microsoft.com/office/powerpoint/2010/main" val="1952018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a:t>
            </a:r>
            <a:r>
              <a:rPr lang="en-US" baseline="0" dirty="0" smtClean="0"/>
              <a:t> knows what these are?  (Venus fly traps)  And these? (Aphids)  The co-evolution of plants and insects has led to a number of interesting relationships.  Some plants eat insects.  Some insects eat plants.  Flowering plants rely on insects for pollination and those insects rely </a:t>
            </a:r>
            <a:r>
              <a:rPr lang="en-US" baseline="0" smtClean="0"/>
              <a:t>on plants for </a:t>
            </a:r>
            <a:r>
              <a:rPr lang="en-US" baseline="0" dirty="0" smtClean="0"/>
              <a:t>food.</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11</a:t>
            </a:fld>
            <a:endParaRPr lang="en-US"/>
          </a:p>
        </p:txBody>
      </p:sp>
    </p:spTree>
    <p:extLst>
      <p:ext uri="{BB962C8B-B14F-4D97-AF65-F5344CB8AC3E}">
        <p14:creationId xmlns:p14="http://schemas.microsoft.com/office/powerpoint/2010/main" val="801683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see? (Walking stick – looks like</a:t>
            </a:r>
            <a:r>
              <a:rPr lang="en-US" baseline="0" dirty="0" smtClean="0"/>
              <a:t> a twig</a:t>
            </a:r>
            <a:r>
              <a:rPr lang="en-US" dirty="0" smtClean="0"/>
              <a:t>)  What else? (flowering</a:t>
            </a:r>
            <a:r>
              <a:rPr lang="en-US" baseline="0" dirty="0" smtClean="0"/>
              <a:t> plant – looks like an insect).  These are examples of </a:t>
            </a:r>
            <a:r>
              <a:rPr lang="en-US" baseline="0" dirty="0" err="1" smtClean="0"/>
              <a:t>biomimicry</a:t>
            </a:r>
            <a:r>
              <a:rPr lang="en-US" baseline="0" dirty="0" smtClean="0"/>
              <a:t>.  These organisms have evolved unique traits which have enabled them to survive predation.  Can you think of other examples?</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12</a:t>
            </a:fld>
            <a:endParaRPr lang="en-US"/>
          </a:p>
        </p:txBody>
      </p:sp>
    </p:spTree>
    <p:extLst>
      <p:ext uri="{BB962C8B-B14F-4D97-AF65-F5344CB8AC3E}">
        <p14:creationId xmlns:p14="http://schemas.microsoft.com/office/powerpoint/2010/main" val="1819620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Plants also rely on birds to spread seeds.</a:t>
            </a:r>
            <a:r>
              <a:rPr lang="en-US" baseline="0" dirty="0" smtClean="0"/>
              <a:t>  Some plants evolved bright flowers to attract birds, while other plants evolved sugary fruit to attract plants and animals.  The fruit is eaten but the seeds are protected by a non-digestible outer coat.  The seeds pass through the digestive system and are deposited, along with a load of fertilizer, in a new location away from the original plant.  This cooperative relationship allows plants to spread widely without actually having legs, and it provides food for birds and mammals.  Did you know birds also eat insects?  And worms?</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13</a:t>
            </a:fld>
            <a:endParaRPr lang="en-US"/>
          </a:p>
        </p:txBody>
      </p:sp>
    </p:spTree>
    <p:extLst>
      <p:ext uri="{BB962C8B-B14F-4D97-AF65-F5344CB8AC3E}">
        <p14:creationId xmlns:p14="http://schemas.microsoft.com/office/powerpoint/2010/main" val="2434615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animals, called herbivores, have</a:t>
            </a:r>
            <a:r>
              <a:rPr lang="en-US" baseline="0" dirty="0" smtClean="0"/>
              <a:t> evolved to eat plants.  Some animals stick close to the ground and eat low-lying plant food.  Others climb trees and stash food in safe places to eat later.  Giraffes have evolved to extremely long legs and necks to reach foliage way up high in trees.  </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14</a:t>
            </a:fld>
            <a:endParaRPr lang="en-US"/>
          </a:p>
        </p:txBody>
      </p:sp>
    </p:spTree>
    <p:extLst>
      <p:ext uri="{BB962C8B-B14F-4D97-AF65-F5344CB8AC3E}">
        <p14:creationId xmlns:p14="http://schemas.microsoft.com/office/powerpoint/2010/main" val="1475214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Carnivores rely</a:t>
            </a:r>
            <a:r>
              <a:rPr lang="en-US" baseline="0" dirty="0" smtClean="0"/>
              <a:t> exclusively on meat for their nutrition.  These animals are found at the top of their respective food chains.</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15</a:t>
            </a:fld>
            <a:endParaRPr lang="en-US"/>
          </a:p>
        </p:txBody>
      </p:sp>
    </p:spTree>
    <p:extLst>
      <p:ext uri="{BB962C8B-B14F-4D97-AF65-F5344CB8AC3E}">
        <p14:creationId xmlns:p14="http://schemas.microsoft.com/office/powerpoint/2010/main" val="2554370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organisms, called omnivores, have evolved to eat just about anything organic.  </a:t>
            </a:r>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16</a:t>
            </a:fld>
            <a:endParaRPr lang="en-US"/>
          </a:p>
        </p:txBody>
      </p:sp>
    </p:spTree>
    <p:extLst>
      <p:ext uri="{BB962C8B-B14F-4D97-AF65-F5344CB8AC3E}">
        <p14:creationId xmlns:p14="http://schemas.microsoft.com/office/powerpoint/2010/main" val="257892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2E3633-3513-425F-B402-2591C31EA6E7}" type="slidenum">
              <a:rPr lang="en-US" smtClean="0"/>
              <a:t>17</a:t>
            </a:fld>
            <a:endParaRPr lang="en-US"/>
          </a:p>
        </p:txBody>
      </p:sp>
    </p:spTree>
    <p:extLst>
      <p:ext uri="{BB962C8B-B14F-4D97-AF65-F5344CB8AC3E}">
        <p14:creationId xmlns:p14="http://schemas.microsoft.com/office/powerpoint/2010/main" val="2794374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B6A059-9993-4B80-BB47-46CF13E62844}"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3959718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B6A059-9993-4B80-BB47-46CF13E62844}"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2460020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B6A059-9993-4B80-BB47-46CF13E62844}"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341370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B6A059-9993-4B80-BB47-46CF13E62844}" type="datetimeFigureOut">
              <a:rPr lang="en-US" smtClean="0"/>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4047961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B6A059-9993-4B80-BB47-46CF13E62844}" type="datetimeFigureOut">
              <a:rPr lang="en-US" smtClean="0"/>
              <a:t>3/25/2014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693662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B6A059-9993-4B80-BB47-46CF13E62844}" type="datetimeFigureOut">
              <a:rPr lang="en-US" smtClean="0"/>
              <a:t>3/25/2014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2616182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B6A059-9993-4B80-BB47-46CF13E62844}" type="datetimeFigureOut">
              <a:rPr lang="en-US" smtClean="0"/>
              <a:t>3/25/2014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1733277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B6A059-9993-4B80-BB47-46CF13E62844}" type="datetimeFigureOut">
              <a:rPr lang="en-US" smtClean="0"/>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2756605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B6A059-9993-4B80-BB47-46CF13E62844}" type="datetimeFigureOut">
              <a:rPr lang="en-US" smtClean="0"/>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139121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B6A059-9993-4B80-BB47-46CF13E62844}"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1980545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B6A059-9993-4B80-BB47-46CF13E62844}"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E4AD3-1B54-46BE-B7AE-3B4B8FE02A6B}" type="slidenum">
              <a:rPr lang="en-US" smtClean="0"/>
              <a:t>‹#›</a:t>
            </a:fld>
            <a:endParaRPr lang="en-US"/>
          </a:p>
        </p:txBody>
      </p:sp>
    </p:spTree>
    <p:extLst>
      <p:ext uri="{BB962C8B-B14F-4D97-AF65-F5344CB8AC3E}">
        <p14:creationId xmlns:p14="http://schemas.microsoft.com/office/powerpoint/2010/main" val="37188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B6A059-9993-4B80-BB47-46CF13E62844}" type="datetimeFigureOut">
              <a:rPr lang="en-US" smtClean="0"/>
              <a:t>3/25/2014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EE4AD3-1B54-46BE-B7AE-3B4B8FE02A6B}" type="slidenum">
              <a:rPr lang="en-US" smtClean="0"/>
              <a:t>‹#›</a:t>
            </a:fld>
            <a:endParaRPr lang="en-US"/>
          </a:p>
        </p:txBody>
      </p:sp>
    </p:spTree>
    <p:extLst>
      <p:ext uri="{BB962C8B-B14F-4D97-AF65-F5344CB8AC3E}">
        <p14:creationId xmlns:p14="http://schemas.microsoft.com/office/powerpoint/2010/main" val="3156907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Evolution</a:t>
            </a:r>
            <a:endParaRPr lang="en-US" dirty="0"/>
          </a:p>
        </p:txBody>
      </p:sp>
      <p:sp>
        <p:nvSpPr>
          <p:cNvPr id="3" name="Subtitle 2"/>
          <p:cNvSpPr>
            <a:spLocks noGrp="1"/>
          </p:cNvSpPr>
          <p:nvPr>
            <p:ph type="subTitle" idx="1"/>
          </p:nvPr>
        </p:nvSpPr>
        <p:spPr/>
        <p:txBody>
          <a:bodyPr/>
          <a:lstStyle/>
          <a:p>
            <a:r>
              <a:rPr lang="en-US" dirty="0" smtClean="0"/>
              <a:t>Lesson 2</a:t>
            </a:r>
            <a:endParaRPr lang="en-US" dirty="0"/>
          </a:p>
        </p:txBody>
      </p:sp>
    </p:spTree>
    <p:extLst>
      <p:ext uri="{BB962C8B-B14F-4D97-AF65-F5344CB8AC3E}">
        <p14:creationId xmlns:p14="http://schemas.microsoft.com/office/powerpoint/2010/main" val="14270648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Cells are the basic unit of life</a:t>
            </a:r>
            <a:endParaRPr lang="en-US" dirty="0"/>
          </a:p>
        </p:txBody>
      </p:sp>
      <p:sp>
        <p:nvSpPr>
          <p:cNvPr id="3" name="Content Placeholder 2"/>
          <p:cNvSpPr>
            <a:spLocks noGrp="1"/>
          </p:cNvSpPr>
          <p:nvPr>
            <p:ph idx="1"/>
          </p:nvPr>
        </p:nvSpPr>
        <p:spPr/>
        <p:txBody>
          <a:bodyPr>
            <a:normAutofit/>
          </a:bodyPr>
          <a:lstStyle/>
          <a:p>
            <a:r>
              <a:rPr lang="en-US" sz="4000" dirty="0" smtClean="0"/>
              <a:t>Where do we find cells?</a:t>
            </a:r>
          </a:p>
          <a:p>
            <a:r>
              <a:rPr lang="en-US" sz="4000" dirty="0" smtClean="0"/>
              <a:t>How do we know something is a cell?</a:t>
            </a:r>
          </a:p>
          <a:p>
            <a:r>
              <a:rPr lang="en-US" sz="4000" dirty="0" smtClean="0"/>
              <a:t>Where did the first cells come from?</a:t>
            </a:r>
          </a:p>
        </p:txBody>
      </p:sp>
    </p:spTree>
    <p:extLst>
      <p:ext uri="{BB962C8B-B14F-4D97-AF65-F5344CB8AC3E}">
        <p14:creationId xmlns:p14="http://schemas.microsoft.com/office/powerpoint/2010/main" val="127886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 are Everywhere</a:t>
            </a:r>
            <a:endParaRPr lang="en-US" dirty="0"/>
          </a:p>
        </p:txBody>
      </p:sp>
      <p:pic>
        <p:nvPicPr>
          <p:cNvPr id="1026" name="Picture 2" descr="http://www.newhealthguide.org/images/19999893/image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776" y="1752600"/>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news.bbcimg.co.uk/media/images/50998000/jpg/_50998723_b236147-streptococcus_bacteria-sp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0467" y="4591050"/>
            <a:ext cx="3048000" cy="17145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2.gstatic.com/images?q=tbn:ANd9GcToEQfxfWfdtnyxHiH98aAzGS88eymyKnM9rI8MwB-Dq2KgwG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600200"/>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meetings.copernicus.org/egu2010/graphic_egu_2010_photo_competition_2_plac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1600200"/>
            <a:ext cx="4097867"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cdn.phys.org/newman/gfx/news/hires/2011/oceanobserv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3400" y="4114800"/>
            <a:ext cx="412253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8210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 Live In Your Guts</a:t>
            </a:r>
            <a:endParaRPr lang="en-US" dirty="0"/>
          </a:p>
        </p:txBody>
      </p:sp>
      <p:pic>
        <p:nvPicPr>
          <p:cNvPr id="2050" name="Picture 2" descr="http://ngm.nationalgeographic.com/2013/01/microbes/img/05-intestinal-bacteria-6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0"/>
            <a:ext cx="6381750" cy="47815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 y="6380262"/>
            <a:ext cx="8610600" cy="307777"/>
          </a:xfrm>
          <a:prstGeom prst="rect">
            <a:avLst/>
          </a:prstGeom>
        </p:spPr>
        <p:txBody>
          <a:bodyPr wrap="square">
            <a:spAutoFit/>
          </a:bodyPr>
          <a:lstStyle/>
          <a:p>
            <a:r>
              <a:rPr lang="en-US" sz="1400" dirty="0"/>
              <a:t>http://ngm.nationalgeographic.com/2013/01/125-microbes/oeggerli-photography#/05-intestinal-bacteria-670.jpg</a:t>
            </a:r>
          </a:p>
        </p:txBody>
      </p:sp>
    </p:spTree>
    <p:extLst>
      <p:ext uri="{BB962C8B-B14F-4D97-AF65-F5344CB8AC3E}">
        <p14:creationId xmlns:p14="http://schemas.microsoft.com/office/powerpoint/2010/main" val="166318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 Live in Your Stomach</a:t>
            </a:r>
            <a:endParaRPr lang="en-US" dirty="0"/>
          </a:p>
        </p:txBody>
      </p:sp>
      <p:pic>
        <p:nvPicPr>
          <p:cNvPr id="3074" name="Picture 2" descr="http://ngm.nationalgeographic.com/2013/01/microbes/img/06-helicobacter-6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447800"/>
            <a:ext cx="6381750" cy="477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57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 Live in Your Mouth</a:t>
            </a:r>
            <a:endParaRPr lang="en-US" dirty="0"/>
          </a:p>
        </p:txBody>
      </p:sp>
      <p:pic>
        <p:nvPicPr>
          <p:cNvPr id="4098" name="Picture 2" descr="http://ngm.nationalgeographic.com/2013/01/microbes/img/09-mouth-microbes-6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6381750" cy="479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12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 Live in Your Nose</a:t>
            </a:r>
            <a:endParaRPr lang="en-US" dirty="0"/>
          </a:p>
        </p:txBody>
      </p:sp>
      <p:pic>
        <p:nvPicPr>
          <p:cNvPr id="5122" name="Picture 2" descr="http://ngm.nationalgeographic.com/2013/01/microbes/img/10-staphulococcus-aureus-6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6381750" cy="479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7754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Got Oxygen? Thank Cyanobacteria!</a:t>
            </a:r>
            <a:endParaRPr lang="en-US" dirty="0"/>
          </a:p>
        </p:txBody>
      </p:sp>
      <p:pic>
        <p:nvPicPr>
          <p:cNvPr id="6146" name="Picture 2" descr="http://ngm.nationalgeographic.com/2013/01/microbes/img/08-cyanobacteria-6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676400"/>
            <a:ext cx="5586792" cy="481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19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2.bp.blogspot.com/-0qmt8rI7hUY/UFXAjZ22GYI/AAAAAAAABRk/wsTv0JlyCPw/s1600/kelp_forest_15_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57200"/>
            <a:ext cx="8833104" cy="588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454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messagetoeagle.com/images/singingplan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944" y="533400"/>
            <a:ext cx="8801656" cy="5862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691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jcruz661.wikispaces.com/file/view/dionamusci070%5B1%5D.jpg/364904318/dionamusci070%5B1%5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57201"/>
            <a:ext cx="5559426" cy="37062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aces.edu/extcomm/publications/docs/A/ANR-0189/Images/ANR-0189_img_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2078" y="2971800"/>
            <a:ext cx="5571839" cy="3515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94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desertusa.com/insects/images/walking-stick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09600"/>
            <a:ext cx="4762500" cy="360045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25.media.tumblr.com/tumblr_mbeq450hXp1qzfsnio9_r1_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38351"/>
            <a:ext cx="4343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9363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632" t="22812" r="42796" b="19375"/>
          <a:stretch/>
        </p:blipFill>
        <p:spPr bwMode="auto">
          <a:xfrm>
            <a:off x="381000" y="1828800"/>
            <a:ext cx="4903161"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descr="http://24.media.tumblr.com/tumblr_me5x0rIge21qh1e4vo1_12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57200"/>
            <a:ext cx="3843909"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13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upload.wikimedia.org/wikipedia/commons/c/cb/White-tailed_deer_(Odocoileus_virginianus)_grazing_-_200508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 y="381000"/>
            <a:ext cx="3657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citadel.sjfc.edu/students/naa07113/e-port/squirr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1" y="4118176"/>
            <a:ext cx="3398520" cy="2454074"/>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http://playrific.com/images/media/animals_diets_herbivores_carnivores_tutoria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36220"/>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3324" name="Picture 12" descr="http://www.corbisimages.com/images/Corbis-64670.jpg?size=67&amp;uid=dd4eec40-89aa-4d7c-9557-192af2bbf3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881" y="2514600"/>
            <a:ext cx="3567144" cy="431292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static.trunity.net/files/199301_199400/199323/koaladiet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3075" y="2613225"/>
            <a:ext cx="2857500" cy="300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5095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http://i.telegraph.co.uk/multimedia/archive/01246/eagle-vs-rabbit-2_1246662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4278" y="591129"/>
            <a:ext cx="4589722" cy="2961111"/>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http://upload.wikimedia.org/wikipedia/commons/3/30/Male_Lion_and_Cub_Chitwa_South_Africa_Luca_Galuzzi_200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 y="400791"/>
            <a:ext cx="5105400" cy="3402749"/>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beyondblighty.com/wp-content/uploads/2013/01/killer-whale-hun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2261" y="3505200"/>
            <a:ext cx="42672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765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ed101.bu.edu/StudentDoc/Archives/ED101fa08/norina03/Images/Omnivores/raccoon-pic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15" y="533400"/>
            <a:ext cx="4339167" cy="3124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http://frenchtribune.com/sites/default/files/imagecache/article/carnivor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04800"/>
            <a:ext cx="3286125" cy="2314575"/>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images.fineartamerica.com/images-medium-large/its-a-small-world-mushrooms-jennie-marie-schell.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4783"/>
          <a:stretch/>
        </p:blipFill>
        <p:spPr bwMode="auto">
          <a:xfrm>
            <a:off x="140335" y="4343400"/>
            <a:ext cx="3730625" cy="214564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3.bp.blogspot.com/-ViW_WiZvAVk/TWD8MBnI4hI/AAAAAAAAALQ/jGKm-du3al8/s1600/big+jud+and+the+BIG+JUD.p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6675" y="2619375"/>
            <a:ext cx="5975089" cy="413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844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 and Differences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Connect the dots!  Thinking about the Tree of Life concept, what characteristics can you use to determine how different species are related?  How will you represent your data?</a:t>
            </a:r>
          </a:p>
          <a:p>
            <a:r>
              <a:rPr lang="en-US" dirty="0" smtClean="0"/>
              <a:t>Characteristics to consider include: </a:t>
            </a:r>
          </a:p>
          <a:p>
            <a:pPr lvl="1"/>
            <a:r>
              <a:rPr lang="en-US" dirty="0" smtClean="0"/>
              <a:t>Energy source(s)</a:t>
            </a:r>
          </a:p>
          <a:p>
            <a:pPr lvl="1"/>
            <a:r>
              <a:rPr lang="en-US" dirty="0" smtClean="0"/>
              <a:t>Mobility</a:t>
            </a:r>
          </a:p>
          <a:p>
            <a:pPr lvl="1"/>
            <a:r>
              <a:rPr lang="en-US" dirty="0" smtClean="0"/>
              <a:t>Geography</a:t>
            </a:r>
          </a:p>
          <a:p>
            <a:pPr lvl="1"/>
            <a:r>
              <a:rPr lang="en-US" dirty="0" smtClean="0"/>
              <a:t>Reproduction</a:t>
            </a:r>
            <a:endParaRPr lang="en-US" dirty="0"/>
          </a:p>
        </p:txBody>
      </p:sp>
    </p:spTree>
    <p:extLst>
      <p:ext uri="{BB962C8B-B14F-4D97-AF65-F5344CB8AC3E}">
        <p14:creationId xmlns:p14="http://schemas.microsoft.com/office/powerpoint/2010/main" val="24423262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Debrief</a:t>
            </a:r>
            <a:endParaRPr lang="en-US" dirty="0"/>
          </a:p>
        </p:txBody>
      </p:sp>
      <p:sp>
        <p:nvSpPr>
          <p:cNvPr id="3" name="Content Placeholder 2"/>
          <p:cNvSpPr>
            <a:spLocks noGrp="1"/>
          </p:cNvSpPr>
          <p:nvPr>
            <p:ph idx="1"/>
          </p:nvPr>
        </p:nvSpPr>
        <p:spPr/>
        <p:txBody>
          <a:bodyPr/>
          <a:lstStyle/>
          <a:p>
            <a:r>
              <a:rPr lang="en-US" dirty="0" smtClean="0"/>
              <a:t>Groups share out</a:t>
            </a:r>
          </a:p>
          <a:p>
            <a:r>
              <a:rPr lang="en-US" dirty="0" smtClean="0"/>
              <a:t>If you were to construct a Tree of Life using one or more of the characteristics presented, which would you use and why?</a:t>
            </a:r>
          </a:p>
          <a:p>
            <a:r>
              <a:rPr lang="en-US" dirty="0" smtClean="0"/>
              <a:t>What information do you need and how would you find it?</a:t>
            </a:r>
          </a:p>
        </p:txBody>
      </p:sp>
    </p:spTree>
    <p:extLst>
      <p:ext uri="{BB962C8B-B14F-4D97-AF65-F5344CB8AC3E}">
        <p14:creationId xmlns:p14="http://schemas.microsoft.com/office/powerpoint/2010/main" val="1747428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TotalTime>
  <Words>914</Words>
  <Application>Microsoft Office PowerPoint</Application>
  <PresentationFormat>On-screen Show (4:3)</PresentationFormat>
  <Paragraphs>55</Paragraphs>
  <Slides>18</Slides>
  <Notes>16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Evolution</vt:lpstr>
      <vt:lpstr>Cells are the basic unit of life</vt:lpstr>
      <vt:lpstr>Bacteria are Everywhere</vt:lpstr>
      <vt:lpstr>Bacteria Live In Your Guts</vt:lpstr>
      <vt:lpstr>Bacteria Live in Your Stomach</vt:lpstr>
      <vt:lpstr>Bacteria Live in Your Mouth</vt:lpstr>
      <vt:lpstr>Bacteria Live in Your Nose</vt:lpstr>
      <vt:lpstr>Got Oxygen? Thank Cyanobacteria!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Similarities and Differences</vt:lpstr>
      <vt:lpstr>Debrief</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Swart Family</dc:creator>
  <cp:lastModifiedBy>Swart, David A</cp:lastModifiedBy>
  <cp:revision>28</cp:revision>
  <dcterms:created xsi:type="dcterms:W3CDTF">2014-03-09T21:22:58Z</dcterms:created>
  <dcterms:modified xsi:type="dcterms:W3CDTF">2014-03-25T14:20:28Z</dcterms:modified>
</cp:coreProperties>
</file>